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23"/>
  </p:notesMasterIdLst>
  <p:handoutMasterIdLst>
    <p:handoutMasterId r:id="rId24"/>
  </p:handoutMasterIdLst>
  <p:sldIdLst>
    <p:sldId id="384" r:id="rId2"/>
    <p:sldId id="412" r:id="rId3"/>
    <p:sldId id="393" r:id="rId4"/>
    <p:sldId id="419" r:id="rId5"/>
    <p:sldId id="423" r:id="rId6"/>
    <p:sldId id="422" r:id="rId7"/>
    <p:sldId id="410" r:id="rId8"/>
    <p:sldId id="395" r:id="rId9"/>
    <p:sldId id="305" r:id="rId10"/>
    <p:sldId id="398" r:id="rId11"/>
    <p:sldId id="424" r:id="rId12"/>
    <p:sldId id="400" r:id="rId13"/>
    <p:sldId id="402" r:id="rId14"/>
    <p:sldId id="404" r:id="rId15"/>
    <p:sldId id="428" r:id="rId16"/>
    <p:sldId id="405" r:id="rId17"/>
    <p:sldId id="425" r:id="rId18"/>
    <p:sldId id="426" r:id="rId19"/>
    <p:sldId id="406" r:id="rId20"/>
    <p:sldId id="427" r:id="rId21"/>
    <p:sldId id="409" r:id="rId22"/>
  </p:sldIdLst>
  <p:sldSz cx="12192000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B453D63-5591-474E-AB86-8EEE4D38F19B}">
          <p14:sldIdLst>
            <p14:sldId id="384"/>
            <p14:sldId id="412"/>
            <p14:sldId id="393"/>
            <p14:sldId id="419"/>
            <p14:sldId id="423"/>
            <p14:sldId id="422"/>
            <p14:sldId id="410"/>
            <p14:sldId id="395"/>
            <p14:sldId id="305"/>
            <p14:sldId id="398"/>
            <p14:sldId id="424"/>
            <p14:sldId id="400"/>
            <p14:sldId id="402"/>
            <p14:sldId id="404"/>
            <p14:sldId id="428"/>
            <p14:sldId id="405"/>
            <p14:sldId id="425"/>
            <p14:sldId id="426"/>
            <p14:sldId id="406"/>
            <p14:sldId id="427"/>
            <p14:sldId id="409"/>
          </p14:sldIdLst>
        </p14:section>
        <p14:section name="additional templates" id="{2229975B-E1C3-274C-8719-D1958B57F733}">
          <p14:sldIdLst/>
        </p14:section>
      </p14:sectionLst>
    </p:ex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 clrMode="bw"/>
  <p:clrMru>
    <a:srgbClr val="E39F16"/>
    <a:srgbClr val="F7941D"/>
    <a:srgbClr val="1181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15" autoAdjust="0"/>
    <p:restoredTop sz="88729" autoAdjust="0"/>
  </p:normalViewPr>
  <p:slideViewPr>
    <p:cSldViewPr>
      <p:cViewPr>
        <p:scale>
          <a:sx n="114" d="100"/>
          <a:sy n="114" d="100"/>
        </p:scale>
        <p:origin x="-880" y="-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2952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nificent2:Users:macnificent:Desktop:importances_pricing_CC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nificent2:Users:macnificent:Desktop:Importances-2_CC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nificent2:Users:macnificent:Desktop:Importances-2_CC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cat>
            <c:strRef>
              <c:f>'[importances_pricing_CC.xlsx]bar chart'!$A$1:$A$20</c:f>
              <c:strCache>
                <c:ptCount val="20"/>
                <c:pt idx="0">
                  <c:v>[[ CURB RAMP ]]</c:v>
                </c:pt>
                <c:pt idx="1">
                  <c:v>SVM</c:v>
                </c:pt>
                <c:pt idx="2">
                  <c:v>KNN</c:v>
                </c:pt>
                <c:pt idx="3">
                  <c:v>Log. Reg</c:v>
                </c:pt>
                <c:pt idx="4">
                  <c:v>R. Forest Train</c:v>
                </c:pt>
                <c:pt idx="5">
                  <c:v>[[ NO CURB RAMP ]]</c:v>
                </c:pt>
                <c:pt idx="6">
                  <c:v>KNN</c:v>
                </c:pt>
                <c:pt idx="7">
                  <c:v>Log. Reg</c:v>
                </c:pt>
                <c:pt idx="8">
                  <c:v>R. Forest Train (10)</c:v>
                </c:pt>
                <c:pt idx="9">
                  <c:v>SVM</c:v>
                </c:pt>
                <c:pt idx="10">
                  <c:v>[[ OBSTACLES ]]</c:v>
                </c:pt>
                <c:pt idx="11">
                  <c:v>KNN</c:v>
                </c:pt>
                <c:pt idx="12">
                  <c:v>R. Forest Train(10)</c:v>
                </c:pt>
                <c:pt idx="13">
                  <c:v>SVM</c:v>
                </c:pt>
                <c:pt idx="14">
                  <c:v>Log. Reg</c:v>
                </c:pt>
                <c:pt idx="15">
                  <c:v>[[ SURFACE PROBLEM ]]</c:v>
                </c:pt>
                <c:pt idx="16">
                  <c:v>KNN</c:v>
                </c:pt>
                <c:pt idx="17">
                  <c:v>Log. Reg</c:v>
                </c:pt>
                <c:pt idx="18">
                  <c:v>SVM</c:v>
                </c:pt>
                <c:pt idx="19">
                  <c:v>R. Forest Train(10)</c:v>
                </c:pt>
              </c:strCache>
            </c:strRef>
          </c:cat>
          <c:val>
            <c:numRef>
              <c:f>'[importances_pricing_CC.xlsx]bar chart'!$B$1:$B$20</c:f>
              <c:numCache>
                <c:formatCode>General</c:formatCode>
                <c:ptCount val="20"/>
                <c:pt idx="1">
                  <c:v>0.4375</c:v>
                </c:pt>
                <c:pt idx="2">
                  <c:v>0.573770491803</c:v>
                </c:pt>
                <c:pt idx="3">
                  <c:v>0.625</c:v>
                </c:pt>
                <c:pt idx="4">
                  <c:v>0.672131147541</c:v>
                </c:pt>
                <c:pt idx="6">
                  <c:v>0.606557377049</c:v>
                </c:pt>
                <c:pt idx="7">
                  <c:v>0.625</c:v>
                </c:pt>
                <c:pt idx="8">
                  <c:v>0.672131147541</c:v>
                </c:pt>
                <c:pt idx="9">
                  <c:v>0.75</c:v>
                </c:pt>
                <c:pt idx="11">
                  <c:v>0.409836065574</c:v>
                </c:pt>
                <c:pt idx="12">
                  <c:v>0.508196721311</c:v>
                </c:pt>
                <c:pt idx="13">
                  <c:v>0.5625</c:v>
                </c:pt>
                <c:pt idx="14">
                  <c:v>0.6875</c:v>
                </c:pt>
                <c:pt idx="16">
                  <c:v>0.524590163934</c:v>
                </c:pt>
                <c:pt idx="17">
                  <c:v>0.5625</c:v>
                </c:pt>
                <c:pt idx="18">
                  <c:v>0.5625</c:v>
                </c:pt>
                <c:pt idx="19">
                  <c:v>0.622950819672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34308072"/>
        <c:axId val="2134311064"/>
      </c:barChart>
      <c:catAx>
        <c:axId val="21343080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34311064"/>
        <c:crosses val="autoZero"/>
        <c:auto val="1"/>
        <c:lblAlgn val="ctr"/>
        <c:lblOffset val="100"/>
        <c:noMultiLvlLbl val="0"/>
      </c:catAx>
      <c:valAx>
        <c:axId val="21343110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3430807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'[Importances-2_CC.xlsx]Importances'!$X$26</c:f>
              <c:strCache>
                <c:ptCount val="1"/>
                <c:pt idx="0">
                  <c:v>25 X 25 GRID ACCURACY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solidFill>
                  <a:schemeClr val="tx1"/>
                </a:solidFill>
              </a:ln>
            </c:spPr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solidFill>
                  <a:schemeClr val="tx1"/>
                </a:solidFill>
              </a:ln>
            </c:spPr>
          </c:dPt>
          <c:cat>
            <c:strRef>
              <c:f>'[Importances-2_CC.xlsx]Importances'!$W$27:$W$32</c:f>
              <c:strCache>
                <c:ptCount val="6"/>
                <c:pt idx="0">
                  <c:v>CurbRamp</c:v>
                </c:pt>
                <c:pt idx="1">
                  <c:v>NoCurbRamp</c:v>
                </c:pt>
                <c:pt idx="2">
                  <c:v>Obstacle</c:v>
                </c:pt>
                <c:pt idx="3">
                  <c:v>SurfaceProblem</c:v>
                </c:pt>
                <c:pt idx="4">
                  <c:v>NoSidewalk</c:v>
                </c:pt>
                <c:pt idx="5">
                  <c:v>Occlusion</c:v>
                </c:pt>
              </c:strCache>
            </c:strRef>
          </c:cat>
          <c:val>
            <c:numRef>
              <c:f>'[Importances-2_CC.xlsx]Importances'!$X$27:$X$32</c:f>
              <c:numCache>
                <c:formatCode>General</c:formatCode>
                <c:ptCount val="6"/>
                <c:pt idx="0">
                  <c:v>97.12</c:v>
                </c:pt>
                <c:pt idx="1">
                  <c:v>96.64</c:v>
                </c:pt>
                <c:pt idx="2">
                  <c:v>96.52</c:v>
                </c:pt>
                <c:pt idx="3">
                  <c:v>95.04</c:v>
                </c:pt>
                <c:pt idx="4">
                  <c:v>93.44</c:v>
                </c:pt>
                <c:pt idx="5">
                  <c:v>85.28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27636232"/>
        <c:axId val="2127633208"/>
      </c:barChart>
      <c:catAx>
        <c:axId val="21276362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 i="0"/>
            </a:pPr>
            <a:endParaRPr lang="en-US"/>
          </a:p>
        </c:txPr>
        <c:crossAx val="2127633208"/>
        <c:crosses val="autoZero"/>
        <c:auto val="1"/>
        <c:lblAlgn val="ctr"/>
        <c:lblOffset val="100"/>
        <c:noMultiLvlLbl val="0"/>
      </c:catAx>
      <c:valAx>
        <c:axId val="212763320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2763623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'[Importances-2_CC.xlsx]Importances'!$X$17</c:f>
              <c:strCache>
                <c:ptCount val="1"/>
                <c:pt idx="0">
                  <c:v>50 X 50 GRID ACCURACY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solidFill>
                  <a:schemeClr val="tx1"/>
                </a:solidFill>
              </a:ln>
            </c:spPr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solidFill>
                  <a:schemeClr val="tx1"/>
                </a:solidFill>
              </a:ln>
            </c:spPr>
          </c:dPt>
          <c:cat>
            <c:strRef>
              <c:f>'[Importances-2_CC.xlsx]Importances'!$W$18:$W$23</c:f>
              <c:strCache>
                <c:ptCount val="6"/>
                <c:pt idx="0">
                  <c:v>CurbRamp</c:v>
                </c:pt>
                <c:pt idx="1">
                  <c:v>NoCurbRamp</c:v>
                </c:pt>
                <c:pt idx="2">
                  <c:v>Obstacle</c:v>
                </c:pt>
                <c:pt idx="3">
                  <c:v>SurfaceProblem</c:v>
                </c:pt>
                <c:pt idx="4">
                  <c:v>NoSidewalk</c:v>
                </c:pt>
                <c:pt idx="5">
                  <c:v>Occlusion</c:v>
                </c:pt>
              </c:strCache>
            </c:strRef>
          </c:cat>
          <c:val>
            <c:numRef>
              <c:f>'[Importances-2_CC.xlsx]Importances'!$X$18:$X$23</c:f>
              <c:numCache>
                <c:formatCode>General</c:formatCode>
                <c:ptCount val="6"/>
                <c:pt idx="0">
                  <c:v>95.76</c:v>
                </c:pt>
                <c:pt idx="1">
                  <c:v>93.24</c:v>
                </c:pt>
                <c:pt idx="2">
                  <c:v>91.24</c:v>
                </c:pt>
                <c:pt idx="3">
                  <c:v>90.92</c:v>
                </c:pt>
                <c:pt idx="4">
                  <c:v>88.0</c:v>
                </c:pt>
                <c:pt idx="5">
                  <c:v>79.72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34432728"/>
        <c:axId val="2134437480"/>
      </c:barChart>
      <c:catAx>
        <c:axId val="21344327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 b="1" i="0"/>
            </a:pPr>
            <a:endParaRPr lang="en-US"/>
          </a:p>
        </c:txPr>
        <c:crossAx val="2134437480"/>
        <c:crosses val="autoZero"/>
        <c:auto val="1"/>
        <c:lblAlgn val="ctr"/>
        <c:lblOffset val="100"/>
        <c:noMultiLvlLbl val="0"/>
      </c:catAx>
      <c:valAx>
        <c:axId val="21344374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3443272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2D058-9647-498D-80EE-CE627AFC868E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E2FA5-B3E2-4FD0-82DC-30615C514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05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6071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Bar</a:t>
            </a:r>
            <a:r>
              <a:rPr lang="en-US" baseline="0" dirty="0" smtClean="0"/>
              <a:t> chart models each sidewalk label, sorted by model accuracy.</a:t>
            </a:r>
          </a:p>
          <a:p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[[ CURB RAMP ]]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SVM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0.4375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KNN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0.573770492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Log. Reg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0.625</a:t>
            </a:r>
            <a:r>
              <a:rPr lang="pt-BR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 Forest Train</a:t>
            </a:r>
            <a:r>
              <a:rPr lang="pt-BR" b="1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0.672131148</a:t>
            </a:r>
            <a:r>
              <a:rPr lang="pt-BR" b="1" dirty="0" smtClean="0"/>
              <a:t> </a:t>
            </a:r>
          </a:p>
          <a:p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[[ NO CURB RAMP ]]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KNN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0.606557377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Log. Reg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0.625</a:t>
            </a:r>
            <a:r>
              <a:rPr lang="pt-BR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 Forest Train (10)</a:t>
            </a:r>
            <a:r>
              <a:rPr lang="pt-BR" b="1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0.672131148</a:t>
            </a:r>
            <a:r>
              <a:rPr lang="pt-BR" b="1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SVM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0.75</a:t>
            </a:r>
            <a:r>
              <a:rPr lang="pt-BR" dirty="0" smtClean="0"/>
              <a:t> </a:t>
            </a:r>
          </a:p>
          <a:p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[[ OBSTACLES ]]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KNN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0.409836066</a:t>
            </a:r>
            <a:r>
              <a:rPr lang="pt-BR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 Forest Train(10)</a:t>
            </a:r>
            <a:r>
              <a:rPr lang="pt-BR" b="1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0.508196721</a:t>
            </a:r>
            <a:r>
              <a:rPr lang="pt-BR" b="1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SVM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0.5625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Log. Reg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0.6875</a:t>
            </a:r>
            <a:r>
              <a:rPr lang="pt-BR" dirty="0" smtClean="0"/>
              <a:t> </a:t>
            </a:r>
          </a:p>
          <a:p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[[ SURFACE PROBLEM ]]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KNN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0.524590164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Log. Reg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0.5625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SVM</a:t>
            </a:r>
            <a:r>
              <a:rPr lang="pt-BR" dirty="0" smtClean="0"/>
              <a:t> </a:t>
            </a:r>
            <a:r>
              <a:rPr lang="pt-BR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0.5625</a:t>
            </a:r>
            <a:r>
              <a:rPr lang="pt-BR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R. Forest Train(10)</a:t>
            </a:r>
            <a:r>
              <a:rPr lang="pt-BR" b="1" dirty="0" smtClean="0"/>
              <a:t> </a:t>
            </a:r>
            <a:r>
              <a:rPr lang="pt-BR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0.62295082</a:t>
            </a:r>
            <a:r>
              <a:rPr lang="pt-BR" b="1" dirty="0" smtClean="0"/>
              <a:t> </a:t>
            </a:r>
          </a:p>
          <a:p>
            <a:r>
              <a:rPr lang="pt-BR" b="0" dirty="0" smtClean="0"/>
              <a:t>Decided</a:t>
            </a:r>
            <a:r>
              <a:rPr lang="pt-BR" b="0" baseline="0" dirty="0" smtClean="0"/>
              <a:t> to move forward with Random Forest modeling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932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Utilized grid structure to look at the GRANULARITY of the sidewalk</a:t>
            </a:r>
            <a:r>
              <a:rPr lang="en-US" baseline="0" dirty="0" smtClean="0"/>
              <a:t>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sidewalk label is lat/long, convert to this grid to better group the crime data organized block/block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577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Utilized grid structure to look at the GRANULARITY of the sidewalk</a:t>
            </a:r>
            <a:r>
              <a:rPr lang="en-US" baseline="0" dirty="0" smtClean="0"/>
              <a:t>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sidewalk label is lat/long, convert to this grid to better group the crime data organized block/block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4314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RESULTS:</a:t>
            </a:r>
            <a:r>
              <a:rPr lang="en-US" baseline="0" dirty="0" smtClean="0"/>
              <a:t> </a:t>
            </a: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CURB</a:t>
            </a:r>
            <a:r>
              <a:rPr lang="en-US" sz="16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RAMP &amp; NO CURB RAMP WERE MOST ACCURATE AGAIN</a:t>
            </a:r>
            <a:endParaRPr lang="en-US" sz="16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</a:t>
            </a:r>
            <a:r>
              <a:rPr lang="en-US" dirty="0" smtClean="0"/>
              <a:t> //</a:t>
            </a:r>
            <a:r>
              <a:rPr lang="en-US" baseline="0" dirty="0" smtClean="0"/>
              <a:t>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ACCURACY</a:t>
            </a:r>
            <a:r>
              <a:rPr lang="en-US" dirty="0" smtClean="0"/>
              <a:t> </a:t>
            </a:r>
          </a:p>
          <a:p>
            <a:r>
              <a:rPr lang="en-US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CurbRamp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//</a:t>
            </a:r>
            <a:r>
              <a:rPr lang="en-US" dirty="0" smtClean="0"/>
              <a:t> 50x50 :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95.76,</a:t>
            </a:r>
            <a:r>
              <a:rPr lang="en-US" sz="16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25x25 : 97.12</a:t>
            </a:r>
            <a:endParaRPr lang="en-US" dirty="0" smtClean="0"/>
          </a:p>
          <a:p>
            <a:r>
              <a:rPr lang="en-US" sz="16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NoCurbRamp</a:t>
            </a:r>
            <a:r>
              <a:rPr lang="en-US" dirty="0" smtClean="0"/>
              <a:t> // 50x50 :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93.24, 25x25 : 96.64</a:t>
            </a:r>
            <a:r>
              <a:rPr lang="en-US" dirty="0" smtClean="0"/>
              <a:t> </a:t>
            </a: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Obstacle</a:t>
            </a:r>
            <a:r>
              <a:rPr lang="en-US" dirty="0" smtClean="0"/>
              <a:t> // 50x50 :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91.24, 25x25 : 96.52</a:t>
            </a:r>
            <a:r>
              <a:rPr lang="en-US" dirty="0" smtClean="0"/>
              <a:t> </a:t>
            </a: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SurfaceProblem //</a:t>
            </a:r>
            <a:r>
              <a:rPr lang="en-US" sz="16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50x50 :</a:t>
            </a:r>
            <a:r>
              <a:rPr lang="en-US" dirty="0" smtClean="0"/>
              <a:t>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90.92, 25x25 : 95.04</a:t>
            </a:r>
            <a:r>
              <a:rPr lang="en-US" dirty="0" smtClean="0"/>
              <a:t> </a:t>
            </a: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NoSidewalk</a:t>
            </a:r>
            <a:r>
              <a:rPr lang="en-US" dirty="0" smtClean="0"/>
              <a:t> // 50x50 :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88, 25x25</a:t>
            </a:r>
            <a:r>
              <a:rPr lang="en-US" sz="16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93.44</a:t>
            </a:r>
            <a:r>
              <a:rPr lang="en-US" dirty="0" smtClean="0"/>
              <a:t> </a:t>
            </a:r>
          </a:p>
          <a:p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Occlusion</a:t>
            </a:r>
            <a:r>
              <a:rPr lang="en-US" dirty="0" smtClean="0"/>
              <a:t> // 50x50 : </a:t>
            </a:r>
            <a:r>
              <a:rPr lang="en-US" sz="16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79.72,</a:t>
            </a:r>
            <a:r>
              <a:rPr lang="en-US" sz="16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25x25 : 85.28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66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Day was the most</a:t>
            </a:r>
            <a:r>
              <a:rPr lang="en-US" baseline="0" dirty="0" smtClean="0"/>
              <a:t> important for Curb Ramp</a:t>
            </a:r>
          </a:p>
          <a:p>
            <a:r>
              <a:rPr lang="en-US" baseline="0" dirty="0" smtClean="0"/>
              <a:t>Evening was the most important for No Curb Ramp</a:t>
            </a:r>
          </a:p>
          <a:p>
            <a:r>
              <a:rPr lang="en-US" baseline="0" dirty="0" smtClean="0"/>
              <a:t>-----WHY??------</a:t>
            </a:r>
          </a:p>
          <a:p>
            <a:r>
              <a:rPr lang="en-US" baseline="0" dirty="0" smtClean="0"/>
              <a:t>The “SHIFT” metric had to be recorded for EVERY entry. So there is plenty of data for “day”, “evening”, “night” vs. “arson” which only had, a few reported cases</a:t>
            </a:r>
          </a:p>
          <a:p>
            <a:r>
              <a:rPr lang="en-US" baseline="0" dirty="0" smtClean="0"/>
              <a:t>If you look between the two importance, vehicle theft and robbery are a close second</a:t>
            </a:r>
          </a:p>
          <a:p>
            <a:r>
              <a:rPr lang="en-US" baseline="0" dirty="0" smtClean="0"/>
              <a:t>Amount of IMPACT on each column (sidewalk label)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795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Day was the most</a:t>
            </a:r>
            <a:r>
              <a:rPr lang="en-US" baseline="0" dirty="0" smtClean="0"/>
              <a:t> important for Curb Ramp</a:t>
            </a:r>
          </a:p>
          <a:p>
            <a:r>
              <a:rPr lang="en-US" baseline="0" dirty="0" smtClean="0"/>
              <a:t>Evening was the most important for No Curb Ramp</a:t>
            </a:r>
          </a:p>
          <a:p>
            <a:r>
              <a:rPr lang="en-US" baseline="0" dirty="0" smtClean="0"/>
              <a:t>-----WHY??------</a:t>
            </a:r>
          </a:p>
          <a:p>
            <a:r>
              <a:rPr lang="en-US" baseline="0" dirty="0" smtClean="0"/>
              <a:t>The “SHIFT” metric had to be recorded for EVERY entry. So there is plenty of data for “day”, “evening”, “night” vs. “arson” which only had, a few reported cases</a:t>
            </a:r>
          </a:p>
          <a:p>
            <a:r>
              <a:rPr lang="en-US" baseline="0" dirty="0" smtClean="0"/>
              <a:t>If you look between the two importance, vehicle theft and robbery are a close second</a:t>
            </a:r>
          </a:p>
          <a:p>
            <a:r>
              <a:rPr lang="en-US" baseline="0" dirty="0" smtClean="0"/>
              <a:t>Amount of IMPACT on each column (sidewalk label)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236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REGIONALITY: </a:t>
            </a:r>
          </a:p>
          <a:p>
            <a:r>
              <a:rPr lang="en-US" dirty="0" smtClean="0"/>
              <a:t>-better results for 25x25</a:t>
            </a:r>
          </a:p>
          <a:p>
            <a:r>
              <a:rPr lang="en-US" dirty="0" smtClean="0"/>
              <a:t>-makes sense since even though sidewalk data is granular,</a:t>
            </a:r>
            <a:r>
              <a:rPr lang="en-US" baseline="0" dirty="0" smtClean="0"/>
              <a:t> crime data is by block</a:t>
            </a:r>
          </a:p>
          <a:p>
            <a:r>
              <a:rPr lang="en-US" baseline="0" dirty="0" smtClean="0"/>
              <a:t>	-also holds true for the real estate data, neighborhood by neighborhood</a:t>
            </a:r>
          </a:p>
          <a:p>
            <a:r>
              <a:rPr lang="en-US" baseline="0" dirty="0" smtClean="0"/>
              <a:t>	-also good for how they logistically plan repairs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415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REGIONALITY: </a:t>
            </a:r>
          </a:p>
          <a:p>
            <a:r>
              <a:rPr lang="en-US" dirty="0" smtClean="0"/>
              <a:t>-better results for 25x25</a:t>
            </a:r>
          </a:p>
          <a:p>
            <a:r>
              <a:rPr lang="en-US" dirty="0" smtClean="0"/>
              <a:t>-makes sense since even though sidewalk data is granular,</a:t>
            </a:r>
            <a:r>
              <a:rPr lang="en-US" baseline="0" dirty="0" smtClean="0"/>
              <a:t> crime data is by block</a:t>
            </a:r>
          </a:p>
          <a:p>
            <a:r>
              <a:rPr lang="en-US" baseline="0" dirty="0" smtClean="0"/>
              <a:t>	-also holds true for the real estate data, neighborhood by neighborhood</a:t>
            </a:r>
          </a:p>
          <a:p>
            <a:r>
              <a:rPr lang="en-US" baseline="0" dirty="0" smtClean="0"/>
              <a:t>	-also good for how they logistically plan repairs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CW: 12 SECOND READ</a:t>
            </a:r>
          </a:p>
          <a:p>
            <a:pPr marL="0" marR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“We used housing prices and crime statistics to predict the location of sidewalk infrastructure problems. The results were significant for the Curb Ramp and No Curb Ramp variables.”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577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27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Sidewalk accessibility :</a:t>
            </a:r>
          </a:p>
          <a:p>
            <a:r>
              <a:rPr lang="en-US" dirty="0" smtClean="0"/>
              <a:t> - sample story of intern in DC</a:t>
            </a:r>
          </a:p>
          <a:p>
            <a:r>
              <a:rPr lang="en-US" baseline="0" dirty="0" smtClean="0"/>
              <a:t> - photo of mobility protest in Moscow</a:t>
            </a:r>
          </a:p>
          <a:p>
            <a:r>
              <a:rPr lang="en-US" baseline="0" dirty="0" smtClean="0"/>
              <a:t>	-lack of wheel chair ramps from the sidewalk at crosswalks so difficulties of travelling in wheelchair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92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219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577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“Project Sidewalk” was created by team of students from the Human-Computer Interaction Lab at the University of Maryland lead by Dr. Jon Froehlich. </a:t>
            </a:r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Never been an organized or well maintained</a:t>
            </a:r>
            <a:r>
              <a:rPr lang="en-US" baseline="0" dirty="0" smtClean="0"/>
              <a:t> </a:t>
            </a:r>
            <a:r>
              <a:rPr lang="en-US" dirty="0" smtClean="0"/>
              <a:t>data</a:t>
            </a:r>
            <a:r>
              <a:rPr lang="en-US" baseline="0" dirty="0" smtClean="0"/>
              <a:t> for impaired walkers to plan their travel routes. </a:t>
            </a:r>
            <a:endParaRPr lang="en-US" sz="1600" dirty="0" smtClean="0"/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Designed to establish a live mapping database for wheelchair and mobile scooter users. </a:t>
            </a:r>
          </a:p>
          <a:p>
            <a:pPr marL="895243" marR="0" lvl="1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This</a:t>
            </a:r>
            <a:r>
              <a:rPr lang="en-US" sz="1600" baseline="0" dirty="0" smtClean="0"/>
              <a:t> is how they established which labels were important</a:t>
            </a:r>
          </a:p>
          <a:p>
            <a:pPr marL="895243" marR="0" lvl="1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baseline="0" dirty="0" smtClean="0"/>
              <a:t> Initially all labelling done by wheelchair/scooter users, now completed with help of paid “amazon turks” and end users</a:t>
            </a:r>
            <a:endParaRPr lang="en-US" sz="1600" dirty="0" smtClean="0"/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At</a:t>
            </a:r>
            <a:r>
              <a:rPr lang="en-US" baseline="0" dirty="0" smtClean="0"/>
              <a:t> the time of collection 80% of all sidewalks were labeled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974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“Project Sidewalk” was created by team of students from the Human-Computer Interaction Lab at the University of Maryland lead by Dr. Jon Froehlich. </a:t>
            </a:r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Never been an organized or well maintained</a:t>
            </a:r>
            <a:r>
              <a:rPr lang="en-US" baseline="0" dirty="0" smtClean="0"/>
              <a:t> </a:t>
            </a:r>
            <a:r>
              <a:rPr lang="en-US" dirty="0" smtClean="0"/>
              <a:t>data</a:t>
            </a:r>
            <a:r>
              <a:rPr lang="en-US" baseline="0" dirty="0" smtClean="0"/>
              <a:t> for impaired walkers to plan their travel routes. </a:t>
            </a:r>
            <a:endParaRPr lang="en-US" sz="1600" dirty="0" smtClean="0"/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Designed to establish a live mapping database for wheelchair and mobile scooter users. </a:t>
            </a:r>
          </a:p>
          <a:p>
            <a:pPr marL="895243" marR="0" lvl="1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dirty="0" smtClean="0"/>
              <a:t>This</a:t>
            </a:r>
            <a:r>
              <a:rPr lang="en-US" sz="1600" baseline="0" dirty="0" smtClean="0"/>
              <a:t> is how they established which labels were important</a:t>
            </a:r>
          </a:p>
          <a:p>
            <a:pPr marL="895243" marR="0" lvl="1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600" baseline="0" dirty="0" smtClean="0"/>
              <a:t> Initially all labelling done by wheelchair/scooter users, now completed with help of paid “amazon turks” and end users</a:t>
            </a:r>
            <a:endParaRPr lang="en-US" sz="1600" dirty="0" smtClean="0"/>
          </a:p>
          <a:p>
            <a:pPr marL="285750" marR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At</a:t>
            </a:r>
            <a:r>
              <a:rPr lang="en-US" baseline="0" dirty="0" smtClean="0"/>
              <a:t> the time of collection 80% of all sidewalks were labeled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90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we have this data</a:t>
            </a:r>
            <a:r>
              <a:rPr lang="mr-IN" dirty="0" smtClean="0"/>
              <a:t>…</a:t>
            </a:r>
            <a:r>
              <a:rPr lang="en-US" dirty="0" smtClean="0"/>
              <a:t>.can we get more out of it? What if we can</a:t>
            </a:r>
            <a:r>
              <a:rPr lang="en-US" baseline="0" dirty="0" smtClean="0"/>
              <a:t> find correlations with this data to help facilitate the metro area more accessible? </a:t>
            </a:r>
          </a:p>
          <a:p>
            <a:endParaRPr lang="en-US" baseline="0" dirty="0" smtClean="0"/>
          </a:p>
          <a:p>
            <a:r>
              <a:rPr lang="en-US" sz="16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 II of the ADA requires State and local governments to make their programs and services accessible to persons with disabilities.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914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we have this data</a:t>
            </a:r>
            <a:r>
              <a:rPr lang="mr-IN" dirty="0" smtClean="0"/>
              <a:t>…</a:t>
            </a:r>
            <a:r>
              <a:rPr lang="en-US" dirty="0" smtClean="0"/>
              <a:t>.can we get more out of it? What if we can</a:t>
            </a:r>
            <a:r>
              <a:rPr lang="en-US" baseline="0" dirty="0" smtClean="0"/>
              <a:t> find correlations with this data to help facilitate the metro area more accessible?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99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Got data from Zillow, Crime D.C.</a:t>
            </a:r>
            <a:r>
              <a:rPr lang="en-US" baseline="0" dirty="0" smtClean="0"/>
              <a:t>, Project Sidewalk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Used Industry standards such</a:t>
            </a:r>
            <a:r>
              <a:rPr lang="en-US" baseline="0" dirty="0" smtClean="0"/>
              <a:t> a R and Google API</a:t>
            </a:r>
          </a:p>
          <a:p>
            <a:pPr marL="285750" indent="-285750">
              <a:buFontTx/>
              <a:buChar char="-"/>
            </a:pPr>
            <a:r>
              <a:rPr lang="en-US" baseline="0" dirty="0" smtClean="0"/>
              <a:t>Model the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054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3225800"/>
            <a:ext cx="12192000" cy="363220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4987990"/>
            <a:ext cx="10363200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50936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3050"/>
            <a:ext cx="4011084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1435103"/>
            <a:ext cx="4011084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2"/>
            <a:ext cx="7315200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22" indent="0">
              <a:buNone/>
              <a:defRPr sz="3732"/>
            </a:lvl2pPr>
            <a:lvl3pPr marL="1218845" indent="0">
              <a:buNone/>
              <a:defRPr sz="3199"/>
            </a:lvl3pPr>
            <a:lvl4pPr marL="1828267" indent="0">
              <a:buNone/>
              <a:defRPr sz="2666"/>
            </a:lvl4pPr>
            <a:lvl5pPr marL="2437689" indent="0">
              <a:buNone/>
              <a:defRPr sz="2666"/>
            </a:lvl5pPr>
            <a:lvl6pPr marL="3047111" indent="0">
              <a:buNone/>
              <a:defRPr sz="2666"/>
            </a:lvl6pPr>
            <a:lvl7pPr marL="3656534" indent="0">
              <a:buNone/>
              <a:defRPr sz="2666"/>
            </a:lvl7pPr>
            <a:lvl8pPr marL="4265955" indent="0">
              <a:buNone/>
              <a:defRPr sz="2666"/>
            </a:lvl8pPr>
            <a:lvl9pPr marL="4875378" indent="0">
              <a:buNone/>
              <a:defRPr sz="2666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40"/>
            <a:ext cx="7315200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717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05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0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bg>
      <p:bgPr>
        <a:gradFill flip="none" rotWithShape="1">
          <a:gsLst>
            <a:gs pos="81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42"/>
            <a:ext cx="6705600" cy="711081"/>
          </a:xfrm>
        </p:spPr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4E2B0-FEF2-4C8F-90A4-46C9D72643E3}" type="datetime1">
              <a:rPr lang="en-US" smtClean="0"/>
              <a:t>11/3/17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SlideModel.com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30000" y="6356354"/>
            <a:ext cx="762001" cy="365125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0" tIns="91440" rIns="0" bIns="91440" numCol="1" anchor="ctr" anchorCtr="1" compatLnSpc="1">
            <a:prstTxWarp prst="textNoShape">
              <a:avLst/>
            </a:prstTxWarp>
          </a:bodyPr>
          <a:lstStyle>
            <a:lvl1pPr algn="r">
              <a:defRPr lang="en-US" sz="1400" kern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6E69268-9C8B-4EBF-A9EE-DC5DC2D48DC3}" type="slidenum">
              <a:rPr lang="es-UY" smtClean="0"/>
              <a:pPr/>
              <a:t>‹#›</a:t>
            </a:fld>
            <a:endParaRPr lang="es-UY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480301" y="362139"/>
            <a:ext cx="4114800" cy="533400"/>
          </a:xfrm>
        </p:spPr>
        <p:txBody>
          <a:bodyPr anchor="ctr">
            <a:noAutofit/>
          </a:bodyPr>
          <a:lstStyle>
            <a:lvl1pPr marL="0" indent="0" algn="r">
              <a:buNone/>
              <a:defRPr sz="1999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Breadcrumb 1 &gt; Breadcrumb 2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411328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9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000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908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22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4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267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689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11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534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5955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37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282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600" b="1" kern="0" dirty="0" smtClean="0">
                <a:solidFill>
                  <a:srgbClr val="0257A1"/>
                </a:solidFill>
              </a:rPr>
              <a:t>DataScience</a:t>
            </a:r>
            <a:r>
              <a:rPr lang="en-US" sz="1600" b="1" kern="0" dirty="0" smtClean="0">
                <a:solidFill>
                  <a:srgbClr val="C00000"/>
                </a:solidFill>
              </a:rPr>
              <a:t>@</a:t>
            </a:r>
            <a:r>
              <a:rPr lang="en-US" sz="1600" b="1" kern="0" dirty="0" smtClean="0">
                <a:solidFill>
                  <a:srgbClr val="0257A1"/>
                </a:solidFill>
              </a:rPr>
              <a:t>SMU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381000"/>
            <a:ext cx="1600200" cy="55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516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smtClean="0"/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590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108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11/3/17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1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9" r:id="rId10"/>
    <p:sldLayoutId id="2147483760" r:id="rId11"/>
    <p:sldLayoutId id="2147483761" r:id="rId12"/>
    <p:sldLayoutId id="2147483762" r:id="rId13"/>
    <p:sldLayoutId id="2147483765" r:id="rId14"/>
    <p:sldLayoutId id="2147483768" r:id="rId15"/>
  </p:sldLayoutIdLst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1218845" rtl="0" eaLnBrk="1" latinLnBrk="0" hangingPunct="1">
        <a:spcBef>
          <a:spcPct val="0"/>
        </a:spcBef>
        <a:buNone/>
        <a:defRPr sz="3199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457067" indent="-457067" algn="l" defTabSz="1218845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311" indent="-380889" algn="l" defTabSz="1218845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5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9" indent="-304712" algn="l" defTabSz="121884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400" indent="-304712" algn="l" defTabSz="121884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22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6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9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22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9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4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8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6.png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png"/><Relationship Id="rId9" Type="http://schemas.openxmlformats.org/officeDocument/2006/relationships/image" Target="../media/image11.tif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3653" y="1306831"/>
            <a:ext cx="13815653" cy="60083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1" cy="715961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 smtClean="0"/>
              <a:t>Accessibility Analysis </a:t>
            </a:r>
            <a:endParaRPr lang="en-US" sz="60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5105400" y="4501515"/>
            <a:ext cx="1828800" cy="1852523"/>
            <a:chOff x="7237412" y="1371600"/>
            <a:chExt cx="3702050" cy="3750073"/>
          </a:xfrm>
        </p:grpSpPr>
        <p:grpSp>
          <p:nvGrpSpPr>
            <p:cNvPr id="21" name="Group 20"/>
            <p:cNvGrpSpPr/>
            <p:nvPr/>
          </p:nvGrpSpPr>
          <p:grpSpPr>
            <a:xfrm>
              <a:off x="7237412" y="1611711"/>
              <a:ext cx="3702050" cy="3509962"/>
              <a:chOff x="2132013" y="1985963"/>
              <a:chExt cx="3702050" cy="3509962"/>
            </a:xfrm>
          </p:grpSpPr>
          <p:sp>
            <p:nvSpPr>
              <p:cNvPr id="28" name="Freeform 6"/>
              <p:cNvSpPr>
                <a:spLocks/>
              </p:cNvSpPr>
              <p:nvPr/>
            </p:nvSpPr>
            <p:spPr bwMode="auto">
              <a:xfrm>
                <a:off x="2132013" y="2613025"/>
                <a:ext cx="3702050" cy="2882900"/>
              </a:xfrm>
              <a:custGeom>
                <a:avLst/>
                <a:gdLst/>
                <a:ahLst/>
                <a:cxnLst>
                  <a:cxn ang="0">
                    <a:pos x="2287" y="0"/>
                  </a:cxn>
                  <a:cxn ang="0">
                    <a:pos x="2332" y="1714"/>
                  </a:cxn>
                  <a:cxn ang="0">
                    <a:pos x="1544" y="1816"/>
                  </a:cxn>
                  <a:cxn ang="0">
                    <a:pos x="801" y="1714"/>
                  </a:cxn>
                  <a:cxn ang="0">
                    <a:pos x="0" y="1816"/>
                  </a:cxn>
                  <a:cxn ang="0">
                    <a:pos x="0" y="117"/>
                  </a:cxn>
                  <a:cxn ang="0">
                    <a:pos x="2287" y="0"/>
                  </a:cxn>
                </a:cxnLst>
                <a:rect l="0" t="0" r="r" b="b"/>
                <a:pathLst>
                  <a:path w="2332" h="1816">
                    <a:moveTo>
                      <a:pt x="2287" y="0"/>
                    </a:moveTo>
                    <a:lnTo>
                      <a:pt x="2332" y="1714"/>
                    </a:lnTo>
                    <a:lnTo>
                      <a:pt x="1544" y="1816"/>
                    </a:lnTo>
                    <a:lnTo>
                      <a:pt x="801" y="1714"/>
                    </a:lnTo>
                    <a:lnTo>
                      <a:pt x="0" y="1816"/>
                    </a:lnTo>
                    <a:lnTo>
                      <a:pt x="0" y="117"/>
                    </a:lnTo>
                    <a:lnTo>
                      <a:pt x="228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7"/>
              <p:cNvSpPr>
                <a:spLocks/>
              </p:cNvSpPr>
              <p:nvPr/>
            </p:nvSpPr>
            <p:spPr bwMode="auto">
              <a:xfrm>
                <a:off x="3403600" y="1989138"/>
                <a:ext cx="1238250" cy="3344863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1851"/>
                  </a:cxn>
                  <a:cxn ang="0">
                    <a:pos x="779" y="1850"/>
                  </a:cxn>
                  <a:cxn ang="0">
                    <a:pos x="0" y="2107"/>
                  </a:cxn>
                  <a:cxn ang="0">
                    <a:pos x="0" y="271"/>
                  </a:cxn>
                  <a:cxn ang="0">
                    <a:pos x="780" y="0"/>
                  </a:cxn>
                </a:cxnLst>
                <a:rect l="0" t="0" r="r" b="b"/>
                <a:pathLst>
                  <a:path w="780" h="2107">
                    <a:moveTo>
                      <a:pt x="780" y="0"/>
                    </a:moveTo>
                    <a:lnTo>
                      <a:pt x="780" y="1851"/>
                    </a:lnTo>
                    <a:lnTo>
                      <a:pt x="779" y="1850"/>
                    </a:lnTo>
                    <a:lnTo>
                      <a:pt x="0" y="2107"/>
                    </a:lnTo>
                    <a:lnTo>
                      <a:pt x="0" y="271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8"/>
              <p:cNvSpPr>
                <a:spLocks/>
              </p:cNvSpPr>
              <p:nvPr/>
            </p:nvSpPr>
            <p:spPr bwMode="auto">
              <a:xfrm>
                <a:off x="2195513" y="2017713"/>
                <a:ext cx="1208087" cy="3316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61" y="253"/>
                  </a:cxn>
                  <a:cxn ang="0">
                    <a:pos x="761" y="2089"/>
                  </a:cxn>
                  <a:cxn ang="0">
                    <a:pos x="0" y="1832"/>
                  </a:cxn>
                  <a:cxn ang="0">
                    <a:pos x="0" y="0"/>
                  </a:cxn>
                </a:cxnLst>
                <a:rect l="0" t="0" r="r" b="b"/>
                <a:pathLst>
                  <a:path w="761" h="2089">
                    <a:moveTo>
                      <a:pt x="0" y="0"/>
                    </a:moveTo>
                    <a:lnTo>
                      <a:pt x="761" y="253"/>
                    </a:lnTo>
                    <a:lnTo>
                      <a:pt x="761" y="2089"/>
                    </a:lnTo>
                    <a:lnTo>
                      <a:pt x="0" y="1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9"/>
              <p:cNvSpPr>
                <a:spLocks/>
              </p:cNvSpPr>
              <p:nvPr/>
            </p:nvSpPr>
            <p:spPr bwMode="auto">
              <a:xfrm>
                <a:off x="4641850" y="1985963"/>
                <a:ext cx="1192212" cy="33480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51" y="276"/>
                  </a:cxn>
                  <a:cxn ang="0">
                    <a:pos x="751" y="2109"/>
                  </a:cxn>
                  <a:cxn ang="0">
                    <a:pos x="0" y="1853"/>
                  </a:cxn>
                  <a:cxn ang="0">
                    <a:pos x="0" y="2"/>
                  </a:cxn>
                  <a:cxn ang="0">
                    <a:pos x="7" y="0"/>
                  </a:cxn>
                </a:cxnLst>
                <a:rect l="0" t="0" r="r" b="b"/>
                <a:pathLst>
                  <a:path w="751" h="2109">
                    <a:moveTo>
                      <a:pt x="7" y="0"/>
                    </a:moveTo>
                    <a:lnTo>
                      <a:pt x="751" y="276"/>
                    </a:lnTo>
                    <a:lnTo>
                      <a:pt x="751" y="2109"/>
                    </a:lnTo>
                    <a:lnTo>
                      <a:pt x="0" y="1853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10"/>
              <p:cNvSpPr>
                <a:spLocks/>
              </p:cNvSpPr>
              <p:nvPr/>
            </p:nvSpPr>
            <p:spPr bwMode="auto">
              <a:xfrm>
                <a:off x="2338388" y="3097213"/>
                <a:ext cx="773112" cy="17716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87" y="660"/>
                  </a:cxn>
                  <a:cxn ang="0">
                    <a:pos x="150" y="1116"/>
                  </a:cxn>
                  <a:cxn ang="0">
                    <a:pos x="21" y="1071"/>
                  </a:cxn>
                  <a:cxn ang="0">
                    <a:pos x="0" y="0"/>
                  </a:cxn>
                </a:cxnLst>
                <a:rect l="0" t="0" r="r" b="b"/>
                <a:pathLst>
                  <a:path w="487" h="1116">
                    <a:moveTo>
                      <a:pt x="0" y="0"/>
                    </a:moveTo>
                    <a:lnTo>
                      <a:pt x="487" y="660"/>
                    </a:lnTo>
                    <a:lnTo>
                      <a:pt x="150" y="1116"/>
                    </a:lnTo>
                    <a:lnTo>
                      <a:pt x="21" y="10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11"/>
              <p:cNvSpPr>
                <a:spLocks/>
              </p:cNvSpPr>
              <p:nvPr/>
            </p:nvSpPr>
            <p:spPr bwMode="auto">
              <a:xfrm>
                <a:off x="2338388" y="2230438"/>
                <a:ext cx="1065212" cy="1849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71" y="229"/>
                  </a:cxn>
                  <a:cxn ang="0">
                    <a:pos x="671" y="1109"/>
                  </a:cxn>
                  <a:cxn ang="0">
                    <a:pos x="581" y="1165"/>
                  </a:cxn>
                  <a:cxn ang="0">
                    <a:pos x="0" y="351"/>
                  </a:cxn>
                  <a:cxn ang="0">
                    <a:pos x="0" y="0"/>
                  </a:cxn>
                </a:cxnLst>
                <a:rect l="0" t="0" r="r" b="b"/>
                <a:pathLst>
                  <a:path w="671" h="1165">
                    <a:moveTo>
                      <a:pt x="0" y="0"/>
                    </a:moveTo>
                    <a:lnTo>
                      <a:pt x="671" y="229"/>
                    </a:lnTo>
                    <a:lnTo>
                      <a:pt x="671" y="1109"/>
                    </a:lnTo>
                    <a:lnTo>
                      <a:pt x="581" y="1165"/>
                    </a:lnTo>
                    <a:lnTo>
                      <a:pt x="0" y="3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12"/>
              <p:cNvSpPr>
                <a:spLocks/>
              </p:cNvSpPr>
              <p:nvPr/>
            </p:nvSpPr>
            <p:spPr bwMode="auto">
              <a:xfrm>
                <a:off x="4641850" y="2179638"/>
                <a:ext cx="547687" cy="441325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345" y="122"/>
                  </a:cxn>
                  <a:cxn ang="0">
                    <a:pos x="0" y="278"/>
                  </a:cxn>
                  <a:cxn ang="0">
                    <a:pos x="0" y="0"/>
                  </a:cxn>
                  <a:cxn ang="0">
                    <a:pos x="3" y="0"/>
                  </a:cxn>
                </a:cxnLst>
                <a:rect l="0" t="0" r="r" b="b"/>
                <a:pathLst>
                  <a:path w="345" h="278">
                    <a:moveTo>
                      <a:pt x="3" y="0"/>
                    </a:moveTo>
                    <a:lnTo>
                      <a:pt x="345" y="122"/>
                    </a:lnTo>
                    <a:lnTo>
                      <a:pt x="0" y="278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13"/>
              <p:cNvSpPr>
                <a:spLocks/>
              </p:cNvSpPr>
              <p:nvPr/>
            </p:nvSpPr>
            <p:spPr bwMode="auto">
              <a:xfrm>
                <a:off x="3403600" y="2179638"/>
                <a:ext cx="1238250" cy="1811338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278"/>
                  </a:cxn>
                  <a:cxn ang="0">
                    <a:pos x="775" y="281"/>
                  </a:cxn>
                  <a:cxn ang="0">
                    <a:pos x="7" y="1136"/>
                  </a:cxn>
                  <a:cxn ang="0">
                    <a:pos x="0" y="1141"/>
                  </a:cxn>
                  <a:cxn ang="0">
                    <a:pos x="0" y="261"/>
                  </a:cxn>
                  <a:cxn ang="0">
                    <a:pos x="7" y="264"/>
                  </a:cxn>
                  <a:cxn ang="0">
                    <a:pos x="780" y="0"/>
                  </a:cxn>
                </a:cxnLst>
                <a:rect l="0" t="0" r="r" b="b"/>
                <a:pathLst>
                  <a:path w="780" h="1141">
                    <a:moveTo>
                      <a:pt x="780" y="0"/>
                    </a:moveTo>
                    <a:lnTo>
                      <a:pt x="780" y="278"/>
                    </a:lnTo>
                    <a:lnTo>
                      <a:pt x="775" y="281"/>
                    </a:lnTo>
                    <a:lnTo>
                      <a:pt x="7" y="1136"/>
                    </a:lnTo>
                    <a:lnTo>
                      <a:pt x="0" y="1141"/>
                    </a:lnTo>
                    <a:lnTo>
                      <a:pt x="0" y="261"/>
                    </a:lnTo>
                    <a:lnTo>
                      <a:pt x="7" y="264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14"/>
              <p:cNvSpPr>
                <a:spLocks/>
              </p:cNvSpPr>
              <p:nvPr/>
            </p:nvSpPr>
            <p:spPr bwMode="auto">
              <a:xfrm>
                <a:off x="4641850" y="3395663"/>
                <a:ext cx="1042987" cy="17319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57" y="521"/>
                  </a:cxn>
                  <a:cxn ang="0">
                    <a:pos x="657" y="1091"/>
                  </a:cxn>
                  <a:cxn ang="0">
                    <a:pos x="7" y="854"/>
                  </a:cxn>
                  <a:cxn ang="0">
                    <a:pos x="0" y="857"/>
                  </a:cxn>
                  <a:cxn ang="0">
                    <a:pos x="0" y="0"/>
                  </a:cxn>
                </a:cxnLst>
                <a:rect l="0" t="0" r="r" b="b"/>
                <a:pathLst>
                  <a:path w="657" h="1091">
                    <a:moveTo>
                      <a:pt x="0" y="0"/>
                    </a:moveTo>
                    <a:lnTo>
                      <a:pt x="657" y="521"/>
                    </a:lnTo>
                    <a:lnTo>
                      <a:pt x="657" y="1091"/>
                    </a:lnTo>
                    <a:lnTo>
                      <a:pt x="7" y="854"/>
                    </a:lnTo>
                    <a:lnTo>
                      <a:pt x="0" y="8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15"/>
              <p:cNvSpPr>
                <a:spLocks/>
              </p:cNvSpPr>
              <p:nvPr/>
            </p:nvSpPr>
            <p:spPr bwMode="auto">
              <a:xfrm>
                <a:off x="2894013" y="4341813"/>
                <a:ext cx="509587" cy="827088"/>
              </a:xfrm>
              <a:custGeom>
                <a:avLst/>
                <a:gdLst/>
                <a:ahLst/>
                <a:cxnLst>
                  <a:cxn ang="0">
                    <a:pos x="321" y="0"/>
                  </a:cxn>
                  <a:cxn ang="0">
                    <a:pos x="321" y="521"/>
                  </a:cxn>
                  <a:cxn ang="0">
                    <a:pos x="0" y="417"/>
                  </a:cxn>
                  <a:cxn ang="0">
                    <a:pos x="321" y="0"/>
                  </a:cxn>
                </a:cxnLst>
                <a:rect l="0" t="0" r="r" b="b"/>
                <a:pathLst>
                  <a:path w="321" h="521">
                    <a:moveTo>
                      <a:pt x="321" y="0"/>
                    </a:moveTo>
                    <a:lnTo>
                      <a:pt x="321" y="521"/>
                    </a:lnTo>
                    <a:lnTo>
                      <a:pt x="0" y="417"/>
                    </a:lnTo>
                    <a:lnTo>
                      <a:pt x="32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16"/>
              <p:cNvSpPr>
                <a:spLocks/>
              </p:cNvSpPr>
              <p:nvPr/>
            </p:nvSpPr>
            <p:spPr bwMode="auto">
              <a:xfrm>
                <a:off x="3403600" y="3303588"/>
                <a:ext cx="1238250" cy="1870075"/>
              </a:xfrm>
              <a:custGeom>
                <a:avLst/>
                <a:gdLst/>
                <a:ahLst/>
                <a:cxnLst>
                  <a:cxn ang="0">
                    <a:pos x="576" y="0"/>
                  </a:cxn>
                  <a:cxn ang="0">
                    <a:pos x="779" y="57"/>
                  </a:cxn>
                  <a:cxn ang="0">
                    <a:pos x="780" y="58"/>
                  </a:cxn>
                  <a:cxn ang="0">
                    <a:pos x="780" y="915"/>
                  </a:cxn>
                  <a:cxn ang="0">
                    <a:pos x="7" y="1178"/>
                  </a:cxn>
                  <a:cxn ang="0">
                    <a:pos x="0" y="1175"/>
                  </a:cxn>
                  <a:cxn ang="0">
                    <a:pos x="0" y="654"/>
                  </a:cxn>
                  <a:cxn ang="0">
                    <a:pos x="7" y="644"/>
                  </a:cxn>
                  <a:cxn ang="0">
                    <a:pos x="576" y="0"/>
                  </a:cxn>
                </a:cxnLst>
                <a:rect l="0" t="0" r="r" b="b"/>
                <a:pathLst>
                  <a:path w="780" h="1178">
                    <a:moveTo>
                      <a:pt x="576" y="0"/>
                    </a:moveTo>
                    <a:lnTo>
                      <a:pt x="779" y="57"/>
                    </a:lnTo>
                    <a:lnTo>
                      <a:pt x="780" y="58"/>
                    </a:lnTo>
                    <a:lnTo>
                      <a:pt x="780" y="915"/>
                    </a:lnTo>
                    <a:lnTo>
                      <a:pt x="7" y="1178"/>
                    </a:lnTo>
                    <a:lnTo>
                      <a:pt x="0" y="1175"/>
                    </a:lnTo>
                    <a:lnTo>
                      <a:pt x="0" y="654"/>
                    </a:lnTo>
                    <a:lnTo>
                      <a:pt x="7" y="644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17"/>
              <p:cNvSpPr>
                <a:spLocks/>
              </p:cNvSpPr>
              <p:nvPr/>
            </p:nvSpPr>
            <p:spPr bwMode="auto">
              <a:xfrm>
                <a:off x="4479925" y="2979738"/>
                <a:ext cx="161925" cy="157163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02" y="99"/>
                  </a:cxn>
                  <a:cxn ang="0">
                    <a:pos x="97" y="94"/>
                  </a:cxn>
                  <a:cxn ang="0">
                    <a:pos x="0" y="94"/>
                  </a:cxn>
                  <a:cxn ang="0">
                    <a:pos x="101" y="1"/>
                  </a:cxn>
                  <a:cxn ang="0">
                    <a:pos x="102" y="0"/>
                  </a:cxn>
                </a:cxnLst>
                <a:rect l="0" t="0" r="r" b="b"/>
                <a:pathLst>
                  <a:path w="102" h="99">
                    <a:moveTo>
                      <a:pt x="102" y="0"/>
                    </a:moveTo>
                    <a:lnTo>
                      <a:pt x="102" y="99"/>
                    </a:lnTo>
                    <a:lnTo>
                      <a:pt x="97" y="94"/>
                    </a:lnTo>
                    <a:lnTo>
                      <a:pt x="0" y="94"/>
                    </a:lnTo>
                    <a:lnTo>
                      <a:pt x="101" y="1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C2C9B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18"/>
              <p:cNvSpPr>
                <a:spLocks/>
              </p:cNvSpPr>
              <p:nvPr/>
            </p:nvSpPr>
            <p:spPr bwMode="auto">
              <a:xfrm>
                <a:off x="4641850" y="2516188"/>
                <a:ext cx="1042987" cy="1466850"/>
              </a:xfrm>
              <a:custGeom>
                <a:avLst/>
                <a:gdLst/>
                <a:ahLst/>
                <a:cxnLst>
                  <a:cxn ang="0">
                    <a:pos x="657" y="0"/>
                  </a:cxn>
                  <a:cxn ang="0">
                    <a:pos x="657" y="924"/>
                  </a:cxn>
                  <a:cxn ang="0">
                    <a:pos x="0" y="391"/>
                  </a:cxn>
                  <a:cxn ang="0">
                    <a:pos x="0" y="292"/>
                  </a:cxn>
                  <a:cxn ang="0">
                    <a:pos x="657" y="0"/>
                  </a:cxn>
                </a:cxnLst>
                <a:rect l="0" t="0" r="r" b="b"/>
                <a:pathLst>
                  <a:path w="657" h="924">
                    <a:moveTo>
                      <a:pt x="657" y="0"/>
                    </a:moveTo>
                    <a:lnTo>
                      <a:pt x="657" y="924"/>
                    </a:lnTo>
                    <a:lnTo>
                      <a:pt x="0" y="391"/>
                    </a:lnTo>
                    <a:lnTo>
                      <a:pt x="0" y="292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8456612" y="1371600"/>
              <a:ext cx="1066800" cy="1917967"/>
              <a:chOff x="8456612" y="1371600"/>
              <a:chExt cx="1066800" cy="1917967"/>
            </a:xfrm>
          </p:grpSpPr>
          <p:grpSp>
            <p:nvGrpSpPr>
              <p:cNvPr id="24" name="Group 161"/>
              <p:cNvGrpSpPr/>
              <p:nvPr/>
            </p:nvGrpSpPr>
            <p:grpSpPr>
              <a:xfrm>
                <a:off x="8456612" y="1371600"/>
                <a:ext cx="1066800" cy="1917967"/>
                <a:chOff x="4722813" y="3952875"/>
                <a:chExt cx="895350" cy="1609725"/>
              </a:xfrm>
              <a:effectLst/>
            </p:grpSpPr>
            <p:sp>
              <p:nvSpPr>
                <p:cNvPr id="26" name="Freeform 25"/>
                <p:cNvSpPr>
                  <a:spLocks noEditPoints="1"/>
                </p:cNvSpPr>
                <p:nvPr/>
              </p:nvSpPr>
              <p:spPr bwMode="auto">
                <a:xfrm>
                  <a:off x="4722813" y="3952875"/>
                  <a:ext cx="895350" cy="1609725"/>
                </a:xfrm>
                <a:custGeom>
                  <a:avLst/>
                  <a:gdLst/>
                  <a:ahLst/>
                  <a:cxnLst>
                    <a:cxn ang="0">
                      <a:pos x="246" y="76"/>
                    </a:cxn>
                    <a:cxn ang="0">
                      <a:pos x="179" y="101"/>
                    </a:cxn>
                    <a:cxn ang="0">
                      <a:pos x="124" y="146"/>
                    </a:cxn>
                    <a:cxn ang="0">
                      <a:pos x="88" y="207"/>
                    </a:cxn>
                    <a:cxn ang="0">
                      <a:pos x="74" y="280"/>
                    </a:cxn>
                    <a:cxn ang="0">
                      <a:pos x="85" y="353"/>
                    </a:cxn>
                    <a:cxn ang="0">
                      <a:pos x="120" y="415"/>
                    </a:cxn>
                    <a:cxn ang="0">
                      <a:pos x="174" y="461"/>
                    </a:cxn>
                    <a:cxn ang="0">
                      <a:pos x="241" y="488"/>
                    </a:cxn>
                    <a:cxn ang="0">
                      <a:pos x="316" y="488"/>
                    </a:cxn>
                    <a:cxn ang="0">
                      <a:pos x="385" y="464"/>
                    </a:cxn>
                    <a:cxn ang="0">
                      <a:pos x="439" y="418"/>
                    </a:cxn>
                    <a:cxn ang="0">
                      <a:pos x="476" y="358"/>
                    </a:cxn>
                    <a:cxn ang="0">
                      <a:pos x="490" y="285"/>
                    </a:cxn>
                    <a:cxn ang="0">
                      <a:pos x="477" y="212"/>
                    </a:cxn>
                    <a:cxn ang="0">
                      <a:pos x="442" y="150"/>
                    </a:cxn>
                    <a:cxn ang="0">
                      <a:pos x="388" y="103"/>
                    </a:cxn>
                    <a:cxn ang="0">
                      <a:pos x="321" y="76"/>
                    </a:cxn>
                    <a:cxn ang="0">
                      <a:pos x="284" y="0"/>
                    </a:cxn>
                    <a:cxn ang="0">
                      <a:pos x="365" y="13"/>
                    </a:cxn>
                    <a:cxn ang="0">
                      <a:pos x="438" y="46"/>
                    </a:cxn>
                    <a:cxn ang="0">
                      <a:pos x="497" y="99"/>
                    </a:cxn>
                    <a:cxn ang="0">
                      <a:pos x="538" y="166"/>
                    </a:cxn>
                    <a:cxn ang="0">
                      <a:pos x="561" y="243"/>
                    </a:cxn>
                    <a:cxn ang="0">
                      <a:pos x="560" y="315"/>
                    </a:cxn>
                    <a:cxn ang="0">
                      <a:pos x="542" y="380"/>
                    </a:cxn>
                    <a:cxn ang="0">
                      <a:pos x="506" y="444"/>
                    </a:cxn>
                    <a:cxn ang="0">
                      <a:pos x="463" y="513"/>
                    </a:cxn>
                    <a:cxn ang="0">
                      <a:pos x="416" y="598"/>
                    </a:cxn>
                    <a:cxn ang="0">
                      <a:pos x="367" y="695"/>
                    </a:cxn>
                    <a:cxn ang="0">
                      <a:pos x="323" y="809"/>
                    </a:cxn>
                    <a:cxn ang="0">
                      <a:pos x="288" y="941"/>
                    </a:cxn>
                    <a:cxn ang="0">
                      <a:pos x="274" y="1010"/>
                    </a:cxn>
                    <a:cxn ang="0">
                      <a:pos x="269" y="979"/>
                    </a:cxn>
                    <a:cxn ang="0">
                      <a:pos x="260" y="921"/>
                    </a:cxn>
                    <a:cxn ang="0">
                      <a:pos x="241" y="844"/>
                    </a:cxn>
                    <a:cxn ang="0">
                      <a:pos x="211" y="750"/>
                    </a:cxn>
                    <a:cxn ang="0">
                      <a:pos x="169" y="647"/>
                    </a:cxn>
                    <a:cxn ang="0">
                      <a:pos x="111" y="539"/>
                    </a:cxn>
                    <a:cxn ang="0">
                      <a:pos x="66" y="464"/>
                    </a:cxn>
                    <a:cxn ang="0">
                      <a:pos x="31" y="398"/>
                    </a:cxn>
                    <a:cxn ang="0">
                      <a:pos x="9" y="343"/>
                    </a:cxn>
                    <a:cxn ang="0">
                      <a:pos x="0" y="279"/>
                    </a:cxn>
                    <a:cxn ang="0">
                      <a:pos x="12" y="203"/>
                    </a:cxn>
                    <a:cxn ang="0">
                      <a:pos x="44" y="131"/>
                    </a:cxn>
                    <a:cxn ang="0">
                      <a:pos x="96" y="70"/>
                    </a:cxn>
                    <a:cxn ang="0">
                      <a:pos x="163" y="25"/>
                    </a:cxn>
                    <a:cxn ang="0">
                      <a:pos x="241" y="2"/>
                    </a:cxn>
                  </a:cxnLst>
                  <a:rect l="0" t="0" r="r" b="b"/>
                  <a:pathLst>
                    <a:path w="564" h="1014">
                      <a:moveTo>
                        <a:pt x="284" y="73"/>
                      </a:moveTo>
                      <a:lnTo>
                        <a:pt x="246" y="76"/>
                      </a:lnTo>
                      <a:lnTo>
                        <a:pt x="211" y="86"/>
                      </a:lnTo>
                      <a:lnTo>
                        <a:pt x="179" y="101"/>
                      </a:lnTo>
                      <a:lnTo>
                        <a:pt x="149" y="121"/>
                      </a:lnTo>
                      <a:lnTo>
                        <a:pt x="124" y="146"/>
                      </a:lnTo>
                      <a:lnTo>
                        <a:pt x="103" y="175"/>
                      </a:lnTo>
                      <a:lnTo>
                        <a:pt x="88" y="207"/>
                      </a:lnTo>
                      <a:lnTo>
                        <a:pt x="77" y="242"/>
                      </a:lnTo>
                      <a:lnTo>
                        <a:pt x="74" y="280"/>
                      </a:lnTo>
                      <a:lnTo>
                        <a:pt x="76" y="318"/>
                      </a:lnTo>
                      <a:lnTo>
                        <a:pt x="85" y="353"/>
                      </a:lnTo>
                      <a:lnTo>
                        <a:pt x="100" y="386"/>
                      </a:lnTo>
                      <a:lnTo>
                        <a:pt x="120" y="415"/>
                      </a:lnTo>
                      <a:lnTo>
                        <a:pt x="146" y="440"/>
                      </a:lnTo>
                      <a:lnTo>
                        <a:pt x="174" y="461"/>
                      </a:lnTo>
                      <a:lnTo>
                        <a:pt x="207" y="478"/>
                      </a:lnTo>
                      <a:lnTo>
                        <a:pt x="241" y="488"/>
                      </a:lnTo>
                      <a:lnTo>
                        <a:pt x="279" y="491"/>
                      </a:lnTo>
                      <a:lnTo>
                        <a:pt x="316" y="488"/>
                      </a:lnTo>
                      <a:lnTo>
                        <a:pt x="352" y="479"/>
                      </a:lnTo>
                      <a:lnTo>
                        <a:pt x="385" y="464"/>
                      </a:lnTo>
                      <a:lnTo>
                        <a:pt x="413" y="444"/>
                      </a:lnTo>
                      <a:lnTo>
                        <a:pt x="439" y="418"/>
                      </a:lnTo>
                      <a:lnTo>
                        <a:pt x="460" y="389"/>
                      </a:lnTo>
                      <a:lnTo>
                        <a:pt x="476" y="358"/>
                      </a:lnTo>
                      <a:lnTo>
                        <a:pt x="486" y="322"/>
                      </a:lnTo>
                      <a:lnTo>
                        <a:pt x="490" y="285"/>
                      </a:lnTo>
                      <a:lnTo>
                        <a:pt x="486" y="247"/>
                      </a:lnTo>
                      <a:lnTo>
                        <a:pt x="477" y="212"/>
                      </a:lnTo>
                      <a:lnTo>
                        <a:pt x="462" y="178"/>
                      </a:lnTo>
                      <a:lnTo>
                        <a:pt x="442" y="150"/>
                      </a:lnTo>
                      <a:lnTo>
                        <a:pt x="417" y="124"/>
                      </a:lnTo>
                      <a:lnTo>
                        <a:pt x="388" y="103"/>
                      </a:lnTo>
                      <a:lnTo>
                        <a:pt x="357" y="87"/>
                      </a:lnTo>
                      <a:lnTo>
                        <a:pt x="321" y="76"/>
                      </a:lnTo>
                      <a:lnTo>
                        <a:pt x="284" y="73"/>
                      </a:lnTo>
                      <a:close/>
                      <a:moveTo>
                        <a:pt x="284" y="0"/>
                      </a:moveTo>
                      <a:lnTo>
                        <a:pt x="326" y="3"/>
                      </a:lnTo>
                      <a:lnTo>
                        <a:pt x="365" y="13"/>
                      </a:lnTo>
                      <a:lnTo>
                        <a:pt x="403" y="27"/>
                      </a:lnTo>
                      <a:lnTo>
                        <a:pt x="438" y="46"/>
                      </a:lnTo>
                      <a:lnTo>
                        <a:pt x="469" y="71"/>
                      </a:lnTo>
                      <a:lnTo>
                        <a:pt x="497" y="99"/>
                      </a:lnTo>
                      <a:lnTo>
                        <a:pt x="520" y="131"/>
                      </a:lnTo>
                      <a:lnTo>
                        <a:pt x="538" y="166"/>
                      </a:lnTo>
                      <a:lnTo>
                        <a:pt x="552" y="203"/>
                      </a:lnTo>
                      <a:lnTo>
                        <a:pt x="561" y="243"/>
                      </a:lnTo>
                      <a:lnTo>
                        <a:pt x="564" y="285"/>
                      </a:lnTo>
                      <a:lnTo>
                        <a:pt x="560" y="315"/>
                      </a:lnTo>
                      <a:lnTo>
                        <a:pt x="553" y="347"/>
                      </a:lnTo>
                      <a:lnTo>
                        <a:pt x="542" y="380"/>
                      </a:lnTo>
                      <a:lnTo>
                        <a:pt x="524" y="414"/>
                      </a:lnTo>
                      <a:lnTo>
                        <a:pt x="506" y="444"/>
                      </a:lnTo>
                      <a:lnTo>
                        <a:pt x="486" y="476"/>
                      </a:lnTo>
                      <a:lnTo>
                        <a:pt x="463" y="513"/>
                      </a:lnTo>
                      <a:lnTo>
                        <a:pt x="440" y="554"/>
                      </a:lnTo>
                      <a:lnTo>
                        <a:pt x="416" y="598"/>
                      </a:lnTo>
                      <a:lnTo>
                        <a:pt x="392" y="644"/>
                      </a:lnTo>
                      <a:lnTo>
                        <a:pt x="367" y="695"/>
                      </a:lnTo>
                      <a:lnTo>
                        <a:pt x="344" y="750"/>
                      </a:lnTo>
                      <a:lnTo>
                        <a:pt x="323" y="809"/>
                      </a:lnTo>
                      <a:lnTo>
                        <a:pt x="304" y="873"/>
                      </a:lnTo>
                      <a:lnTo>
                        <a:pt x="288" y="941"/>
                      </a:lnTo>
                      <a:lnTo>
                        <a:pt x="274" y="1014"/>
                      </a:lnTo>
                      <a:lnTo>
                        <a:pt x="274" y="1010"/>
                      </a:lnTo>
                      <a:lnTo>
                        <a:pt x="273" y="998"/>
                      </a:lnTo>
                      <a:lnTo>
                        <a:pt x="269" y="979"/>
                      </a:lnTo>
                      <a:lnTo>
                        <a:pt x="266" y="953"/>
                      </a:lnTo>
                      <a:lnTo>
                        <a:pt x="260" y="921"/>
                      </a:lnTo>
                      <a:lnTo>
                        <a:pt x="252" y="884"/>
                      </a:lnTo>
                      <a:lnTo>
                        <a:pt x="241" y="844"/>
                      </a:lnTo>
                      <a:lnTo>
                        <a:pt x="228" y="799"/>
                      </a:lnTo>
                      <a:lnTo>
                        <a:pt x="211" y="750"/>
                      </a:lnTo>
                      <a:lnTo>
                        <a:pt x="192" y="700"/>
                      </a:lnTo>
                      <a:lnTo>
                        <a:pt x="169" y="647"/>
                      </a:lnTo>
                      <a:lnTo>
                        <a:pt x="142" y="593"/>
                      </a:lnTo>
                      <a:lnTo>
                        <a:pt x="111" y="539"/>
                      </a:lnTo>
                      <a:lnTo>
                        <a:pt x="87" y="500"/>
                      </a:lnTo>
                      <a:lnTo>
                        <a:pt x="66" y="464"/>
                      </a:lnTo>
                      <a:lnTo>
                        <a:pt x="47" y="429"/>
                      </a:lnTo>
                      <a:lnTo>
                        <a:pt x="31" y="398"/>
                      </a:lnTo>
                      <a:lnTo>
                        <a:pt x="18" y="370"/>
                      </a:lnTo>
                      <a:lnTo>
                        <a:pt x="9" y="343"/>
                      </a:lnTo>
                      <a:lnTo>
                        <a:pt x="2" y="319"/>
                      </a:lnTo>
                      <a:lnTo>
                        <a:pt x="0" y="279"/>
                      </a:lnTo>
                      <a:lnTo>
                        <a:pt x="3" y="240"/>
                      </a:lnTo>
                      <a:lnTo>
                        <a:pt x="12" y="203"/>
                      </a:lnTo>
                      <a:lnTo>
                        <a:pt x="25" y="166"/>
                      </a:lnTo>
                      <a:lnTo>
                        <a:pt x="44" y="131"/>
                      </a:lnTo>
                      <a:lnTo>
                        <a:pt x="67" y="99"/>
                      </a:lnTo>
                      <a:lnTo>
                        <a:pt x="96" y="70"/>
                      </a:lnTo>
                      <a:lnTo>
                        <a:pt x="128" y="45"/>
                      </a:lnTo>
                      <a:lnTo>
                        <a:pt x="163" y="25"/>
                      </a:lnTo>
                      <a:lnTo>
                        <a:pt x="201" y="12"/>
                      </a:lnTo>
                      <a:lnTo>
                        <a:pt x="241" y="2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4805139" y="4030420"/>
                  <a:ext cx="732262" cy="73226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5" name="Oval 24"/>
              <p:cNvSpPr/>
              <p:nvPr/>
            </p:nvSpPr>
            <p:spPr bwMode="auto">
              <a:xfrm>
                <a:off x="8693877" y="1603756"/>
                <a:ext cx="598040" cy="59804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dirty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304800" y="3817203"/>
            <a:ext cx="4452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Washington D.C.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67600" y="3733800"/>
            <a:ext cx="601980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to efficiently manage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city infrastructure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Presented by: CHRIS WOODARD</a:t>
            </a:r>
            <a:b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Date: 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11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/10/17</a:t>
            </a:r>
          </a:p>
          <a:p>
            <a:endParaRPr lang="en-US" sz="2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Research team: Claire Chu</a:t>
            </a:r>
          </a:p>
          <a:p>
            <a:r>
              <a:rPr lang="en-US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       Nathan </a:t>
            </a:r>
            <a:r>
              <a:rPr lang="en-US" sz="20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Mowat</a:t>
            </a:r>
            <a:endParaRPr lang="en-US" sz="2000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         Bill </a:t>
            </a:r>
            <a:r>
              <a:rPr lang="en-US" sz="20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Kerneckel</a:t>
            </a:r>
            <a:endParaRPr lang="en-US" sz="2000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 </a:t>
            </a:r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       Chris Woodard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Advisor: Dr. Eric Larson</a:t>
            </a:r>
            <a:endParaRPr lang="en-US" sz="2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3095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ESTATE ANALYSIS</a:t>
            </a:r>
            <a:endParaRPr lang="en-US" dirty="0"/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3429000" y="1219200"/>
            <a:ext cx="8666674" cy="4800600"/>
            <a:chOff x="4015" y="1370"/>
            <a:chExt cx="3288" cy="1908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/>
          </p:nvSpPr>
          <p:spPr bwMode="auto">
            <a:xfrm>
              <a:off x="4015" y="1370"/>
              <a:ext cx="3288" cy="19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5" name="Rectangle 5"/>
            <p:cNvSpPr>
              <a:spLocks noChangeArrowheads="1"/>
            </p:cNvSpPr>
            <p:nvPr/>
          </p:nvSpPr>
          <p:spPr bwMode="auto">
            <a:xfrm>
              <a:off x="4351" y="1439"/>
              <a:ext cx="2616" cy="1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4311" y="1370"/>
              <a:ext cx="2695" cy="180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4015" y="3178"/>
              <a:ext cx="3297" cy="60"/>
            </a:xfrm>
            <a:custGeom>
              <a:avLst/>
              <a:gdLst>
                <a:gd name="T0" fmla="*/ 2962 w 3297"/>
                <a:gd name="T1" fmla="*/ 0 h 60"/>
                <a:gd name="T2" fmla="*/ 326 w 3297"/>
                <a:gd name="T3" fmla="*/ 0 h 60"/>
                <a:gd name="T4" fmla="*/ 0 w 3297"/>
                <a:gd name="T5" fmla="*/ 0 h 60"/>
                <a:gd name="T6" fmla="*/ 0 w 3297"/>
                <a:gd name="T7" fmla="*/ 60 h 60"/>
                <a:gd name="T8" fmla="*/ 3297 w 3297"/>
                <a:gd name="T9" fmla="*/ 60 h 60"/>
                <a:gd name="T10" fmla="*/ 3297 w 3297"/>
                <a:gd name="T11" fmla="*/ 0 h 60"/>
                <a:gd name="T12" fmla="*/ 2962 w 3297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7" h="60">
                  <a:moveTo>
                    <a:pt x="2962" y="0"/>
                  </a:moveTo>
                  <a:lnTo>
                    <a:pt x="326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3297" y="60"/>
                  </a:lnTo>
                  <a:lnTo>
                    <a:pt x="3297" y="0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8" name="Oval 8"/>
            <p:cNvSpPr>
              <a:spLocks noChangeArrowheads="1"/>
            </p:cNvSpPr>
            <p:nvPr/>
          </p:nvSpPr>
          <p:spPr bwMode="auto">
            <a:xfrm>
              <a:off x="5644" y="1419"/>
              <a:ext cx="30" cy="20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5427" y="3178"/>
              <a:ext cx="464" cy="40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4015" y="3238"/>
              <a:ext cx="3297" cy="40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</p:grpSp>
      <p:sp>
        <p:nvSpPr>
          <p:cNvPr id="21" name="Rectangle 20"/>
          <p:cNvSpPr/>
          <p:nvPr/>
        </p:nvSpPr>
        <p:spPr>
          <a:xfrm>
            <a:off x="1374284" y="1828800"/>
            <a:ext cx="3350116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KNN</a:t>
            </a:r>
            <a:endParaRPr lang="en-US" sz="1799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374284" y="2971800"/>
            <a:ext cx="2067974" cy="369204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defTabSz="914126"/>
            <a:r>
              <a:rPr lang="en-US" sz="1799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  <a:endParaRPr lang="en-US" sz="1799" b="1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374284" y="5345796"/>
            <a:ext cx="3350116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Vector Machine</a:t>
            </a:r>
            <a:endParaRPr lang="en-US" sz="1799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18058" y="2716405"/>
            <a:ext cx="822746" cy="822746"/>
            <a:chOff x="1080058" y="2716405"/>
            <a:chExt cx="822746" cy="822746"/>
          </a:xfrm>
        </p:grpSpPr>
        <p:sp>
          <p:nvSpPr>
            <p:cNvPr id="26" name="Rounded Rectangle 25"/>
            <p:cNvSpPr/>
            <p:nvPr/>
          </p:nvSpPr>
          <p:spPr>
            <a:xfrm>
              <a:off x="1080058" y="2716405"/>
              <a:ext cx="822746" cy="822746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 dirty="0">
                <a:solidFill>
                  <a:prstClr val="white"/>
                </a:solidFill>
              </a:endParaRPr>
            </a:p>
          </p:txBody>
        </p:sp>
        <p:grpSp>
          <p:nvGrpSpPr>
            <p:cNvPr id="27" name="Group 13"/>
            <p:cNvGrpSpPr>
              <a:grpSpLocks noChangeAspect="1"/>
            </p:cNvGrpSpPr>
            <p:nvPr/>
          </p:nvGrpSpPr>
          <p:grpSpPr bwMode="auto">
            <a:xfrm>
              <a:off x="1262890" y="2941294"/>
              <a:ext cx="457081" cy="372966"/>
              <a:chOff x="76" y="440"/>
              <a:chExt cx="288" cy="235"/>
            </a:xfrm>
            <a:solidFill>
              <a:schemeClr val="bg1"/>
            </a:solidFill>
          </p:grpSpPr>
          <p:sp>
            <p:nvSpPr>
              <p:cNvPr id="28" name="Freeform 15"/>
              <p:cNvSpPr>
                <a:spLocks/>
              </p:cNvSpPr>
              <p:nvPr/>
            </p:nvSpPr>
            <p:spPr bwMode="auto">
              <a:xfrm>
                <a:off x="76" y="440"/>
                <a:ext cx="199" cy="199"/>
              </a:xfrm>
              <a:custGeom>
                <a:avLst/>
                <a:gdLst>
                  <a:gd name="T0" fmla="*/ 1371 w 2391"/>
                  <a:gd name="T1" fmla="*/ 12 h 2382"/>
                  <a:gd name="T2" fmla="*/ 1618 w 2391"/>
                  <a:gd name="T3" fmla="*/ 76 h 2382"/>
                  <a:gd name="T4" fmla="*/ 1840 w 2391"/>
                  <a:gd name="T5" fmla="*/ 188 h 2382"/>
                  <a:gd name="T6" fmla="*/ 2035 w 2391"/>
                  <a:gd name="T7" fmla="*/ 343 h 2382"/>
                  <a:gd name="T8" fmla="*/ 2192 w 2391"/>
                  <a:gd name="T9" fmla="*/ 534 h 2382"/>
                  <a:gd name="T10" fmla="*/ 2307 w 2391"/>
                  <a:gd name="T11" fmla="*/ 755 h 2382"/>
                  <a:gd name="T12" fmla="*/ 2376 w 2391"/>
                  <a:gd name="T13" fmla="*/ 1000 h 2382"/>
                  <a:gd name="T14" fmla="*/ 2256 w 2391"/>
                  <a:gd name="T15" fmla="*/ 1173 h 2382"/>
                  <a:gd name="T16" fmla="*/ 2221 w 2391"/>
                  <a:gd name="T17" fmla="*/ 924 h 2382"/>
                  <a:gd name="T18" fmla="*/ 2132 w 2391"/>
                  <a:gd name="T19" fmla="*/ 695 h 2382"/>
                  <a:gd name="T20" fmla="*/ 1994 w 2391"/>
                  <a:gd name="T21" fmla="*/ 497 h 2382"/>
                  <a:gd name="T22" fmla="*/ 1816 w 2391"/>
                  <a:gd name="T23" fmla="*/ 334 h 2382"/>
                  <a:gd name="T24" fmla="*/ 1605 w 2391"/>
                  <a:gd name="T25" fmla="*/ 216 h 2382"/>
                  <a:gd name="T26" fmla="*/ 1367 w 2391"/>
                  <a:gd name="T27" fmla="*/ 148 h 2382"/>
                  <a:gd name="T28" fmla="*/ 1114 w 2391"/>
                  <a:gd name="T29" fmla="*/ 137 h 2382"/>
                  <a:gd name="T30" fmla="*/ 876 w 2391"/>
                  <a:gd name="T31" fmla="*/ 183 h 2382"/>
                  <a:gd name="T32" fmla="*/ 661 w 2391"/>
                  <a:gd name="T33" fmla="*/ 279 h 2382"/>
                  <a:gd name="T34" fmla="*/ 475 w 2391"/>
                  <a:gd name="T35" fmla="*/ 418 h 2382"/>
                  <a:gd name="T36" fmla="*/ 322 w 2391"/>
                  <a:gd name="T37" fmla="*/ 594 h 2382"/>
                  <a:gd name="T38" fmla="*/ 211 w 2391"/>
                  <a:gd name="T39" fmla="*/ 799 h 2382"/>
                  <a:gd name="T40" fmla="*/ 147 w 2391"/>
                  <a:gd name="T41" fmla="*/ 1030 h 2382"/>
                  <a:gd name="T42" fmla="*/ 139 w 2391"/>
                  <a:gd name="T43" fmla="*/ 1280 h 2382"/>
                  <a:gd name="T44" fmla="*/ 188 w 2391"/>
                  <a:gd name="T45" fmla="*/ 1526 h 2382"/>
                  <a:gd name="T46" fmla="*/ 291 w 2391"/>
                  <a:gd name="T47" fmla="*/ 1748 h 2382"/>
                  <a:gd name="T48" fmla="*/ 442 w 2391"/>
                  <a:gd name="T49" fmla="*/ 1938 h 2382"/>
                  <a:gd name="T50" fmla="*/ 631 w 2391"/>
                  <a:gd name="T51" fmla="*/ 2090 h 2382"/>
                  <a:gd name="T52" fmla="*/ 852 w 2391"/>
                  <a:gd name="T53" fmla="*/ 2195 h 2382"/>
                  <a:gd name="T54" fmla="*/ 1096 w 2391"/>
                  <a:gd name="T55" fmla="*/ 2249 h 2382"/>
                  <a:gd name="T56" fmla="*/ 998 w 2391"/>
                  <a:gd name="T57" fmla="*/ 2371 h 2382"/>
                  <a:gd name="T58" fmla="*/ 754 w 2391"/>
                  <a:gd name="T59" fmla="*/ 2303 h 2382"/>
                  <a:gd name="T60" fmla="*/ 533 w 2391"/>
                  <a:gd name="T61" fmla="*/ 2187 h 2382"/>
                  <a:gd name="T62" fmla="*/ 343 w 2391"/>
                  <a:gd name="T63" fmla="*/ 2030 h 2382"/>
                  <a:gd name="T64" fmla="*/ 189 w 2391"/>
                  <a:gd name="T65" fmla="*/ 1836 h 2382"/>
                  <a:gd name="T66" fmla="*/ 76 w 2391"/>
                  <a:gd name="T67" fmla="*/ 1614 h 2382"/>
                  <a:gd name="T68" fmla="*/ 13 w 2391"/>
                  <a:gd name="T69" fmla="*/ 1368 h 2382"/>
                  <a:gd name="T70" fmla="*/ 3 w 2391"/>
                  <a:gd name="T71" fmla="*/ 1105 h 2382"/>
                  <a:gd name="T72" fmla="*/ 51 w 2391"/>
                  <a:gd name="T73" fmla="*/ 849 h 2382"/>
                  <a:gd name="T74" fmla="*/ 149 w 2391"/>
                  <a:gd name="T75" fmla="*/ 616 h 2382"/>
                  <a:gd name="T76" fmla="*/ 293 w 2391"/>
                  <a:gd name="T77" fmla="*/ 411 h 2382"/>
                  <a:gd name="T78" fmla="*/ 477 w 2391"/>
                  <a:gd name="T79" fmla="*/ 241 h 2382"/>
                  <a:gd name="T80" fmla="*/ 693 w 2391"/>
                  <a:gd name="T81" fmla="*/ 111 h 2382"/>
                  <a:gd name="T82" fmla="*/ 935 w 2391"/>
                  <a:gd name="T83" fmla="*/ 28 h 2382"/>
                  <a:gd name="T84" fmla="*/ 1197 w 2391"/>
                  <a:gd name="T85" fmla="*/ 0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91" h="2382">
                    <a:moveTo>
                      <a:pt x="1197" y="0"/>
                    </a:moveTo>
                    <a:lnTo>
                      <a:pt x="1285" y="3"/>
                    </a:lnTo>
                    <a:lnTo>
                      <a:pt x="1371" y="12"/>
                    </a:lnTo>
                    <a:lnTo>
                      <a:pt x="1455" y="28"/>
                    </a:lnTo>
                    <a:lnTo>
                      <a:pt x="1538" y="49"/>
                    </a:lnTo>
                    <a:lnTo>
                      <a:pt x="1618" y="76"/>
                    </a:lnTo>
                    <a:lnTo>
                      <a:pt x="1695" y="109"/>
                    </a:lnTo>
                    <a:lnTo>
                      <a:pt x="1769" y="146"/>
                    </a:lnTo>
                    <a:lnTo>
                      <a:pt x="1840" y="188"/>
                    </a:lnTo>
                    <a:lnTo>
                      <a:pt x="1909" y="235"/>
                    </a:lnTo>
                    <a:lnTo>
                      <a:pt x="1973" y="288"/>
                    </a:lnTo>
                    <a:lnTo>
                      <a:pt x="2035" y="343"/>
                    </a:lnTo>
                    <a:lnTo>
                      <a:pt x="2091" y="403"/>
                    </a:lnTo>
                    <a:lnTo>
                      <a:pt x="2144" y="467"/>
                    </a:lnTo>
                    <a:lnTo>
                      <a:pt x="2192" y="534"/>
                    </a:lnTo>
                    <a:lnTo>
                      <a:pt x="2235" y="604"/>
                    </a:lnTo>
                    <a:lnTo>
                      <a:pt x="2275" y="678"/>
                    </a:lnTo>
                    <a:lnTo>
                      <a:pt x="2307" y="755"/>
                    </a:lnTo>
                    <a:lnTo>
                      <a:pt x="2336" y="834"/>
                    </a:lnTo>
                    <a:lnTo>
                      <a:pt x="2359" y="916"/>
                    </a:lnTo>
                    <a:lnTo>
                      <a:pt x="2376" y="1000"/>
                    </a:lnTo>
                    <a:lnTo>
                      <a:pt x="2387" y="1086"/>
                    </a:lnTo>
                    <a:lnTo>
                      <a:pt x="2391" y="1173"/>
                    </a:lnTo>
                    <a:lnTo>
                      <a:pt x="2256" y="1173"/>
                    </a:lnTo>
                    <a:lnTo>
                      <a:pt x="2252" y="1088"/>
                    </a:lnTo>
                    <a:lnTo>
                      <a:pt x="2240" y="1004"/>
                    </a:lnTo>
                    <a:lnTo>
                      <a:pt x="2221" y="924"/>
                    </a:lnTo>
                    <a:lnTo>
                      <a:pt x="2197" y="844"/>
                    </a:lnTo>
                    <a:lnTo>
                      <a:pt x="2168" y="768"/>
                    </a:lnTo>
                    <a:lnTo>
                      <a:pt x="2132" y="695"/>
                    </a:lnTo>
                    <a:lnTo>
                      <a:pt x="2091" y="625"/>
                    </a:lnTo>
                    <a:lnTo>
                      <a:pt x="2045" y="559"/>
                    </a:lnTo>
                    <a:lnTo>
                      <a:pt x="1994" y="497"/>
                    </a:lnTo>
                    <a:lnTo>
                      <a:pt x="1940" y="438"/>
                    </a:lnTo>
                    <a:lnTo>
                      <a:pt x="1880" y="383"/>
                    </a:lnTo>
                    <a:lnTo>
                      <a:pt x="1816" y="334"/>
                    </a:lnTo>
                    <a:lnTo>
                      <a:pt x="1749" y="290"/>
                    </a:lnTo>
                    <a:lnTo>
                      <a:pt x="1679" y="249"/>
                    </a:lnTo>
                    <a:lnTo>
                      <a:pt x="1605" y="216"/>
                    </a:lnTo>
                    <a:lnTo>
                      <a:pt x="1527" y="187"/>
                    </a:lnTo>
                    <a:lnTo>
                      <a:pt x="1449" y="164"/>
                    </a:lnTo>
                    <a:lnTo>
                      <a:pt x="1367" y="148"/>
                    </a:lnTo>
                    <a:lnTo>
                      <a:pt x="1283" y="137"/>
                    </a:lnTo>
                    <a:lnTo>
                      <a:pt x="1197" y="134"/>
                    </a:lnTo>
                    <a:lnTo>
                      <a:pt x="1114" y="137"/>
                    </a:lnTo>
                    <a:lnTo>
                      <a:pt x="1033" y="147"/>
                    </a:lnTo>
                    <a:lnTo>
                      <a:pt x="953" y="162"/>
                    </a:lnTo>
                    <a:lnTo>
                      <a:pt x="876" y="183"/>
                    </a:lnTo>
                    <a:lnTo>
                      <a:pt x="802" y="210"/>
                    </a:lnTo>
                    <a:lnTo>
                      <a:pt x="730" y="242"/>
                    </a:lnTo>
                    <a:lnTo>
                      <a:pt x="661" y="279"/>
                    </a:lnTo>
                    <a:lnTo>
                      <a:pt x="596" y="321"/>
                    </a:lnTo>
                    <a:lnTo>
                      <a:pt x="532" y="367"/>
                    </a:lnTo>
                    <a:lnTo>
                      <a:pt x="475" y="418"/>
                    </a:lnTo>
                    <a:lnTo>
                      <a:pt x="419" y="473"/>
                    </a:lnTo>
                    <a:lnTo>
                      <a:pt x="369" y="531"/>
                    </a:lnTo>
                    <a:lnTo>
                      <a:pt x="322" y="594"/>
                    </a:lnTo>
                    <a:lnTo>
                      <a:pt x="280" y="659"/>
                    </a:lnTo>
                    <a:lnTo>
                      <a:pt x="243" y="729"/>
                    </a:lnTo>
                    <a:lnTo>
                      <a:pt x="211" y="799"/>
                    </a:lnTo>
                    <a:lnTo>
                      <a:pt x="184" y="875"/>
                    </a:lnTo>
                    <a:lnTo>
                      <a:pt x="163" y="951"/>
                    </a:lnTo>
                    <a:lnTo>
                      <a:pt x="147" y="1030"/>
                    </a:lnTo>
                    <a:lnTo>
                      <a:pt x="137" y="1111"/>
                    </a:lnTo>
                    <a:lnTo>
                      <a:pt x="134" y="1194"/>
                    </a:lnTo>
                    <a:lnTo>
                      <a:pt x="139" y="1280"/>
                    </a:lnTo>
                    <a:lnTo>
                      <a:pt x="148" y="1365"/>
                    </a:lnTo>
                    <a:lnTo>
                      <a:pt x="165" y="1446"/>
                    </a:lnTo>
                    <a:lnTo>
                      <a:pt x="188" y="1526"/>
                    </a:lnTo>
                    <a:lnTo>
                      <a:pt x="217" y="1603"/>
                    </a:lnTo>
                    <a:lnTo>
                      <a:pt x="252" y="1677"/>
                    </a:lnTo>
                    <a:lnTo>
                      <a:pt x="291" y="1748"/>
                    </a:lnTo>
                    <a:lnTo>
                      <a:pt x="337" y="1815"/>
                    </a:lnTo>
                    <a:lnTo>
                      <a:pt x="387" y="1879"/>
                    </a:lnTo>
                    <a:lnTo>
                      <a:pt x="442" y="1938"/>
                    </a:lnTo>
                    <a:lnTo>
                      <a:pt x="501" y="1993"/>
                    </a:lnTo>
                    <a:lnTo>
                      <a:pt x="564" y="2044"/>
                    </a:lnTo>
                    <a:lnTo>
                      <a:pt x="631" y="2090"/>
                    </a:lnTo>
                    <a:lnTo>
                      <a:pt x="701" y="2131"/>
                    </a:lnTo>
                    <a:lnTo>
                      <a:pt x="775" y="2166"/>
                    </a:lnTo>
                    <a:lnTo>
                      <a:pt x="852" y="2195"/>
                    </a:lnTo>
                    <a:lnTo>
                      <a:pt x="931" y="2219"/>
                    </a:lnTo>
                    <a:lnTo>
                      <a:pt x="1012" y="2238"/>
                    </a:lnTo>
                    <a:lnTo>
                      <a:pt x="1096" y="2249"/>
                    </a:lnTo>
                    <a:lnTo>
                      <a:pt x="1096" y="2382"/>
                    </a:lnTo>
                    <a:lnTo>
                      <a:pt x="1084" y="2382"/>
                    </a:lnTo>
                    <a:lnTo>
                      <a:pt x="998" y="2371"/>
                    </a:lnTo>
                    <a:lnTo>
                      <a:pt x="915" y="2354"/>
                    </a:lnTo>
                    <a:lnTo>
                      <a:pt x="833" y="2332"/>
                    </a:lnTo>
                    <a:lnTo>
                      <a:pt x="754" y="2303"/>
                    </a:lnTo>
                    <a:lnTo>
                      <a:pt x="677" y="2270"/>
                    </a:lnTo>
                    <a:lnTo>
                      <a:pt x="604" y="2230"/>
                    </a:lnTo>
                    <a:lnTo>
                      <a:pt x="533" y="2187"/>
                    </a:lnTo>
                    <a:lnTo>
                      <a:pt x="466" y="2139"/>
                    </a:lnTo>
                    <a:lnTo>
                      <a:pt x="403" y="2087"/>
                    </a:lnTo>
                    <a:lnTo>
                      <a:pt x="343" y="2030"/>
                    </a:lnTo>
                    <a:lnTo>
                      <a:pt x="287" y="1969"/>
                    </a:lnTo>
                    <a:lnTo>
                      <a:pt x="236" y="1905"/>
                    </a:lnTo>
                    <a:lnTo>
                      <a:pt x="189" y="1836"/>
                    </a:lnTo>
                    <a:lnTo>
                      <a:pt x="146" y="1765"/>
                    </a:lnTo>
                    <a:lnTo>
                      <a:pt x="109" y="1691"/>
                    </a:lnTo>
                    <a:lnTo>
                      <a:pt x="76" y="1614"/>
                    </a:lnTo>
                    <a:lnTo>
                      <a:pt x="49" y="1534"/>
                    </a:lnTo>
                    <a:lnTo>
                      <a:pt x="28" y="1453"/>
                    </a:lnTo>
                    <a:lnTo>
                      <a:pt x="13" y="1368"/>
                    </a:lnTo>
                    <a:lnTo>
                      <a:pt x="3" y="1282"/>
                    </a:lnTo>
                    <a:lnTo>
                      <a:pt x="0" y="1194"/>
                    </a:lnTo>
                    <a:lnTo>
                      <a:pt x="3" y="1105"/>
                    </a:lnTo>
                    <a:lnTo>
                      <a:pt x="13" y="1018"/>
                    </a:lnTo>
                    <a:lnTo>
                      <a:pt x="28" y="932"/>
                    </a:lnTo>
                    <a:lnTo>
                      <a:pt x="51" y="849"/>
                    </a:lnTo>
                    <a:lnTo>
                      <a:pt x="79" y="769"/>
                    </a:lnTo>
                    <a:lnTo>
                      <a:pt x="111" y="692"/>
                    </a:lnTo>
                    <a:lnTo>
                      <a:pt x="149" y="616"/>
                    </a:lnTo>
                    <a:lnTo>
                      <a:pt x="193" y="545"/>
                    </a:lnTo>
                    <a:lnTo>
                      <a:pt x="241" y="476"/>
                    </a:lnTo>
                    <a:lnTo>
                      <a:pt x="293" y="411"/>
                    </a:lnTo>
                    <a:lnTo>
                      <a:pt x="351" y="350"/>
                    </a:lnTo>
                    <a:lnTo>
                      <a:pt x="412" y="293"/>
                    </a:lnTo>
                    <a:lnTo>
                      <a:pt x="477" y="241"/>
                    </a:lnTo>
                    <a:lnTo>
                      <a:pt x="545" y="193"/>
                    </a:lnTo>
                    <a:lnTo>
                      <a:pt x="617" y="149"/>
                    </a:lnTo>
                    <a:lnTo>
                      <a:pt x="693" y="111"/>
                    </a:lnTo>
                    <a:lnTo>
                      <a:pt x="770" y="78"/>
                    </a:lnTo>
                    <a:lnTo>
                      <a:pt x="851" y="50"/>
                    </a:lnTo>
                    <a:lnTo>
                      <a:pt x="935" y="28"/>
                    </a:lnTo>
                    <a:lnTo>
                      <a:pt x="1020" y="13"/>
                    </a:lnTo>
                    <a:lnTo>
                      <a:pt x="1107" y="3"/>
                    </a:lnTo>
                    <a:lnTo>
                      <a:pt x="1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6"/>
              <p:cNvSpPr>
                <a:spLocks noEditPoints="1"/>
              </p:cNvSpPr>
              <p:nvPr/>
            </p:nvSpPr>
            <p:spPr bwMode="auto">
              <a:xfrm>
                <a:off x="93" y="456"/>
                <a:ext cx="167" cy="165"/>
              </a:xfrm>
              <a:custGeom>
                <a:avLst/>
                <a:gdLst>
                  <a:gd name="T0" fmla="*/ 386 w 2006"/>
                  <a:gd name="T1" fmla="*/ 609 h 1986"/>
                  <a:gd name="T2" fmla="*/ 238 w 2006"/>
                  <a:gd name="T3" fmla="*/ 817 h 1986"/>
                  <a:gd name="T4" fmla="*/ 241 w 2006"/>
                  <a:gd name="T5" fmla="*/ 1084 h 1986"/>
                  <a:gd name="T6" fmla="*/ 289 w 2006"/>
                  <a:gd name="T7" fmla="*/ 1344 h 1986"/>
                  <a:gd name="T8" fmla="*/ 531 w 2006"/>
                  <a:gd name="T9" fmla="*/ 1397 h 1986"/>
                  <a:gd name="T10" fmla="*/ 533 w 2006"/>
                  <a:gd name="T11" fmla="*/ 1199 h 1986"/>
                  <a:gd name="T12" fmla="*/ 517 w 2006"/>
                  <a:gd name="T13" fmla="*/ 887 h 1986"/>
                  <a:gd name="T14" fmla="*/ 556 w 2006"/>
                  <a:gd name="T15" fmla="*/ 575 h 1986"/>
                  <a:gd name="T16" fmla="*/ 771 w 2006"/>
                  <a:gd name="T17" fmla="*/ 162 h 1986"/>
                  <a:gd name="T18" fmla="*/ 699 w 2006"/>
                  <a:gd name="T19" fmla="*/ 433 h 1986"/>
                  <a:gd name="T20" fmla="*/ 1010 w 2006"/>
                  <a:gd name="T21" fmla="*/ 412 h 1986"/>
                  <a:gd name="T22" fmla="*/ 1142 w 2006"/>
                  <a:gd name="T23" fmla="*/ 338 h 1986"/>
                  <a:gd name="T24" fmla="*/ 1065 w 2006"/>
                  <a:gd name="T25" fmla="*/ 93 h 1986"/>
                  <a:gd name="T26" fmla="*/ 1088 w 2006"/>
                  <a:gd name="T27" fmla="*/ 81 h 1986"/>
                  <a:gd name="T28" fmla="*/ 1180 w 2006"/>
                  <a:gd name="T29" fmla="*/ 230 h 1986"/>
                  <a:gd name="T30" fmla="*/ 1267 w 2006"/>
                  <a:gd name="T31" fmla="*/ 436 h 1986"/>
                  <a:gd name="T32" fmla="*/ 1534 w 2006"/>
                  <a:gd name="T33" fmla="*/ 500 h 1986"/>
                  <a:gd name="T34" fmla="*/ 1647 w 2006"/>
                  <a:gd name="T35" fmla="*/ 469 h 1986"/>
                  <a:gd name="T36" fmla="*/ 1532 w 2006"/>
                  <a:gd name="T37" fmla="*/ 227 h 1986"/>
                  <a:gd name="T38" fmla="*/ 1584 w 2006"/>
                  <a:gd name="T39" fmla="*/ 237 h 1986"/>
                  <a:gd name="T40" fmla="*/ 1711 w 2006"/>
                  <a:gd name="T41" fmla="*/ 396 h 1986"/>
                  <a:gd name="T42" fmla="*/ 1795 w 2006"/>
                  <a:gd name="T43" fmla="*/ 566 h 1986"/>
                  <a:gd name="T44" fmla="*/ 1944 w 2006"/>
                  <a:gd name="T45" fmla="*/ 688 h 1986"/>
                  <a:gd name="T46" fmla="*/ 1847 w 2006"/>
                  <a:gd name="T47" fmla="*/ 755 h 1986"/>
                  <a:gd name="T48" fmla="*/ 1862 w 2006"/>
                  <a:gd name="T49" fmla="*/ 985 h 1986"/>
                  <a:gd name="T50" fmla="*/ 1729 w 2006"/>
                  <a:gd name="T51" fmla="*/ 898 h 1986"/>
                  <a:gd name="T52" fmla="*/ 1700 w 2006"/>
                  <a:gd name="T53" fmla="*/ 646 h 1986"/>
                  <a:gd name="T54" fmla="*/ 1406 w 2006"/>
                  <a:gd name="T55" fmla="*/ 585 h 1986"/>
                  <a:gd name="T56" fmla="*/ 1340 w 2006"/>
                  <a:gd name="T57" fmla="*/ 776 h 1986"/>
                  <a:gd name="T58" fmla="*/ 1215 w 2006"/>
                  <a:gd name="T59" fmla="*/ 985 h 1986"/>
                  <a:gd name="T60" fmla="*/ 1201 w 2006"/>
                  <a:gd name="T61" fmla="*/ 664 h 1986"/>
                  <a:gd name="T62" fmla="*/ 1007 w 2006"/>
                  <a:gd name="T63" fmla="*/ 546 h 1986"/>
                  <a:gd name="T64" fmla="*/ 676 w 2006"/>
                  <a:gd name="T65" fmla="*/ 560 h 1986"/>
                  <a:gd name="T66" fmla="*/ 650 w 2006"/>
                  <a:gd name="T67" fmla="*/ 880 h 1986"/>
                  <a:gd name="T68" fmla="*/ 672 w 2006"/>
                  <a:gd name="T69" fmla="*/ 1275 h 1986"/>
                  <a:gd name="T70" fmla="*/ 892 w 2006"/>
                  <a:gd name="T71" fmla="*/ 1427 h 1986"/>
                  <a:gd name="T72" fmla="*/ 719 w 2006"/>
                  <a:gd name="T73" fmla="*/ 1547 h 1986"/>
                  <a:gd name="T74" fmla="*/ 833 w 2006"/>
                  <a:gd name="T75" fmla="*/ 1986 h 1986"/>
                  <a:gd name="T76" fmla="*/ 706 w 2006"/>
                  <a:gd name="T77" fmla="*/ 1766 h 1986"/>
                  <a:gd name="T78" fmla="*/ 610 w 2006"/>
                  <a:gd name="T79" fmla="*/ 1528 h 1986"/>
                  <a:gd name="T80" fmla="*/ 389 w 2006"/>
                  <a:gd name="T81" fmla="*/ 1467 h 1986"/>
                  <a:gd name="T82" fmla="*/ 416 w 2006"/>
                  <a:gd name="T83" fmla="*/ 1715 h 1986"/>
                  <a:gd name="T84" fmla="*/ 397 w 2006"/>
                  <a:gd name="T85" fmla="*/ 1766 h 1986"/>
                  <a:gd name="T86" fmla="*/ 285 w 2006"/>
                  <a:gd name="T87" fmla="*/ 1605 h 1986"/>
                  <a:gd name="T88" fmla="*/ 192 w 2006"/>
                  <a:gd name="T89" fmla="*/ 1417 h 1986"/>
                  <a:gd name="T90" fmla="*/ 105 w 2006"/>
                  <a:gd name="T91" fmla="*/ 1326 h 1986"/>
                  <a:gd name="T92" fmla="*/ 0 w 2006"/>
                  <a:gd name="T93" fmla="*/ 1245 h 1986"/>
                  <a:gd name="T94" fmla="*/ 132 w 2006"/>
                  <a:gd name="T95" fmla="*/ 1230 h 1986"/>
                  <a:gd name="T96" fmla="*/ 99 w 2006"/>
                  <a:gd name="T97" fmla="*/ 1002 h 1986"/>
                  <a:gd name="T98" fmla="*/ 116 w 2006"/>
                  <a:gd name="T99" fmla="*/ 762 h 1986"/>
                  <a:gd name="T100" fmla="*/ 17 w 2006"/>
                  <a:gd name="T101" fmla="*/ 729 h 1986"/>
                  <a:gd name="T102" fmla="*/ 122 w 2006"/>
                  <a:gd name="T103" fmla="*/ 648 h 1986"/>
                  <a:gd name="T104" fmla="*/ 187 w 2006"/>
                  <a:gd name="T105" fmla="*/ 530 h 1986"/>
                  <a:gd name="T106" fmla="*/ 289 w 2006"/>
                  <a:gd name="T107" fmla="*/ 352 h 1986"/>
                  <a:gd name="T108" fmla="*/ 425 w 2006"/>
                  <a:gd name="T109" fmla="*/ 203 h 1986"/>
                  <a:gd name="T110" fmla="*/ 388 w 2006"/>
                  <a:gd name="T111" fmla="*/ 315 h 1986"/>
                  <a:gd name="T112" fmla="*/ 289 w 2006"/>
                  <a:gd name="T113" fmla="*/ 555 h 1986"/>
                  <a:gd name="T114" fmla="*/ 482 w 2006"/>
                  <a:gd name="T115" fmla="*/ 482 h 1986"/>
                  <a:gd name="T116" fmla="*/ 616 w 2006"/>
                  <a:gd name="T117" fmla="*/ 373 h 1986"/>
                  <a:gd name="T118" fmla="*/ 717 w 2006"/>
                  <a:gd name="T119" fmla="*/ 159 h 1986"/>
                  <a:gd name="T120" fmla="*/ 804 w 2006"/>
                  <a:gd name="T121" fmla="*/ 33 h 1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06" h="1986">
                    <a:moveTo>
                      <a:pt x="556" y="575"/>
                    </a:moveTo>
                    <a:lnTo>
                      <a:pt x="507" y="584"/>
                    </a:lnTo>
                    <a:lnTo>
                      <a:pt x="386" y="609"/>
                    </a:lnTo>
                    <a:lnTo>
                      <a:pt x="266" y="640"/>
                    </a:lnTo>
                    <a:lnTo>
                      <a:pt x="249" y="728"/>
                    </a:lnTo>
                    <a:lnTo>
                      <a:pt x="238" y="817"/>
                    </a:lnTo>
                    <a:lnTo>
                      <a:pt x="233" y="906"/>
                    </a:lnTo>
                    <a:lnTo>
                      <a:pt x="235" y="996"/>
                    </a:lnTo>
                    <a:lnTo>
                      <a:pt x="241" y="1084"/>
                    </a:lnTo>
                    <a:lnTo>
                      <a:pt x="253" y="1171"/>
                    </a:lnTo>
                    <a:lnTo>
                      <a:pt x="268" y="1258"/>
                    </a:lnTo>
                    <a:lnTo>
                      <a:pt x="289" y="1344"/>
                    </a:lnTo>
                    <a:lnTo>
                      <a:pt x="389" y="1369"/>
                    </a:lnTo>
                    <a:lnTo>
                      <a:pt x="490" y="1390"/>
                    </a:lnTo>
                    <a:lnTo>
                      <a:pt x="531" y="1397"/>
                    </a:lnTo>
                    <a:lnTo>
                      <a:pt x="574" y="1403"/>
                    </a:lnTo>
                    <a:lnTo>
                      <a:pt x="551" y="1302"/>
                    </a:lnTo>
                    <a:lnTo>
                      <a:pt x="533" y="1199"/>
                    </a:lnTo>
                    <a:lnTo>
                      <a:pt x="521" y="1096"/>
                    </a:lnTo>
                    <a:lnTo>
                      <a:pt x="516" y="991"/>
                    </a:lnTo>
                    <a:lnTo>
                      <a:pt x="517" y="887"/>
                    </a:lnTo>
                    <a:lnTo>
                      <a:pt x="524" y="782"/>
                    </a:lnTo>
                    <a:lnTo>
                      <a:pt x="537" y="679"/>
                    </a:lnTo>
                    <a:lnTo>
                      <a:pt x="556" y="575"/>
                    </a:lnTo>
                    <a:close/>
                    <a:moveTo>
                      <a:pt x="833" y="0"/>
                    </a:moveTo>
                    <a:lnTo>
                      <a:pt x="801" y="81"/>
                    </a:lnTo>
                    <a:lnTo>
                      <a:pt x="771" y="162"/>
                    </a:lnTo>
                    <a:lnTo>
                      <a:pt x="746" y="242"/>
                    </a:lnTo>
                    <a:lnTo>
                      <a:pt x="720" y="337"/>
                    </a:lnTo>
                    <a:lnTo>
                      <a:pt x="699" y="433"/>
                    </a:lnTo>
                    <a:lnTo>
                      <a:pt x="803" y="420"/>
                    </a:lnTo>
                    <a:lnTo>
                      <a:pt x="907" y="412"/>
                    </a:lnTo>
                    <a:lnTo>
                      <a:pt x="1010" y="412"/>
                    </a:lnTo>
                    <a:lnTo>
                      <a:pt x="1087" y="415"/>
                    </a:lnTo>
                    <a:lnTo>
                      <a:pt x="1162" y="422"/>
                    </a:lnTo>
                    <a:lnTo>
                      <a:pt x="1142" y="338"/>
                    </a:lnTo>
                    <a:lnTo>
                      <a:pt x="1119" y="255"/>
                    </a:lnTo>
                    <a:lnTo>
                      <a:pt x="1094" y="174"/>
                    </a:lnTo>
                    <a:lnTo>
                      <a:pt x="1065" y="93"/>
                    </a:lnTo>
                    <a:lnTo>
                      <a:pt x="1032" y="12"/>
                    </a:lnTo>
                    <a:lnTo>
                      <a:pt x="1060" y="46"/>
                    </a:lnTo>
                    <a:lnTo>
                      <a:pt x="1088" y="81"/>
                    </a:lnTo>
                    <a:lnTo>
                      <a:pt x="1113" y="117"/>
                    </a:lnTo>
                    <a:lnTo>
                      <a:pt x="1149" y="172"/>
                    </a:lnTo>
                    <a:lnTo>
                      <a:pt x="1180" y="230"/>
                    </a:lnTo>
                    <a:lnTo>
                      <a:pt x="1213" y="298"/>
                    </a:lnTo>
                    <a:lnTo>
                      <a:pt x="1241" y="366"/>
                    </a:lnTo>
                    <a:lnTo>
                      <a:pt x="1267" y="436"/>
                    </a:lnTo>
                    <a:lnTo>
                      <a:pt x="1357" y="453"/>
                    </a:lnTo>
                    <a:lnTo>
                      <a:pt x="1445" y="475"/>
                    </a:lnTo>
                    <a:lnTo>
                      <a:pt x="1534" y="500"/>
                    </a:lnTo>
                    <a:lnTo>
                      <a:pt x="1605" y="525"/>
                    </a:lnTo>
                    <a:lnTo>
                      <a:pt x="1676" y="553"/>
                    </a:lnTo>
                    <a:lnTo>
                      <a:pt x="1647" y="469"/>
                    </a:lnTo>
                    <a:lnTo>
                      <a:pt x="1613" y="387"/>
                    </a:lnTo>
                    <a:lnTo>
                      <a:pt x="1575" y="306"/>
                    </a:lnTo>
                    <a:lnTo>
                      <a:pt x="1532" y="227"/>
                    </a:lnTo>
                    <a:lnTo>
                      <a:pt x="1485" y="147"/>
                    </a:lnTo>
                    <a:lnTo>
                      <a:pt x="1536" y="190"/>
                    </a:lnTo>
                    <a:lnTo>
                      <a:pt x="1584" y="237"/>
                    </a:lnTo>
                    <a:lnTo>
                      <a:pt x="1630" y="287"/>
                    </a:lnTo>
                    <a:lnTo>
                      <a:pt x="1671" y="340"/>
                    </a:lnTo>
                    <a:lnTo>
                      <a:pt x="1711" y="396"/>
                    </a:lnTo>
                    <a:lnTo>
                      <a:pt x="1744" y="456"/>
                    </a:lnTo>
                    <a:lnTo>
                      <a:pt x="1775" y="517"/>
                    </a:lnTo>
                    <a:lnTo>
                      <a:pt x="1795" y="566"/>
                    </a:lnTo>
                    <a:lnTo>
                      <a:pt x="1812" y="615"/>
                    </a:lnTo>
                    <a:lnTo>
                      <a:pt x="1879" y="649"/>
                    </a:lnTo>
                    <a:lnTo>
                      <a:pt x="1944" y="688"/>
                    </a:lnTo>
                    <a:lnTo>
                      <a:pt x="2006" y="729"/>
                    </a:lnTo>
                    <a:lnTo>
                      <a:pt x="1831" y="680"/>
                    </a:lnTo>
                    <a:lnTo>
                      <a:pt x="1847" y="755"/>
                    </a:lnTo>
                    <a:lnTo>
                      <a:pt x="1858" y="831"/>
                    </a:lnTo>
                    <a:lnTo>
                      <a:pt x="1862" y="909"/>
                    </a:lnTo>
                    <a:lnTo>
                      <a:pt x="1862" y="985"/>
                    </a:lnTo>
                    <a:lnTo>
                      <a:pt x="1727" y="985"/>
                    </a:lnTo>
                    <a:lnTo>
                      <a:pt x="1727" y="984"/>
                    </a:lnTo>
                    <a:lnTo>
                      <a:pt x="1729" y="898"/>
                    </a:lnTo>
                    <a:lnTo>
                      <a:pt x="1725" y="814"/>
                    </a:lnTo>
                    <a:lnTo>
                      <a:pt x="1715" y="729"/>
                    </a:lnTo>
                    <a:lnTo>
                      <a:pt x="1700" y="646"/>
                    </a:lnTo>
                    <a:lnTo>
                      <a:pt x="1604" y="623"/>
                    </a:lnTo>
                    <a:lnTo>
                      <a:pt x="1508" y="604"/>
                    </a:lnTo>
                    <a:lnTo>
                      <a:pt x="1406" y="585"/>
                    </a:lnTo>
                    <a:lnTo>
                      <a:pt x="1305" y="570"/>
                    </a:lnTo>
                    <a:lnTo>
                      <a:pt x="1325" y="672"/>
                    </a:lnTo>
                    <a:lnTo>
                      <a:pt x="1340" y="776"/>
                    </a:lnTo>
                    <a:lnTo>
                      <a:pt x="1347" y="880"/>
                    </a:lnTo>
                    <a:lnTo>
                      <a:pt x="1349" y="985"/>
                    </a:lnTo>
                    <a:lnTo>
                      <a:pt x="1215" y="985"/>
                    </a:lnTo>
                    <a:lnTo>
                      <a:pt x="1215" y="878"/>
                    </a:lnTo>
                    <a:lnTo>
                      <a:pt x="1210" y="770"/>
                    </a:lnTo>
                    <a:lnTo>
                      <a:pt x="1201" y="664"/>
                    </a:lnTo>
                    <a:lnTo>
                      <a:pt x="1187" y="557"/>
                    </a:lnTo>
                    <a:lnTo>
                      <a:pt x="1096" y="550"/>
                    </a:lnTo>
                    <a:lnTo>
                      <a:pt x="1007" y="546"/>
                    </a:lnTo>
                    <a:lnTo>
                      <a:pt x="897" y="546"/>
                    </a:lnTo>
                    <a:lnTo>
                      <a:pt x="787" y="550"/>
                    </a:lnTo>
                    <a:lnTo>
                      <a:pt x="676" y="560"/>
                    </a:lnTo>
                    <a:lnTo>
                      <a:pt x="662" y="667"/>
                    </a:lnTo>
                    <a:lnTo>
                      <a:pt x="653" y="774"/>
                    </a:lnTo>
                    <a:lnTo>
                      <a:pt x="650" y="880"/>
                    </a:lnTo>
                    <a:lnTo>
                      <a:pt x="650" y="988"/>
                    </a:lnTo>
                    <a:lnTo>
                      <a:pt x="658" y="1131"/>
                    </a:lnTo>
                    <a:lnTo>
                      <a:pt x="672" y="1275"/>
                    </a:lnTo>
                    <a:lnTo>
                      <a:pt x="694" y="1417"/>
                    </a:lnTo>
                    <a:lnTo>
                      <a:pt x="793" y="1424"/>
                    </a:lnTo>
                    <a:lnTo>
                      <a:pt x="892" y="1427"/>
                    </a:lnTo>
                    <a:lnTo>
                      <a:pt x="892" y="1561"/>
                    </a:lnTo>
                    <a:lnTo>
                      <a:pt x="806" y="1556"/>
                    </a:lnTo>
                    <a:lnTo>
                      <a:pt x="719" y="1547"/>
                    </a:lnTo>
                    <a:lnTo>
                      <a:pt x="754" y="1693"/>
                    </a:lnTo>
                    <a:lnTo>
                      <a:pt x="792" y="1839"/>
                    </a:lnTo>
                    <a:lnTo>
                      <a:pt x="833" y="1986"/>
                    </a:lnTo>
                    <a:lnTo>
                      <a:pt x="787" y="1915"/>
                    </a:lnTo>
                    <a:lnTo>
                      <a:pt x="744" y="1841"/>
                    </a:lnTo>
                    <a:lnTo>
                      <a:pt x="706" y="1766"/>
                    </a:lnTo>
                    <a:lnTo>
                      <a:pt x="670" y="1688"/>
                    </a:lnTo>
                    <a:lnTo>
                      <a:pt x="638" y="1609"/>
                    </a:lnTo>
                    <a:lnTo>
                      <a:pt x="610" y="1528"/>
                    </a:lnTo>
                    <a:lnTo>
                      <a:pt x="537" y="1512"/>
                    </a:lnTo>
                    <a:lnTo>
                      <a:pt x="465" y="1492"/>
                    </a:lnTo>
                    <a:lnTo>
                      <a:pt x="389" y="1467"/>
                    </a:lnTo>
                    <a:lnTo>
                      <a:pt x="315" y="1438"/>
                    </a:lnTo>
                    <a:lnTo>
                      <a:pt x="361" y="1576"/>
                    </a:lnTo>
                    <a:lnTo>
                      <a:pt x="416" y="1715"/>
                    </a:lnTo>
                    <a:lnTo>
                      <a:pt x="477" y="1852"/>
                    </a:lnTo>
                    <a:lnTo>
                      <a:pt x="435" y="1810"/>
                    </a:lnTo>
                    <a:lnTo>
                      <a:pt x="397" y="1766"/>
                    </a:lnTo>
                    <a:lnTo>
                      <a:pt x="361" y="1719"/>
                    </a:lnTo>
                    <a:lnTo>
                      <a:pt x="327" y="1671"/>
                    </a:lnTo>
                    <a:lnTo>
                      <a:pt x="285" y="1605"/>
                    </a:lnTo>
                    <a:lnTo>
                      <a:pt x="248" y="1536"/>
                    </a:lnTo>
                    <a:lnTo>
                      <a:pt x="213" y="1465"/>
                    </a:lnTo>
                    <a:lnTo>
                      <a:pt x="192" y="1417"/>
                    </a:lnTo>
                    <a:lnTo>
                      <a:pt x="175" y="1368"/>
                    </a:lnTo>
                    <a:lnTo>
                      <a:pt x="139" y="1348"/>
                    </a:lnTo>
                    <a:lnTo>
                      <a:pt x="105" y="1326"/>
                    </a:lnTo>
                    <a:lnTo>
                      <a:pt x="68" y="1301"/>
                    </a:lnTo>
                    <a:lnTo>
                      <a:pt x="34" y="1273"/>
                    </a:lnTo>
                    <a:lnTo>
                      <a:pt x="0" y="1245"/>
                    </a:lnTo>
                    <a:lnTo>
                      <a:pt x="76" y="1276"/>
                    </a:lnTo>
                    <a:lnTo>
                      <a:pt x="153" y="1303"/>
                    </a:lnTo>
                    <a:lnTo>
                      <a:pt x="132" y="1230"/>
                    </a:lnTo>
                    <a:lnTo>
                      <a:pt x="117" y="1155"/>
                    </a:lnTo>
                    <a:lnTo>
                      <a:pt x="106" y="1079"/>
                    </a:lnTo>
                    <a:lnTo>
                      <a:pt x="99" y="1002"/>
                    </a:lnTo>
                    <a:lnTo>
                      <a:pt x="98" y="922"/>
                    </a:lnTo>
                    <a:lnTo>
                      <a:pt x="104" y="841"/>
                    </a:lnTo>
                    <a:lnTo>
                      <a:pt x="116" y="762"/>
                    </a:lnTo>
                    <a:lnTo>
                      <a:pt x="133" y="683"/>
                    </a:lnTo>
                    <a:lnTo>
                      <a:pt x="75" y="705"/>
                    </a:lnTo>
                    <a:lnTo>
                      <a:pt x="17" y="729"/>
                    </a:lnTo>
                    <a:lnTo>
                      <a:pt x="51" y="700"/>
                    </a:lnTo>
                    <a:lnTo>
                      <a:pt x="86" y="673"/>
                    </a:lnTo>
                    <a:lnTo>
                      <a:pt x="122" y="648"/>
                    </a:lnTo>
                    <a:lnTo>
                      <a:pt x="148" y="631"/>
                    </a:lnTo>
                    <a:lnTo>
                      <a:pt x="166" y="580"/>
                    </a:lnTo>
                    <a:lnTo>
                      <a:pt x="187" y="530"/>
                    </a:lnTo>
                    <a:lnTo>
                      <a:pt x="217" y="469"/>
                    </a:lnTo>
                    <a:lnTo>
                      <a:pt x="251" y="409"/>
                    </a:lnTo>
                    <a:lnTo>
                      <a:pt x="289" y="352"/>
                    </a:lnTo>
                    <a:lnTo>
                      <a:pt x="332" y="300"/>
                    </a:lnTo>
                    <a:lnTo>
                      <a:pt x="376" y="250"/>
                    </a:lnTo>
                    <a:lnTo>
                      <a:pt x="425" y="203"/>
                    </a:lnTo>
                    <a:lnTo>
                      <a:pt x="477" y="161"/>
                    </a:lnTo>
                    <a:lnTo>
                      <a:pt x="431" y="238"/>
                    </a:lnTo>
                    <a:lnTo>
                      <a:pt x="388" y="315"/>
                    </a:lnTo>
                    <a:lnTo>
                      <a:pt x="350" y="394"/>
                    </a:lnTo>
                    <a:lnTo>
                      <a:pt x="317" y="474"/>
                    </a:lnTo>
                    <a:lnTo>
                      <a:pt x="289" y="555"/>
                    </a:lnTo>
                    <a:lnTo>
                      <a:pt x="352" y="528"/>
                    </a:lnTo>
                    <a:lnTo>
                      <a:pt x="417" y="502"/>
                    </a:lnTo>
                    <a:lnTo>
                      <a:pt x="482" y="482"/>
                    </a:lnTo>
                    <a:lnTo>
                      <a:pt x="536" y="467"/>
                    </a:lnTo>
                    <a:lnTo>
                      <a:pt x="589" y="453"/>
                    </a:lnTo>
                    <a:lnTo>
                      <a:pt x="616" y="373"/>
                    </a:lnTo>
                    <a:lnTo>
                      <a:pt x="648" y="294"/>
                    </a:lnTo>
                    <a:lnTo>
                      <a:pt x="685" y="217"/>
                    </a:lnTo>
                    <a:lnTo>
                      <a:pt x="717" y="159"/>
                    </a:lnTo>
                    <a:lnTo>
                      <a:pt x="753" y="104"/>
                    </a:lnTo>
                    <a:lnTo>
                      <a:pt x="778" y="68"/>
                    </a:lnTo>
                    <a:lnTo>
                      <a:pt x="804" y="33"/>
                    </a:lnTo>
                    <a:lnTo>
                      <a:pt x="8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7"/>
              <p:cNvSpPr>
                <a:spLocks noEditPoints="1"/>
              </p:cNvSpPr>
              <p:nvPr/>
            </p:nvSpPr>
            <p:spPr bwMode="auto">
              <a:xfrm>
                <a:off x="174" y="543"/>
                <a:ext cx="173" cy="93"/>
              </a:xfrm>
              <a:custGeom>
                <a:avLst/>
                <a:gdLst>
                  <a:gd name="T0" fmla="*/ 66 w 2067"/>
                  <a:gd name="T1" fmla="*/ 85 h 1115"/>
                  <a:gd name="T2" fmla="*/ 66 w 2067"/>
                  <a:gd name="T3" fmla="*/ 1031 h 1115"/>
                  <a:gd name="T4" fmla="*/ 2001 w 2067"/>
                  <a:gd name="T5" fmla="*/ 1031 h 1115"/>
                  <a:gd name="T6" fmla="*/ 2001 w 2067"/>
                  <a:gd name="T7" fmla="*/ 85 h 1115"/>
                  <a:gd name="T8" fmla="*/ 66 w 2067"/>
                  <a:gd name="T9" fmla="*/ 85 h 1115"/>
                  <a:gd name="T10" fmla="*/ 0 w 2067"/>
                  <a:gd name="T11" fmla="*/ 0 h 1115"/>
                  <a:gd name="T12" fmla="*/ 2067 w 2067"/>
                  <a:gd name="T13" fmla="*/ 0 h 1115"/>
                  <a:gd name="T14" fmla="*/ 2067 w 2067"/>
                  <a:gd name="T15" fmla="*/ 1115 h 1115"/>
                  <a:gd name="T16" fmla="*/ 0 w 2067"/>
                  <a:gd name="T17" fmla="*/ 1115 h 1115"/>
                  <a:gd name="T18" fmla="*/ 0 w 2067"/>
                  <a:gd name="T19" fmla="*/ 0 h 1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67" h="1115">
                    <a:moveTo>
                      <a:pt x="66" y="85"/>
                    </a:moveTo>
                    <a:lnTo>
                      <a:pt x="66" y="1031"/>
                    </a:lnTo>
                    <a:lnTo>
                      <a:pt x="2001" y="1031"/>
                    </a:lnTo>
                    <a:lnTo>
                      <a:pt x="2001" y="85"/>
                    </a:lnTo>
                    <a:lnTo>
                      <a:pt x="66" y="85"/>
                    </a:lnTo>
                    <a:close/>
                    <a:moveTo>
                      <a:pt x="0" y="0"/>
                    </a:moveTo>
                    <a:lnTo>
                      <a:pt x="2067" y="0"/>
                    </a:lnTo>
                    <a:lnTo>
                      <a:pt x="2067" y="1115"/>
                    </a:lnTo>
                    <a:lnTo>
                      <a:pt x="0" y="1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18"/>
              <p:cNvSpPr>
                <a:spLocks noEditPoints="1"/>
              </p:cNvSpPr>
              <p:nvPr/>
            </p:nvSpPr>
            <p:spPr bwMode="auto">
              <a:xfrm>
                <a:off x="157" y="644"/>
                <a:ext cx="207" cy="31"/>
              </a:xfrm>
              <a:custGeom>
                <a:avLst/>
                <a:gdLst>
                  <a:gd name="T0" fmla="*/ 1084 w 2489"/>
                  <a:gd name="T1" fmla="*/ 235 h 369"/>
                  <a:gd name="T2" fmla="*/ 1045 w 2489"/>
                  <a:gd name="T3" fmla="*/ 353 h 369"/>
                  <a:gd name="T4" fmla="*/ 1373 w 2489"/>
                  <a:gd name="T5" fmla="*/ 353 h 369"/>
                  <a:gd name="T6" fmla="*/ 1326 w 2489"/>
                  <a:gd name="T7" fmla="*/ 235 h 369"/>
                  <a:gd name="T8" fmla="*/ 1084 w 2489"/>
                  <a:gd name="T9" fmla="*/ 235 h 369"/>
                  <a:gd name="T10" fmla="*/ 246 w 2489"/>
                  <a:gd name="T11" fmla="*/ 43 h 369"/>
                  <a:gd name="T12" fmla="*/ 165 w 2489"/>
                  <a:gd name="T13" fmla="*/ 216 h 369"/>
                  <a:gd name="T14" fmla="*/ 2312 w 2489"/>
                  <a:gd name="T15" fmla="*/ 216 h 369"/>
                  <a:gd name="T16" fmla="*/ 2242 w 2489"/>
                  <a:gd name="T17" fmla="*/ 43 h 369"/>
                  <a:gd name="T18" fmla="*/ 246 w 2489"/>
                  <a:gd name="T19" fmla="*/ 43 h 369"/>
                  <a:gd name="T20" fmla="*/ 166 w 2489"/>
                  <a:gd name="T21" fmla="*/ 0 h 369"/>
                  <a:gd name="T22" fmla="*/ 2359 w 2489"/>
                  <a:gd name="T23" fmla="*/ 0 h 369"/>
                  <a:gd name="T24" fmla="*/ 2489 w 2489"/>
                  <a:gd name="T25" fmla="*/ 349 h 369"/>
                  <a:gd name="T26" fmla="*/ 2484 w 2489"/>
                  <a:gd name="T27" fmla="*/ 369 h 369"/>
                  <a:gd name="T28" fmla="*/ 0 w 2489"/>
                  <a:gd name="T29" fmla="*/ 369 h 369"/>
                  <a:gd name="T30" fmla="*/ 166 w 2489"/>
                  <a:gd name="T3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9" h="369">
                    <a:moveTo>
                      <a:pt x="1084" y="235"/>
                    </a:moveTo>
                    <a:lnTo>
                      <a:pt x="1045" y="353"/>
                    </a:lnTo>
                    <a:lnTo>
                      <a:pt x="1373" y="353"/>
                    </a:lnTo>
                    <a:lnTo>
                      <a:pt x="1326" y="235"/>
                    </a:lnTo>
                    <a:lnTo>
                      <a:pt x="1084" y="235"/>
                    </a:lnTo>
                    <a:close/>
                    <a:moveTo>
                      <a:pt x="246" y="43"/>
                    </a:moveTo>
                    <a:lnTo>
                      <a:pt x="165" y="216"/>
                    </a:lnTo>
                    <a:lnTo>
                      <a:pt x="2312" y="216"/>
                    </a:lnTo>
                    <a:lnTo>
                      <a:pt x="2242" y="43"/>
                    </a:lnTo>
                    <a:lnTo>
                      <a:pt x="246" y="43"/>
                    </a:lnTo>
                    <a:close/>
                    <a:moveTo>
                      <a:pt x="166" y="0"/>
                    </a:moveTo>
                    <a:lnTo>
                      <a:pt x="2359" y="0"/>
                    </a:lnTo>
                    <a:lnTo>
                      <a:pt x="2489" y="349"/>
                    </a:lnTo>
                    <a:lnTo>
                      <a:pt x="2484" y="369"/>
                    </a:lnTo>
                    <a:lnTo>
                      <a:pt x="0" y="369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318058" y="3859781"/>
            <a:ext cx="822746" cy="822746"/>
            <a:chOff x="1080058" y="3859781"/>
            <a:chExt cx="822746" cy="822746"/>
          </a:xfrm>
        </p:grpSpPr>
        <p:sp>
          <p:nvSpPr>
            <p:cNvPr id="33" name="Rounded Rectangle 32"/>
            <p:cNvSpPr/>
            <p:nvPr/>
          </p:nvSpPr>
          <p:spPr>
            <a:xfrm>
              <a:off x="1080058" y="3859781"/>
              <a:ext cx="822746" cy="82274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 dirty="0">
                <a:solidFill>
                  <a:prstClr val="white"/>
                </a:solidFill>
              </a:endParaRPr>
            </a:p>
          </p:txBody>
        </p:sp>
        <p:grpSp>
          <p:nvGrpSpPr>
            <p:cNvPr id="49" name="Group 13"/>
            <p:cNvGrpSpPr>
              <a:grpSpLocks noChangeAspect="1"/>
            </p:cNvGrpSpPr>
            <p:nvPr/>
          </p:nvGrpSpPr>
          <p:grpSpPr bwMode="auto">
            <a:xfrm>
              <a:off x="1295519" y="4114800"/>
              <a:ext cx="457081" cy="372966"/>
              <a:chOff x="76" y="440"/>
              <a:chExt cx="288" cy="235"/>
            </a:xfrm>
            <a:solidFill>
              <a:schemeClr val="bg1"/>
            </a:solidFill>
          </p:grpSpPr>
          <p:sp>
            <p:nvSpPr>
              <p:cNvPr id="50" name="Freeform 15"/>
              <p:cNvSpPr>
                <a:spLocks/>
              </p:cNvSpPr>
              <p:nvPr/>
            </p:nvSpPr>
            <p:spPr bwMode="auto">
              <a:xfrm>
                <a:off x="76" y="440"/>
                <a:ext cx="199" cy="199"/>
              </a:xfrm>
              <a:custGeom>
                <a:avLst/>
                <a:gdLst>
                  <a:gd name="T0" fmla="*/ 1371 w 2391"/>
                  <a:gd name="T1" fmla="*/ 12 h 2382"/>
                  <a:gd name="T2" fmla="*/ 1618 w 2391"/>
                  <a:gd name="T3" fmla="*/ 76 h 2382"/>
                  <a:gd name="T4" fmla="*/ 1840 w 2391"/>
                  <a:gd name="T5" fmla="*/ 188 h 2382"/>
                  <a:gd name="T6" fmla="*/ 2035 w 2391"/>
                  <a:gd name="T7" fmla="*/ 343 h 2382"/>
                  <a:gd name="T8" fmla="*/ 2192 w 2391"/>
                  <a:gd name="T9" fmla="*/ 534 h 2382"/>
                  <a:gd name="T10" fmla="*/ 2307 w 2391"/>
                  <a:gd name="T11" fmla="*/ 755 h 2382"/>
                  <a:gd name="T12" fmla="*/ 2376 w 2391"/>
                  <a:gd name="T13" fmla="*/ 1000 h 2382"/>
                  <a:gd name="T14" fmla="*/ 2256 w 2391"/>
                  <a:gd name="T15" fmla="*/ 1173 h 2382"/>
                  <a:gd name="T16" fmla="*/ 2221 w 2391"/>
                  <a:gd name="T17" fmla="*/ 924 h 2382"/>
                  <a:gd name="T18" fmla="*/ 2132 w 2391"/>
                  <a:gd name="T19" fmla="*/ 695 h 2382"/>
                  <a:gd name="T20" fmla="*/ 1994 w 2391"/>
                  <a:gd name="T21" fmla="*/ 497 h 2382"/>
                  <a:gd name="T22" fmla="*/ 1816 w 2391"/>
                  <a:gd name="T23" fmla="*/ 334 h 2382"/>
                  <a:gd name="T24" fmla="*/ 1605 w 2391"/>
                  <a:gd name="T25" fmla="*/ 216 h 2382"/>
                  <a:gd name="T26" fmla="*/ 1367 w 2391"/>
                  <a:gd name="T27" fmla="*/ 148 h 2382"/>
                  <a:gd name="T28" fmla="*/ 1114 w 2391"/>
                  <a:gd name="T29" fmla="*/ 137 h 2382"/>
                  <a:gd name="T30" fmla="*/ 876 w 2391"/>
                  <a:gd name="T31" fmla="*/ 183 h 2382"/>
                  <a:gd name="T32" fmla="*/ 661 w 2391"/>
                  <a:gd name="T33" fmla="*/ 279 h 2382"/>
                  <a:gd name="T34" fmla="*/ 475 w 2391"/>
                  <a:gd name="T35" fmla="*/ 418 h 2382"/>
                  <a:gd name="T36" fmla="*/ 322 w 2391"/>
                  <a:gd name="T37" fmla="*/ 594 h 2382"/>
                  <a:gd name="T38" fmla="*/ 211 w 2391"/>
                  <a:gd name="T39" fmla="*/ 799 h 2382"/>
                  <a:gd name="T40" fmla="*/ 147 w 2391"/>
                  <a:gd name="T41" fmla="*/ 1030 h 2382"/>
                  <a:gd name="T42" fmla="*/ 139 w 2391"/>
                  <a:gd name="T43" fmla="*/ 1280 h 2382"/>
                  <a:gd name="T44" fmla="*/ 188 w 2391"/>
                  <a:gd name="T45" fmla="*/ 1526 h 2382"/>
                  <a:gd name="T46" fmla="*/ 291 w 2391"/>
                  <a:gd name="T47" fmla="*/ 1748 h 2382"/>
                  <a:gd name="T48" fmla="*/ 442 w 2391"/>
                  <a:gd name="T49" fmla="*/ 1938 h 2382"/>
                  <a:gd name="T50" fmla="*/ 631 w 2391"/>
                  <a:gd name="T51" fmla="*/ 2090 h 2382"/>
                  <a:gd name="T52" fmla="*/ 852 w 2391"/>
                  <a:gd name="T53" fmla="*/ 2195 h 2382"/>
                  <a:gd name="T54" fmla="*/ 1096 w 2391"/>
                  <a:gd name="T55" fmla="*/ 2249 h 2382"/>
                  <a:gd name="T56" fmla="*/ 998 w 2391"/>
                  <a:gd name="T57" fmla="*/ 2371 h 2382"/>
                  <a:gd name="T58" fmla="*/ 754 w 2391"/>
                  <a:gd name="T59" fmla="*/ 2303 h 2382"/>
                  <a:gd name="T60" fmla="*/ 533 w 2391"/>
                  <a:gd name="T61" fmla="*/ 2187 h 2382"/>
                  <a:gd name="T62" fmla="*/ 343 w 2391"/>
                  <a:gd name="T63" fmla="*/ 2030 h 2382"/>
                  <a:gd name="T64" fmla="*/ 189 w 2391"/>
                  <a:gd name="T65" fmla="*/ 1836 h 2382"/>
                  <a:gd name="T66" fmla="*/ 76 w 2391"/>
                  <a:gd name="T67" fmla="*/ 1614 h 2382"/>
                  <a:gd name="T68" fmla="*/ 13 w 2391"/>
                  <a:gd name="T69" fmla="*/ 1368 h 2382"/>
                  <a:gd name="T70" fmla="*/ 3 w 2391"/>
                  <a:gd name="T71" fmla="*/ 1105 h 2382"/>
                  <a:gd name="T72" fmla="*/ 51 w 2391"/>
                  <a:gd name="T73" fmla="*/ 849 h 2382"/>
                  <a:gd name="T74" fmla="*/ 149 w 2391"/>
                  <a:gd name="T75" fmla="*/ 616 h 2382"/>
                  <a:gd name="T76" fmla="*/ 293 w 2391"/>
                  <a:gd name="T77" fmla="*/ 411 h 2382"/>
                  <a:gd name="T78" fmla="*/ 477 w 2391"/>
                  <a:gd name="T79" fmla="*/ 241 h 2382"/>
                  <a:gd name="T80" fmla="*/ 693 w 2391"/>
                  <a:gd name="T81" fmla="*/ 111 h 2382"/>
                  <a:gd name="T82" fmla="*/ 935 w 2391"/>
                  <a:gd name="T83" fmla="*/ 28 h 2382"/>
                  <a:gd name="T84" fmla="*/ 1197 w 2391"/>
                  <a:gd name="T85" fmla="*/ 0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91" h="2382">
                    <a:moveTo>
                      <a:pt x="1197" y="0"/>
                    </a:moveTo>
                    <a:lnTo>
                      <a:pt x="1285" y="3"/>
                    </a:lnTo>
                    <a:lnTo>
                      <a:pt x="1371" y="12"/>
                    </a:lnTo>
                    <a:lnTo>
                      <a:pt x="1455" y="28"/>
                    </a:lnTo>
                    <a:lnTo>
                      <a:pt x="1538" y="49"/>
                    </a:lnTo>
                    <a:lnTo>
                      <a:pt x="1618" y="76"/>
                    </a:lnTo>
                    <a:lnTo>
                      <a:pt x="1695" y="109"/>
                    </a:lnTo>
                    <a:lnTo>
                      <a:pt x="1769" y="146"/>
                    </a:lnTo>
                    <a:lnTo>
                      <a:pt x="1840" y="188"/>
                    </a:lnTo>
                    <a:lnTo>
                      <a:pt x="1909" y="235"/>
                    </a:lnTo>
                    <a:lnTo>
                      <a:pt x="1973" y="288"/>
                    </a:lnTo>
                    <a:lnTo>
                      <a:pt x="2035" y="343"/>
                    </a:lnTo>
                    <a:lnTo>
                      <a:pt x="2091" y="403"/>
                    </a:lnTo>
                    <a:lnTo>
                      <a:pt x="2144" y="467"/>
                    </a:lnTo>
                    <a:lnTo>
                      <a:pt x="2192" y="534"/>
                    </a:lnTo>
                    <a:lnTo>
                      <a:pt x="2235" y="604"/>
                    </a:lnTo>
                    <a:lnTo>
                      <a:pt x="2275" y="678"/>
                    </a:lnTo>
                    <a:lnTo>
                      <a:pt x="2307" y="755"/>
                    </a:lnTo>
                    <a:lnTo>
                      <a:pt x="2336" y="834"/>
                    </a:lnTo>
                    <a:lnTo>
                      <a:pt x="2359" y="916"/>
                    </a:lnTo>
                    <a:lnTo>
                      <a:pt x="2376" y="1000"/>
                    </a:lnTo>
                    <a:lnTo>
                      <a:pt x="2387" y="1086"/>
                    </a:lnTo>
                    <a:lnTo>
                      <a:pt x="2391" y="1173"/>
                    </a:lnTo>
                    <a:lnTo>
                      <a:pt x="2256" y="1173"/>
                    </a:lnTo>
                    <a:lnTo>
                      <a:pt x="2252" y="1088"/>
                    </a:lnTo>
                    <a:lnTo>
                      <a:pt x="2240" y="1004"/>
                    </a:lnTo>
                    <a:lnTo>
                      <a:pt x="2221" y="924"/>
                    </a:lnTo>
                    <a:lnTo>
                      <a:pt x="2197" y="844"/>
                    </a:lnTo>
                    <a:lnTo>
                      <a:pt x="2168" y="768"/>
                    </a:lnTo>
                    <a:lnTo>
                      <a:pt x="2132" y="695"/>
                    </a:lnTo>
                    <a:lnTo>
                      <a:pt x="2091" y="625"/>
                    </a:lnTo>
                    <a:lnTo>
                      <a:pt x="2045" y="559"/>
                    </a:lnTo>
                    <a:lnTo>
                      <a:pt x="1994" y="497"/>
                    </a:lnTo>
                    <a:lnTo>
                      <a:pt x="1940" y="438"/>
                    </a:lnTo>
                    <a:lnTo>
                      <a:pt x="1880" y="383"/>
                    </a:lnTo>
                    <a:lnTo>
                      <a:pt x="1816" y="334"/>
                    </a:lnTo>
                    <a:lnTo>
                      <a:pt x="1749" y="290"/>
                    </a:lnTo>
                    <a:lnTo>
                      <a:pt x="1679" y="249"/>
                    </a:lnTo>
                    <a:lnTo>
                      <a:pt x="1605" y="216"/>
                    </a:lnTo>
                    <a:lnTo>
                      <a:pt x="1527" y="187"/>
                    </a:lnTo>
                    <a:lnTo>
                      <a:pt x="1449" y="164"/>
                    </a:lnTo>
                    <a:lnTo>
                      <a:pt x="1367" y="148"/>
                    </a:lnTo>
                    <a:lnTo>
                      <a:pt x="1283" y="137"/>
                    </a:lnTo>
                    <a:lnTo>
                      <a:pt x="1197" y="134"/>
                    </a:lnTo>
                    <a:lnTo>
                      <a:pt x="1114" y="137"/>
                    </a:lnTo>
                    <a:lnTo>
                      <a:pt x="1033" y="147"/>
                    </a:lnTo>
                    <a:lnTo>
                      <a:pt x="953" y="162"/>
                    </a:lnTo>
                    <a:lnTo>
                      <a:pt x="876" y="183"/>
                    </a:lnTo>
                    <a:lnTo>
                      <a:pt x="802" y="210"/>
                    </a:lnTo>
                    <a:lnTo>
                      <a:pt x="730" y="242"/>
                    </a:lnTo>
                    <a:lnTo>
                      <a:pt x="661" y="279"/>
                    </a:lnTo>
                    <a:lnTo>
                      <a:pt x="596" y="321"/>
                    </a:lnTo>
                    <a:lnTo>
                      <a:pt x="532" y="367"/>
                    </a:lnTo>
                    <a:lnTo>
                      <a:pt x="475" y="418"/>
                    </a:lnTo>
                    <a:lnTo>
                      <a:pt x="419" y="473"/>
                    </a:lnTo>
                    <a:lnTo>
                      <a:pt x="369" y="531"/>
                    </a:lnTo>
                    <a:lnTo>
                      <a:pt x="322" y="594"/>
                    </a:lnTo>
                    <a:lnTo>
                      <a:pt x="280" y="659"/>
                    </a:lnTo>
                    <a:lnTo>
                      <a:pt x="243" y="729"/>
                    </a:lnTo>
                    <a:lnTo>
                      <a:pt x="211" y="799"/>
                    </a:lnTo>
                    <a:lnTo>
                      <a:pt x="184" y="875"/>
                    </a:lnTo>
                    <a:lnTo>
                      <a:pt x="163" y="951"/>
                    </a:lnTo>
                    <a:lnTo>
                      <a:pt x="147" y="1030"/>
                    </a:lnTo>
                    <a:lnTo>
                      <a:pt x="137" y="1111"/>
                    </a:lnTo>
                    <a:lnTo>
                      <a:pt x="134" y="1194"/>
                    </a:lnTo>
                    <a:lnTo>
                      <a:pt x="139" y="1280"/>
                    </a:lnTo>
                    <a:lnTo>
                      <a:pt x="148" y="1365"/>
                    </a:lnTo>
                    <a:lnTo>
                      <a:pt x="165" y="1446"/>
                    </a:lnTo>
                    <a:lnTo>
                      <a:pt x="188" y="1526"/>
                    </a:lnTo>
                    <a:lnTo>
                      <a:pt x="217" y="1603"/>
                    </a:lnTo>
                    <a:lnTo>
                      <a:pt x="252" y="1677"/>
                    </a:lnTo>
                    <a:lnTo>
                      <a:pt x="291" y="1748"/>
                    </a:lnTo>
                    <a:lnTo>
                      <a:pt x="337" y="1815"/>
                    </a:lnTo>
                    <a:lnTo>
                      <a:pt x="387" y="1879"/>
                    </a:lnTo>
                    <a:lnTo>
                      <a:pt x="442" y="1938"/>
                    </a:lnTo>
                    <a:lnTo>
                      <a:pt x="501" y="1993"/>
                    </a:lnTo>
                    <a:lnTo>
                      <a:pt x="564" y="2044"/>
                    </a:lnTo>
                    <a:lnTo>
                      <a:pt x="631" y="2090"/>
                    </a:lnTo>
                    <a:lnTo>
                      <a:pt x="701" y="2131"/>
                    </a:lnTo>
                    <a:lnTo>
                      <a:pt x="775" y="2166"/>
                    </a:lnTo>
                    <a:lnTo>
                      <a:pt x="852" y="2195"/>
                    </a:lnTo>
                    <a:lnTo>
                      <a:pt x="931" y="2219"/>
                    </a:lnTo>
                    <a:lnTo>
                      <a:pt x="1012" y="2238"/>
                    </a:lnTo>
                    <a:lnTo>
                      <a:pt x="1096" y="2249"/>
                    </a:lnTo>
                    <a:lnTo>
                      <a:pt x="1096" y="2382"/>
                    </a:lnTo>
                    <a:lnTo>
                      <a:pt x="1084" y="2382"/>
                    </a:lnTo>
                    <a:lnTo>
                      <a:pt x="998" y="2371"/>
                    </a:lnTo>
                    <a:lnTo>
                      <a:pt x="915" y="2354"/>
                    </a:lnTo>
                    <a:lnTo>
                      <a:pt x="833" y="2332"/>
                    </a:lnTo>
                    <a:lnTo>
                      <a:pt x="754" y="2303"/>
                    </a:lnTo>
                    <a:lnTo>
                      <a:pt x="677" y="2270"/>
                    </a:lnTo>
                    <a:lnTo>
                      <a:pt x="604" y="2230"/>
                    </a:lnTo>
                    <a:lnTo>
                      <a:pt x="533" y="2187"/>
                    </a:lnTo>
                    <a:lnTo>
                      <a:pt x="466" y="2139"/>
                    </a:lnTo>
                    <a:lnTo>
                      <a:pt x="403" y="2087"/>
                    </a:lnTo>
                    <a:lnTo>
                      <a:pt x="343" y="2030"/>
                    </a:lnTo>
                    <a:lnTo>
                      <a:pt x="287" y="1969"/>
                    </a:lnTo>
                    <a:lnTo>
                      <a:pt x="236" y="1905"/>
                    </a:lnTo>
                    <a:lnTo>
                      <a:pt x="189" y="1836"/>
                    </a:lnTo>
                    <a:lnTo>
                      <a:pt x="146" y="1765"/>
                    </a:lnTo>
                    <a:lnTo>
                      <a:pt x="109" y="1691"/>
                    </a:lnTo>
                    <a:lnTo>
                      <a:pt x="76" y="1614"/>
                    </a:lnTo>
                    <a:lnTo>
                      <a:pt x="49" y="1534"/>
                    </a:lnTo>
                    <a:lnTo>
                      <a:pt x="28" y="1453"/>
                    </a:lnTo>
                    <a:lnTo>
                      <a:pt x="13" y="1368"/>
                    </a:lnTo>
                    <a:lnTo>
                      <a:pt x="3" y="1282"/>
                    </a:lnTo>
                    <a:lnTo>
                      <a:pt x="0" y="1194"/>
                    </a:lnTo>
                    <a:lnTo>
                      <a:pt x="3" y="1105"/>
                    </a:lnTo>
                    <a:lnTo>
                      <a:pt x="13" y="1018"/>
                    </a:lnTo>
                    <a:lnTo>
                      <a:pt x="28" y="932"/>
                    </a:lnTo>
                    <a:lnTo>
                      <a:pt x="51" y="849"/>
                    </a:lnTo>
                    <a:lnTo>
                      <a:pt x="79" y="769"/>
                    </a:lnTo>
                    <a:lnTo>
                      <a:pt x="111" y="692"/>
                    </a:lnTo>
                    <a:lnTo>
                      <a:pt x="149" y="616"/>
                    </a:lnTo>
                    <a:lnTo>
                      <a:pt x="193" y="545"/>
                    </a:lnTo>
                    <a:lnTo>
                      <a:pt x="241" y="476"/>
                    </a:lnTo>
                    <a:lnTo>
                      <a:pt x="293" y="411"/>
                    </a:lnTo>
                    <a:lnTo>
                      <a:pt x="351" y="350"/>
                    </a:lnTo>
                    <a:lnTo>
                      <a:pt x="412" y="293"/>
                    </a:lnTo>
                    <a:lnTo>
                      <a:pt x="477" y="241"/>
                    </a:lnTo>
                    <a:lnTo>
                      <a:pt x="545" y="193"/>
                    </a:lnTo>
                    <a:lnTo>
                      <a:pt x="617" y="149"/>
                    </a:lnTo>
                    <a:lnTo>
                      <a:pt x="693" y="111"/>
                    </a:lnTo>
                    <a:lnTo>
                      <a:pt x="770" y="78"/>
                    </a:lnTo>
                    <a:lnTo>
                      <a:pt x="851" y="50"/>
                    </a:lnTo>
                    <a:lnTo>
                      <a:pt x="935" y="28"/>
                    </a:lnTo>
                    <a:lnTo>
                      <a:pt x="1020" y="13"/>
                    </a:lnTo>
                    <a:lnTo>
                      <a:pt x="1107" y="3"/>
                    </a:lnTo>
                    <a:lnTo>
                      <a:pt x="1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6"/>
              <p:cNvSpPr>
                <a:spLocks noEditPoints="1"/>
              </p:cNvSpPr>
              <p:nvPr/>
            </p:nvSpPr>
            <p:spPr bwMode="auto">
              <a:xfrm>
                <a:off x="93" y="456"/>
                <a:ext cx="167" cy="165"/>
              </a:xfrm>
              <a:custGeom>
                <a:avLst/>
                <a:gdLst>
                  <a:gd name="T0" fmla="*/ 386 w 2006"/>
                  <a:gd name="T1" fmla="*/ 609 h 1986"/>
                  <a:gd name="T2" fmla="*/ 238 w 2006"/>
                  <a:gd name="T3" fmla="*/ 817 h 1986"/>
                  <a:gd name="T4" fmla="*/ 241 w 2006"/>
                  <a:gd name="T5" fmla="*/ 1084 h 1986"/>
                  <a:gd name="T6" fmla="*/ 289 w 2006"/>
                  <a:gd name="T7" fmla="*/ 1344 h 1986"/>
                  <a:gd name="T8" fmla="*/ 531 w 2006"/>
                  <a:gd name="T9" fmla="*/ 1397 h 1986"/>
                  <a:gd name="T10" fmla="*/ 533 w 2006"/>
                  <a:gd name="T11" fmla="*/ 1199 h 1986"/>
                  <a:gd name="T12" fmla="*/ 517 w 2006"/>
                  <a:gd name="T13" fmla="*/ 887 h 1986"/>
                  <a:gd name="T14" fmla="*/ 556 w 2006"/>
                  <a:gd name="T15" fmla="*/ 575 h 1986"/>
                  <a:gd name="T16" fmla="*/ 771 w 2006"/>
                  <a:gd name="T17" fmla="*/ 162 h 1986"/>
                  <a:gd name="T18" fmla="*/ 699 w 2006"/>
                  <a:gd name="T19" fmla="*/ 433 h 1986"/>
                  <a:gd name="T20" fmla="*/ 1010 w 2006"/>
                  <a:gd name="T21" fmla="*/ 412 h 1986"/>
                  <a:gd name="T22" fmla="*/ 1142 w 2006"/>
                  <a:gd name="T23" fmla="*/ 338 h 1986"/>
                  <a:gd name="T24" fmla="*/ 1065 w 2006"/>
                  <a:gd name="T25" fmla="*/ 93 h 1986"/>
                  <a:gd name="T26" fmla="*/ 1088 w 2006"/>
                  <a:gd name="T27" fmla="*/ 81 h 1986"/>
                  <a:gd name="T28" fmla="*/ 1180 w 2006"/>
                  <a:gd name="T29" fmla="*/ 230 h 1986"/>
                  <a:gd name="T30" fmla="*/ 1267 w 2006"/>
                  <a:gd name="T31" fmla="*/ 436 h 1986"/>
                  <a:gd name="T32" fmla="*/ 1534 w 2006"/>
                  <a:gd name="T33" fmla="*/ 500 h 1986"/>
                  <a:gd name="T34" fmla="*/ 1647 w 2006"/>
                  <a:gd name="T35" fmla="*/ 469 h 1986"/>
                  <a:gd name="T36" fmla="*/ 1532 w 2006"/>
                  <a:gd name="T37" fmla="*/ 227 h 1986"/>
                  <a:gd name="T38" fmla="*/ 1584 w 2006"/>
                  <a:gd name="T39" fmla="*/ 237 h 1986"/>
                  <a:gd name="T40" fmla="*/ 1711 w 2006"/>
                  <a:gd name="T41" fmla="*/ 396 h 1986"/>
                  <a:gd name="T42" fmla="*/ 1795 w 2006"/>
                  <a:gd name="T43" fmla="*/ 566 h 1986"/>
                  <a:gd name="T44" fmla="*/ 1944 w 2006"/>
                  <a:gd name="T45" fmla="*/ 688 h 1986"/>
                  <a:gd name="T46" fmla="*/ 1847 w 2006"/>
                  <a:gd name="T47" fmla="*/ 755 h 1986"/>
                  <a:gd name="T48" fmla="*/ 1862 w 2006"/>
                  <a:gd name="T49" fmla="*/ 985 h 1986"/>
                  <a:gd name="T50" fmla="*/ 1729 w 2006"/>
                  <a:gd name="T51" fmla="*/ 898 h 1986"/>
                  <a:gd name="T52" fmla="*/ 1700 w 2006"/>
                  <a:gd name="T53" fmla="*/ 646 h 1986"/>
                  <a:gd name="T54" fmla="*/ 1406 w 2006"/>
                  <a:gd name="T55" fmla="*/ 585 h 1986"/>
                  <a:gd name="T56" fmla="*/ 1340 w 2006"/>
                  <a:gd name="T57" fmla="*/ 776 h 1986"/>
                  <a:gd name="T58" fmla="*/ 1215 w 2006"/>
                  <a:gd name="T59" fmla="*/ 985 h 1986"/>
                  <a:gd name="T60" fmla="*/ 1201 w 2006"/>
                  <a:gd name="T61" fmla="*/ 664 h 1986"/>
                  <a:gd name="T62" fmla="*/ 1007 w 2006"/>
                  <a:gd name="T63" fmla="*/ 546 h 1986"/>
                  <a:gd name="T64" fmla="*/ 676 w 2006"/>
                  <a:gd name="T65" fmla="*/ 560 h 1986"/>
                  <a:gd name="T66" fmla="*/ 650 w 2006"/>
                  <a:gd name="T67" fmla="*/ 880 h 1986"/>
                  <a:gd name="T68" fmla="*/ 672 w 2006"/>
                  <a:gd name="T69" fmla="*/ 1275 h 1986"/>
                  <a:gd name="T70" fmla="*/ 892 w 2006"/>
                  <a:gd name="T71" fmla="*/ 1427 h 1986"/>
                  <a:gd name="T72" fmla="*/ 719 w 2006"/>
                  <a:gd name="T73" fmla="*/ 1547 h 1986"/>
                  <a:gd name="T74" fmla="*/ 833 w 2006"/>
                  <a:gd name="T75" fmla="*/ 1986 h 1986"/>
                  <a:gd name="T76" fmla="*/ 706 w 2006"/>
                  <a:gd name="T77" fmla="*/ 1766 h 1986"/>
                  <a:gd name="T78" fmla="*/ 610 w 2006"/>
                  <a:gd name="T79" fmla="*/ 1528 h 1986"/>
                  <a:gd name="T80" fmla="*/ 389 w 2006"/>
                  <a:gd name="T81" fmla="*/ 1467 h 1986"/>
                  <a:gd name="T82" fmla="*/ 416 w 2006"/>
                  <a:gd name="T83" fmla="*/ 1715 h 1986"/>
                  <a:gd name="T84" fmla="*/ 397 w 2006"/>
                  <a:gd name="T85" fmla="*/ 1766 h 1986"/>
                  <a:gd name="T86" fmla="*/ 285 w 2006"/>
                  <a:gd name="T87" fmla="*/ 1605 h 1986"/>
                  <a:gd name="T88" fmla="*/ 192 w 2006"/>
                  <a:gd name="T89" fmla="*/ 1417 h 1986"/>
                  <a:gd name="T90" fmla="*/ 105 w 2006"/>
                  <a:gd name="T91" fmla="*/ 1326 h 1986"/>
                  <a:gd name="T92" fmla="*/ 0 w 2006"/>
                  <a:gd name="T93" fmla="*/ 1245 h 1986"/>
                  <a:gd name="T94" fmla="*/ 132 w 2006"/>
                  <a:gd name="T95" fmla="*/ 1230 h 1986"/>
                  <a:gd name="T96" fmla="*/ 99 w 2006"/>
                  <a:gd name="T97" fmla="*/ 1002 h 1986"/>
                  <a:gd name="T98" fmla="*/ 116 w 2006"/>
                  <a:gd name="T99" fmla="*/ 762 h 1986"/>
                  <a:gd name="T100" fmla="*/ 17 w 2006"/>
                  <a:gd name="T101" fmla="*/ 729 h 1986"/>
                  <a:gd name="T102" fmla="*/ 122 w 2006"/>
                  <a:gd name="T103" fmla="*/ 648 h 1986"/>
                  <a:gd name="T104" fmla="*/ 187 w 2006"/>
                  <a:gd name="T105" fmla="*/ 530 h 1986"/>
                  <a:gd name="T106" fmla="*/ 289 w 2006"/>
                  <a:gd name="T107" fmla="*/ 352 h 1986"/>
                  <a:gd name="T108" fmla="*/ 425 w 2006"/>
                  <a:gd name="T109" fmla="*/ 203 h 1986"/>
                  <a:gd name="T110" fmla="*/ 388 w 2006"/>
                  <a:gd name="T111" fmla="*/ 315 h 1986"/>
                  <a:gd name="T112" fmla="*/ 289 w 2006"/>
                  <a:gd name="T113" fmla="*/ 555 h 1986"/>
                  <a:gd name="T114" fmla="*/ 482 w 2006"/>
                  <a:gd name="T115" fmla="*/ 482 h 1986"/>
                  <a:gd name="T116" fmla="*/ 616 w 2006"/>
                  <a:gd name="T117" fmla="*/ 373 h 1986"/>
                  <a:gd name="T118" fmla="*/ 717 w 2006"/>
                  <a:gd name="T119" fmla="*/ 159 h 1986"/>
                  <a:gd name="T120" fmla="*/ 804 w 2006"/>
                  <a:gd name="T121" fmla="*/ 33 h 1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06" h="1986">
                    <a:moveTo>
                      <a:pt x="556" y="575"/>
                    </a:moveTo>
                    <a:lnTo>
                      <a:pt x="507" y="584"/>
                    </a:lnTo>
                    <a:lnTo>
                      <a:pt x="386" y="609"/>
                    </a:lnTo>
                    <a:lnTo>
                      <a:pt x="266" y="640"/>
                    </a:lnTo>
                    <a:lnTo>
                      <a:pt x="249" y="728"/>
                    </a:lnTo>
                    <a:lnTo>
                      <a:pt x="238" y="817"/>
                    </a:lnTo>
                    <a:lnTo>
                      <a:pt x="233" y="906"/>
                    </a:lnTo>
                    <a:lnTo>
                      <a:pt x="235" y="996"/>
                    </a:lnTo>
                    <a:lnTo>
                      <a:pt x="241" y="1084"/>
                    </a:lnTo>
                    <a:lnTo>
                      <a:pt x="253" y="1171"/>
                    </a:lnTo>
                    <a:lnTo>
                      <a:pt x="268" y="1258"/>
                    </a:lnTo>
                    <a:lnTo>
                      <a:pt x="289" y="1344"/>
                    </a:lnTo>
                    <a:lnTo>
                      <a:pt x="389" y="1369"/>
                    </a:lnTo>
                    <a:lnTo>
                      <a:pt x="490" y="1390"/>
                    </a:lnTo>
                    <a:lnTo>
                      <a:pt x="531" y="1397"/>
                    </a:lnTo>
                    <a:lnTo>
                      <a:pt x="574" y="1403"/>
                    </a:lnTo>
                    <a:lnTo>
                      <a:pt x="551" y="1302"/>
                    </a:lnTo>
                    <a:lnTo>
                      <a:pt x="533" y="1199"/>
                    </a:lnTo>
                    <a:lnTo>
                      <a:pt x="521" y="1096"/>
                    </a:lnTo>
                    <a:lnTo>
                      <a:pt x="516" y="991"/>
                    </a:lnTo>
                    <a:lnTo>
                      <a:pt x="517" y="887"/>
                    </a:lnTo>
                    <a:lnTo>
                      <a:pt x="524" y="782"/>
                    </a:lnTo>
                    <a:lnTo>
                      <a:pt x="537" y="679"/>
                    </a:lnTo>
                    <a:lnTo>
                      <a:pt x="556" y="575"/>
                    </a:lnTo>
                    <a:close/>
                    <a:moveTo>
                      <a:pt x="833" y="0"/>
                    </a:moveTo>
                    <a:lnTo>
                      <a:pt x="801" y="81"/>
                    </a:lnTo>
                    <a:lnTo>
                      <a:pt x="771" y="162"/>
                    </a:lnTo>
                    <a:lnTo>
                      <a:pt x="746" y="242"/>
                    </a:lnTo>
                    <a:lnTo>
                      <a:pt x="720" y="337"/>
                    </a:lnTo>
                    <a:lnTo>
                      <a:pt x="699" y="433"/>
                    </a:lnTo>
                    <a:lnTo>
                      <a:pt x="803" y="420"/>
                    </a:lnTo>
                    <a:lnTo>
                      <a:pt x="907" y="412"/>
                    </a:lnTo>
                    <a:lnTo>
                      <a:pt x="1010" y="412"/>
                    </a:lnTo>
                    <a:lnTo>
                      <a:pt x="1087" y="415"/>
                    </a:lnTo>
                    <a:lnTo>
                      <a:pt x="1162" y="422"/>
                    </a:lnTo>
                    <a:lnTo>
                      <a:pt x="1142" y="338"/>
                    </a:lnTo>
                    <a:lnTo>
                      <a:pt x="1119" y="255"/>
                    </a:lnTo>
                    <a:lnTo>
                      <a:pt x="1094" y="174"/>
                    </a:lnTo>
                    <a:lnTo>
                      <a:pt x="1065" y="93"/>
                    </a:lnTo>
                    <a:lnTo>
                      <a:pt x="1032" y="12"/>
                    </a:lnTo>
                    <a:lnTo>
                      <a:pt x="1060" y="46"/>
                    </a:lnTo>
                    <a:lnTo>
                      <a:pt x="1088" y="81"/>
                    </a:lnTo>
                    <a:lnTo>
                      <a:pt x="1113" y="117"/>
                    </a:lnTo>
                    <a:lnTo>
                      <a:pt x="1149" y="172"/>
                    </a:lnTo>
                    <a:lnTo>
                      <a:pt x="1180" y="230"/>
                    </a:lnTo>
                    <a:lnTo>
                      <a:pt x="1213" y="298"/>
                    </a:lnTo>
                    <a:lnTo>
                      <a:pt x="1241" y="366"/>
                    </a:lnTo>
                    <a:lnTo>
                      <a:pt x="1267" y="436"/>
                    </a:lnTo>
                    <a:lnTo>
                      <a:pt x="1357" y="453"/>
                    </a:lnTo>
                    <a:lnTo>
                      <a:pt x="1445" y="475"/>
                    </a:lnTo>
                    <a:lnTo>
                      <a:pt x="1534" y="500"/>
                    </a:lnTo>
                    <a:lnTo>
                      <a:pt x="1605" y="525"/>
                    </a:lnTo>
                    <a:lnTo>
                      <a:pt x="1676" y="553"/>
                    </a:lnTo>
                    <a:lnTo>
                      <a:pt x="1647" y="469"/>
                    </a:lnTo>
                    <a:lnTo>
                      <a:pt x="1613" y="387"/>
                    </a:lnTo>
                    <a:lnTo>
                      <a:pt x="1575" y="306"/>
                    </a:lnTo>
                    <a:lnTo>
                      <a:pt x="1532" y="227"/>
                    </a:lnTo>
                    <a:lnTo>
                      <a:pt x="1485" y="147"/>
                    </a:lnTo>
                    <a:lnTo>
                      <a:pt x="1536" y="190"/>
                    </a:lnTo>
                    <a:lnTo>
                      <a:pt x="1584" y="237"/>
                    </a:lnTo>
                    <a:lnTo>
                      <a:pt x="1630" y="287"/>
                    </a:lnTo>
                    <a:lnTo>
                      <a:pt x="1671" y="340"/>
                    </a:lnTo>
                    <a:lnTo>
                      <a:pt x="1711" y="396"/>
                    </a:lnTo>
                    <a:lnTo>
                      <a:pt x="1744" y="456"/>
                    </a:lnTo>
                    <a:lnTo>
                      <a:pt x="1775" y="517"/>
                    </a:lnTo>
                    <a:lnTo>
                      <a:pt x="1795" y="566"/>
                    </a:lnTo>
                    <a:lnTo>
                      <a:pt x="1812" y="615"/>
                    </a:lnTo>
                    <a:lnTo>
                      <a:pt x="1879" y="649"/>
                    </a:lnTo>
                    <a:lnTo>
                      <a:pt x="1944" y="688"/>
                    </a:lnTo>
                    <a:lnTo>
                      <a:pt x="2006" y="729"/>
                    </a:lnTo>
                    <a:lnTo>
                      <a:pt x="1831" y="680"/>
                    </a:lnTo>
                    <a:lnTo>
                      <a:pt x="1847" y="755"/>
                    </a:lnTo>
                    <a:lnTo>
                      <a:pt x="1858" y="831"/>
                    </a:lnTo>
                    <a:lnTo>
                      <a:pt x="1862" y="909"/>
                    </a:lnTo>
                    <a:lnTo>
                      <a:pt x="1862" y="985"/>
                    </a:lnTo>
                    <a:lnTo>
                      <a:pt x="1727" y="985"/>
                    </a:lnTo>
                    <a:lnTo>
                      <a:pt x="1727" y="984"/>
                    </a:lnTo>
                    <a:lnTo>
                      <a:pt x="1729" y="898"/>
                    </a:lnTo>
                    <a:lnTo>
                      <a:pt x="1725" y="814"/>
                    </a:lnTo>
                    <a:lnTo>
                      <a:pt x="1715" y="729"/>
                    </a:lnTo>
                    <a:lnTo>
                      <a:pt x="1700" y="646"/>
                    </a:lnTo>
                    <a:lnTo>
                      <a:pt x="1604" y="623"/>
                    </a:lnTo>
                    <a:lnTo>
                      <a:pt x="1508" y="604"/>
                    </a:lnTo>
                    <a:lnTo>
                      <a:pt x="1406" y="585"/>
                    </a:lnTo>
                    <a:lnTo>
                      <a:pt x="1305" y="570"/>
                    </a:lnTo>
                    <a:lnTo>
                      <a:pt x="1325" y="672"/>
                    </a:lnTo>
                    <a:lnTo>
                      <a:pt x="1340" y="776"/>
                    </a:lnTo>
                    <a:lnTo>
                      <a:pt x="1347" y="880"/>
                    </a:lnTo>
                    <a:lnTo>
                      <a:pt x="1349" y="985"/>
                    </a:lnTo>
                    <a:lnTo>
                      <a:pt x="1215" y="985"/>
                    </a:lnTo>
                    <a:lnTo>
                      <a:pt x="1215" y="878"/>
                    </a:lnTo>
                    <a:lnTo>
                      <a:pt x="1210" y="770"/>
                    </a:lnTo>
                    <a:lnTo>
                      <a:pt x="1201" y="664"/>
                    </a:lnTo>
                    <a:lnTo>
                      <a:pt x="1187" y="557"/>
                    </a:lnTo>
                    <a:lnTo>
                      <a:pt x="1096" y="550"/>
                    </a:lnTo>
                    <a:lnTo>
                      <a:pt x="1007" y="546"/>
                    </a:lnTo>
                    <a:lnTo>
                      <a:pt x="897" y="546"/>
                    </a:lnTo>
                    <a:lnTo>
                      <a:pt x="787" y="550"/>
                    </a:lnTo>
                    <a:lnTo>
                      <a:pt x="676" y="560"/>
                    </a:lnTo>
                    <a:lnTo>
                      <a:pt x="662" y="667"/>
                    </a:lnTo>
                    <a:lnTo>
                      <a:pt x="653" y="774"/>
                    </a:lnTo>
                    <a:lnTo>
                      <a:pt x="650" y="880"/>
                    </a:lnTo>
                    <a:lnTo>
                      <a:pt x="650" y="988"/>
                    </a:lnTo>
                    <a:lnTo>
                      <a:pt x="658" y="1131"/>
                    </a:lnTo>
                    <a:lnTo>
                      <a:pt x="672" y="1275"/>
                    </a:lnTo>
                    <a:lnTo>
                      <a:pt x="694" y="1417"/>
                    </a:lnTo>
                    <a:lnTo>
                      <a:pt x="793" y="1424"/>
                    </a:lnTo>
                    <a:lnTo>
                      <a:pt x="892" y="1427"/>
                    </a:lnTo>
                    <a:lnTo>
                      <a:pt x="892" y="1561"/>
                    </a:lnTo>
                    <a:lnTo>
                      <a:pt x="806" y="1556"/>
                    </a:lnTo>
                    <a:lnTo>
                      <a:pt x="719" y="1547"/>
                    </a:lnTo>
                    <a:lnTo>
                      <a:pt x="754" y="1693"/>
                    </a:lnTo>
                    <a:lnTo>
                      <a:pt x="792" y="1839"/>
                    </a:lnTo>
                    <a:lnTo>
                      <a:pt x="833" y="1986"/>
                    </a:lnTo>
                    <a:lnTo>
                      <a:pt x="787" y="1915"/>
                    </a:lnTo>
                    <a:lnTo>
                      <a:pt x="744" y="1841"/>
                    </a:lnTo>
                    <a:lnTo>
                      <a:pt x="706" y="1766"/>
                    </a:lnTo>
                    <a:lnTo>
                      <a:pt x="670" y="1688"/>
                    </a:lnTo>
                    <a:lnTo>
                      <a:pt x="638" y="1609"/>
                    </a:lnTo>
                    <a:lnTo>
                      <a:pt x="610" y="1528"/>
                    </a:lnTo>
                    <a:lnTo>
                      <a:pt x="537" y="1512"/>
                    </a:lnTo>
                    <a:lnTo>
                      <a:pt x="465" y="1492"/>
                    </a:lnTo>
                    <a:lnTo>
                      <a:pt x="389" y="1467"/>
                    </a:lnTo>
                    <a:lnTo>
                      <a:pt x="315" y="1438"/>
                    </a:lnTo>
                    <a:lnTo>
                      <a:pt x="361" y="1576"/>
                    </a:lnTo>
                    <a:lnTo>
                      <a:pt x="416" y="1715"/>
                    </a:lnTo>
                    <a:lnTo>
                      <a:pt x="477" y="1852"/>
                    </a:lnTo>
                    <a:lnTo>
                      <a:pt x="435" y="1810"/>
                    </a:lnTo>
                    <a:lnTo>
                      <a:pt x="397" y="1766"/>
                    </a:lnTo>
                    <a:lnTo>
                      <a:pt x="361" y="1719"/>
                    </a:lnTo>
                    <a:lnTo>
                      <a:pt x="327" y="1671"/>
                    </a:lnTo>
                    <a:lnTo>
                      <a:pt x="285" y="1605"/>
                    </a:lnTo>
                    <a:lnTo>
                      <a:pt x="248" y="1536"/>
                    </a:lnTo>
                    <a:lnTo>
                      <a:pt x="213" y="1465"/>
                    </a:lnTo>
                    <a:lnTo>
                      <a:pt x="192" y="1417"/>
                    </a:lnTo>
                    <a:lnTo>
                      <a:pt x="175" y="1368"/>
                    </a:lnTo>
                    <a:lnTo>
                      <a:pt x="139" y="1348"/>
                    </a:lnTo>
                    <a:lnTo>
                      <a:pt x="105" y="1326"/>
                    </a:lnTo>
                    <a:lnTo>
                      <a:pt x="68" y="1301"/>
                    </a:lnTo>
                    <a:lnTo>
                      <a:pt x="34" y="1273"/>
                    </a:lnTo>
                    <a:lnTo>
                      <a:pt x="0" y="1245"/>
                    </a:lnTo>
                    <a:lnTo>
                      <a:pt x="76" y="1276"/>
                    </a:lnTo>
                    <a:lnTo>
                      <a:pt x="153" y="1303"/>
                    </a:lnTo>
                    <a:lnTo>
                      <a:pt x="132" y="1230"/>
                    </a:lnTo>
                    <a:lnTo>
                      <a:pt x="117" y="1155"/>
                    </a:lnTo>
                    <a:lnTo>
                      <a:pt x="106" y="1079"/>
                    </a:lnTo>
                    <a:lnTo>
                      <a:pt x="99" y="1002"/>
                    </a:lnTo>
                    <a:lnTo>
                      <a:pt x="98" y="922"/>
                    </a:lnTo>
                    <a:lnTo>
                      <a:pt x="104" y="841"/>
                    </a:lnTo>
                    <a:lnTo>
                      <a:pt x="116" y="762"/>
                    </a:lnTo>
                    <a:lnTo>
                      <a:pt x="133" y="683"/>
                    </a:lnTo>
                    <a:lnTo>
                      <a:pt x="75" y="705"/>
                    </a:lnTo>
                    <a:lnTo>
                      <a:pt x="17" y="729"/>
                    </a:lnTo>
                    <a:lnTo>
                      <a:pt x="51" y="700"/>
                    </a:lnTo>
                    <a:lnTo>
                      <a:pt x="86" y="673"/>
                    </a:lnTo>
                    <a:lnTo>
                      <a:pt x="122" y="648"/>
                    </a:lnTo>
                    <a:lnTo>
                      <a:pt x="148" y="631"/>
                    </a:lnTo>
                    <a:lnTo>
                      <a:pt x="166" y="580"/>
                    </a:lnTo>
                    <a:lnTo>
                      <a:pt x="187" y="530"/>
                    </a:lnTo>
                    <a:lnTo>
                      <a:pt x="217" y="469"/>
                    </a:lnTo>
                    <a:lnTo>
                      <a:pt x="251" y="409"/>
                    </a:lnTo>
                    <a:lnTo>
                      <a:pt x="289" y="352"/>
                    </a:lnTo>
                    <a:lnTo>
                      <a:pt x="332" y="300"/>
                    </a:lnTo>
                    <a:lnTo>
                      <a:pt x="376" y="250"/>
                    </a:lnTo>
                    <a:lnTo>
                      <a:pt x="425" y="203"/>
                    </a:lnTo>
                    <a:lnTo>
                      <a:pt x="477" y="161"/>
                    </a:lnTo>
                    <a:lnTo>
                      <a:pt x="431" y="238"/>
                    </a:lnTo>
                    <a:lnTo>
                      <a:pt x="388" y="315"/>
                    </a:lnTo>
                    <a:lnTo>
                      <a:pt x="350" y="394"/>
                    </a:lnTo>
                    <a:lnTo>
                      <a:pt x="317" y="474"/>
                    </a:lnTo>
                    <a:lnTo>
                      <a:pt x="289" y="555"/>
                    </a:lnTo>
                    <a:lnTo>
                      <a:pt x="352" y="528"/>
                    </a:lnTo>
                    <a:lnTo>
                      <a:pt x="417" y="502"/>
                    </a:lnTo>
                    <a:lnTo>
                      <a:pt x="482" y="482"/>
                    </a:lnTo>
                    <a:lnTo>
                      <a:pt x="536" y="467"/>
                    </a:lnTo>
                    <a:lnTo>
                      <a:pt x="589" y="453"/>
                    </a:lnTo>
                    <a:lnTo>
                      <a:pt x="616" y="373"/>
                    </a:lnTo>
                    <a:lnTo>
                      <a:pt x="648" y="294"/>
                    </a:lnTo>
                    <a:lnTo>
                      <a:pt x="685" y="217"/>
                    </a:lnTo>
                    <a:lnTo>
                      <a:pt x="717" y="159"/>
                    </a:lnTo>
                    <a:lnTo>
                      <a:pt x="753" y="104"/>
                    </a:lnTo>
                    <a:lnTo>
                      <a:pt x="778" y="68"/>
                    </a:lnTo>
                    <a:lnTo>
                      <a:pt x="804" y="33"/>
                    </a:lnTo>
                    <a:lnTo>
                      <a:pt x="8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7"/>
              <p:cNvSpPr>
                <a:spLocks noEditPoints="1"/>
              </p:cNvSpPr>
              <p:nvPr/>
            </p:nvSpPr>
            <p:spPr bwMode="auto">
              <a:xfrm>
                <a:off x="174" y="543"/>
                <a:ext cx="173" cy="93"/>
              </a:xfrm>
              <a:custGeom>
                <a:avLst/>
                <a:gdLst>
                  <a:gd name="T0" fmla="*/ 66 w 2067"/>
                  <a:gd name="T1" fmla="*/ 85 h 1115"/>
                  <a:gd name="T2" fmla="*/ 66 w 2067"/>
                  <a:gd name="T3" fmla="*/ 1031 h 1115"/>
                  <a:gd name="T4" fmla="*/ 2001 w 2067"/>
                  <a:gd name="T5" fmla="*/ 1031 h 1115"/>
                  <a:gd name="T6" fmla="*/ 2001 w 2067"/>
                  <a:gd name="T7" fmla="*/ 85 h 1115"/>
                  <a:gd name="T8" fmla="*/ 66 w 2067"/>
                  <a:gd name="T9" fmla="*/ 85 h 1115"/>
                  <a:gd name="T10" fmla="*/ 0 w 2067"/>
                  <a:gd name="T11" fmla="*/ 0 h 1115"/>
                  <a:gd name="T12" fmla="*/ 2067 w 2067"/>
                  <a:gd name="T13" fmla="*/ 0 h 1115"/>
                  <a:gd name="T14" fmla="*/ 2067 w 2067"/>
                  <a:gd name="T15" fmla="*/ 1115 h 1115"/>
                  <a:gd name="T16" fmla="*/ 0 w 2067"/>
                  <a:gd name="T17" fmla="*/ 1115 h 1115"/>
                  <a:gd name="T18" fmla="*/ 0 w 2067"/>
                  <a:gd name="T19" fmla="*/ 0 h 1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67" h="1115">
                    <a:moveTo>
                      <a:pt x="66" y="85"/>
                    </a:moveTo>
                    <a:lnTo>
                      <a:pt x="66" y="1031"/>
                    </a:lnTo>
                    <a:lnTo>
                      <a:pt x="2001" y="1031"/>
                    </a:lnTo>
                    <a:lnTo>
                      <a:pt x="2001" y="85"/>
                    </a:lnTo>
                    <a:lnTo>
                      <a:pt x="66" y="85"/>
                    </a:lnTo>
                    <a:close/>
                    <a:moveTo>
                      <a:pt x="0" y="0"/>
                    </a:moveTo>
                    <a:lnTo>
                      <a:pt x="2067" y="0"/>
                    </a:lnTo>
                    <a:lnTo>
                      <a:pt x="2067" y="1115"/>
                    </a:lnTo>
                    <a:lnTo>
                      <a:pt x="0" y="1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18"/>
              <p:cNvSpPr>
                <a:spLocks noEditPoints="1"/>
              </p:cNvSpPr>
              <p:nvPr/>
            </p:nvSpPr>
            <p:spPr bwMode="auto">
              <a:xfrm>
                <a:off x="157" y="644"/>
                <a:ext cx="207" cy="31"/>
              </a:xfrm>
              <a:custGeom>
                <a:avLst/>
                <a:gdLst>
                  <a:gd name="T0" fmla="*/ 1084 w 2489"/>
                  <a:gd name="T1" fmla="*/ 235 h 369"/>
                  <a:gd name="T2" fmla="*/ 1045 w 2489"/>
                  <a:gd name="T3" fmla="*/ 353 h 369"/>
                  <a:gd name="T4" fmla="*/ 1373 w 2489"/>
                  <a:gd name="T5" fmla="*/ 353 h 369"/>
                  <a:gd name="T6" fmla="*/ 1326 w 2489"/>
                  <a:gd name="T7" fmla="*/ 235 h 369"/>
                  <a:gd name="T8" fmla="*/ 1084 w 2489"/>
                  <a:gd name="T9" fmla="*/ 235 h 369"/>
                  <a:gd name="T10" fmla="*/ 246 w 2489"/>
                  <a:gd name="T11" fmla="*/ 43 h 369"/>
                  <a:gd name="T12" fmla="*/ 165 w 2489"/>
                  <a:gd name="T13" fmla="*/ 216 h 369"/>
                  <a:gd name="T14" fmla="*/ 2312 w 2489"/>
                  <a:gd name="T15" fmla="*/ 216 h 369"/>
                  <a:gd name="T16" fmla="*/ 2242 w 2489"/>
                  <a:gd name="T17" fmla="*/ 43 h 369"/>
                  <a:gd name="T18" fmla="*/ 246 w 2489"/>
                  <a:gd name="T19" fmla="*/ 43 h 369"/>
                  <a:gd name="T20" fmla="*/ 166 w 2489"/>
                  <a:gd name="T21" fmla="*/ 0 h 369"/>
                  <a:gd name="T22" fmla="*/ 2359 w 2489"/>
                  <a:gd name="T23" fmla="*/ 0 h 369"/>
                  <a:gd name="T24" fmla="*/ 2489 w 2489"/>
                  <a:gd name="T25" fmla="*/ 349 h 369"/>
                  <a:gd name="T26" fmla="*/ 2484 w 2489"/>
                  <a:gd name="T27" fmla="*/ 369 h 369"/>
                  <a:gd name="T28" fmla="*/ 0 w 2489"/>
                  <a:gd name="T29" fmla="*/ 369 h 369"/>
                  <a:gd name="T30" fmla="*/ 166 w 2489"/>
                  <a:gd name="T3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9" h="369">
                    <a:moveTo>
                      <a:pt x="1084" y="235"/>
                    </a:moveTo>
                    <a:lnTo>
                      <a:pt x="1045" y="353"/>
                    </a:lnTo>
                    <a:lnTo>
                      <a:pt x="1373" y="353"/>
                    </a:lnTo>
                    <a:lnTo>
                      <a:pt x="1326" y="235"/>
                    </a:lnTo>
                    <a:lnTo>
                      <a:pt x="1084" y="235"/>
                    </a:lnTo>
                    <a:close/>
                    <a:moveTo>
                      <a:pt x="246" y="43"/>
                    </a:moveTo>
                    <a:lnTo>
                      <a:pt x="165" y="216"/>
                    </a:lnTo>
                    <a:lnTo>
                      <a:pt x="2312" y="216"/>
                    </a:lnTo>
                    <a:lnTo>
                      <a:pt x="2242" y="43"/>
                    </a:lnTo>
                    <a:lnTo>
                      <a:pt x="246" y="43"/>
                    </a:lnTo>
                    <a:close/>
                    <a:moveTo>
                      <a:pt x="166" y="0"/>
                    </a:moveTo>
                    <a:lnTo>
                      <a:pt x="2359" y="0"/>
                    </a:lnTo>
                    <a:lnTo>
                      <a:pt x="2489" y="349"/>
                    </a:lnTo>
                    <a:lnTo>
                      <a:pt x="2484" y="369"/>
                    </a:lnTo>
                    <a:lnTo>
                      <a:pt x="0" y="369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318058" y="5003156"/>
            <a:ext cx="822746" cy="822746"/>
            <a:chOff x="1080058" y="5003156"/>
            <a:chExt cx="822746" cy="822746"/>
          </a:xfrm>
        </p:grpSpPr>
        <p:sp>
          <p:nvSpPr>
            <p:cNvPr id="36" name="Rounded Rectangle 35"/>
            <p:cNvSpPr/>
            <p:nvPr/>
          </p:nvSpPr>
          <p:spPr>
            <a:xfrm>
              <a:off x="1080058" y="5003156"/>
              <a:ext cx="822746" cy="822746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 dirty="0">
                <a:solidFill>
                  <a:prstClr val="white"/>
                </a:solidFill>
              </a:endParaRPr>
            </a:p>
          </p:txBody>
        </p:sp>
        <p:grpSp>
          <p:nvGrpSpPr>
            <p:cNvPr id="59" name="Group 13"/>
            <p:cNvGrpSpPr>
              <a:grpSpLocks noChangeAspect="1"/>
            </p:cNvGrpSpPr>
            <p:nvPr/>
          </p:nvGrpSpPr>
          <p:grpSpPr bwMode="auto">
            <a:xfrm>
              <a:off x="1295519" y="5265834"/>
              <a:ext cx="457081" cy="372966"/>
              <a:chOff x="76" y="440"/>
              <a:chExt cx="288" cy="235"/>
            </a:xfrm>
            <a:solidFill>
              <a:schemeClr val="bg1"/>
            </a:solidFill>
          </p:grpSpPr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76" y="440"/>
                <a:ext cx="199" cy="199"/>
              </a:xfrm>
              <a:custGeom>
                <a:avLst/>
                <a:gdLst>
                  <a:gd name="T0" fmla="*/ 1371 w 2391"/>
                  <a:gd name="T1" fmla="*/ 12 h 2382"/>
                  <a:gd name="T2" fmla="*/ 1618 w 2391"/>
                  <a:gd name="T3" fmla="*/ 76 h 2382"/>
                  <a:gd name="T4" fmla="*/ 1840 w 2391"/>
                  <a:gd name="T5" fmla="*/ 188 h 2382"/>
                  <a:gd name="T6" fmla="*/ 2035 w 2391"/>
                  <a:gd name="T7" fmla="*/ 343 h 2382"/>
                  <a:gd name="T8" fmla="*/ 2192 w 2391"/>
                  <a:gd name="T9" fmla="*/ 534 h 2382"/>
                  <a:gd name="T10" fmla="*/ 2307 w 2391"/>
                  <a:gd name="T11" fmla="*/ 755 h 2382"/>
                  <a:gd name="T12" fmla="*/ 2376 w 2391"/>
                  <a:gd name="T13" fmla="*/ 1000 h 2382"/>
                  <a:gd name="T14" fmla="*/ 2256 w 2391"/>
                  <a:gd name="T15" fmla="*/ 1173 h 2382"/>
                  <a:gd name="T16" fmla="*/ 2221 w 2391"/>
                  <a:gd name="T17" fmla="*/ 924 h 2382"/>
                  <a:gd name="T18" fmla="*/ 2132 w 2391"/>
                  <a:gd name="T19" fmla="*/ 695 h 2382"/>
                  <a:gd name="T20" fmla="*/ 1994 w 2391"/>
                  <a:gd name="T21" fmla="*/ 497 h 2382"/>
                  <a:gd name="T22" fmla="*/ 1816 w 2391"/>
                  <a:gd name="T23" fmla="*/ 334 h 2382"/>
                  <a:gd name="T24" fmla="*/ 1605 w 2391"/>
                  <a:gd name="T25" fmla="*/ 216 h 2382"/>
                  <a:gd name="T26" fmla="*/ 1367 w 2391"/>
                  <a:gd name="T27" fmla="*/ 148 h 2382"/>
                  <a:gd name="T28" fmla="*/ 1114 w 2391"/>
                  <a:gd name="T29" fmla="*/ 137 h 2382"/>
                  <a:gd name="T30" fmla="*/ 876 w 2391"/>
                  <a:gd name="T31" fmla="*/ 183 h 2382"/>
                  <a:gd name="T32" fmla="*/ 661 w 2391"/>
                  <a:gd name="T33" fmla="*/ 279 h 2382"/>
                  <a:gd name="T34" fmla="*/ 475 w 2391"/>
                  <a:gd name="T35" fmla="*/ 418 h 2382"/>
                  <a:gd name="T36" fmla="*/ 322 w 2391"/>
                  <a:gd name="T37" fmla="*/ 594 h 2382"/>
                  <a:gd name="T38" fmla="*/ 211 w 2391"/>
                  <a:gd name="T39" fmla="*/ 799 h 2382"/>
                  <a:gd name="T40" fmla="*/ 147 w 2391"/>
                  <a:gd name="T41" fmla="*/ 1030 h 2382"/>
                  <a:gd name="T42" fmla="*/ 139 w 2391"/>
                  <a:gd name="T43" fmla="*/ 1280 h 2382"/>
                  <a:gd name="T44" fmla="*/ 188 w 2391"/>
                  <a:gd name="T45" fmla="*/ 1526 h 2382"/>
                  <a:gd name="T46" fmla="*/ 291 w 2391"/>
                  <a:gd name="T47" fmla="*/ 1748 h 2382"/>
                  <a:gd name="T48" fmla="*/ 442 w 2391"/>
                  <a:gd name="T49" fmla="*/ 1938 h 2382"/>
                  <a:gd name="T50" fmla="*/ 631 w 2391"/>
                  <a:gd name="T51" fmla="*/ 2090 h 2382"/>
                  <a:gd name="T52" fmla="*/ 852 w 2391"/>
                  <a:gd name="T53" fmla="*/ 2195 h 2382"/>
                  <a:gd name="T54" fmla="*/ 1096 w 2391"/>
                  <a:gd name="T55" fmla="*/ 2249 h 2382"/>
                  <a:gd name="T56" fmla="*/ 998 w 2391"/>
                  <a:gd name="T57" fmla="*/ 2371 h 2382"/>
                  <a:gd name="T58" fmla="*/ 754 w 2391"/>
                  <a:gd name="T59" fmla="*/ 2303 h 2382"/>
                  <a:gd name="T60" fmla="*/ 533 w 2391"/>
                  <a:gd name="T61" fmla="*/ 2187 h 2382"/>
                  <a:gd name="T62" fmla="*/ 343 w 2391"/>
                  <a:gd name="T63" fmla="*/ 2030 h 2382"/>
                  <a:gd name="T64" fmla="*/ 189 w 2391"/>
                  <a:gd name="T65" fmla="*/ 1836 h 2382"/>
                  <a:gd name="T66" fmla="*/ 76 w 2391"/>
                  <a:gd name="T67" fmla="*/ 1614 h 2382"/>
                  <a:gd name="T68" fmla="*/ 13 w 2391"/>
                  <a:gd name="T69" fmla="*/ 1368 h 2382"/>
                  <a:gd name="T70" fmla="*/ 3 w 2391"/>
                  <a:gd name="T71" fmla="*/ 1105 h 2382"/>
                  <a:gd name="T72" fmla="*/ 51 w 2391"/>
                  <a:gd name="T73" fmla="*/ 849 h 2382"/>
                  <a:gd name="T74" fmla="*/ 149 w 2391"/>
                  <a:gd name="T75" fmla="*/ 616 h 2382"/>
                  <a:gd name="T76" fmla="*/ 293 w 2391"/>
                  <a:gd name="T77" fmla="*/ 411 h 2382"/>
                  <a:gd name="T78" fmla="*/ 477 w 2391"/>
                  <a:gd name="T79" fmla="*/ 241 h 2382"/>
                  <a:gd name="T80" fmla="*/ 693 w 2391"/>
                  <a:gd name="T81" fmla="*/ 111 h 2382"/>
                  <a:gd name="T82" fmla="*/ 935 w 2391"/>
                  <a:gd name="T83" fmla="*/ 28 h 2382"/>
                  <a:gd name="T84" fmla="*/ 1197 w 2391"/>
                  <a:gd name="T85" fmla="*/ 0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91" h="2382">
                    <a:moveTo>
                      <a:pt x="1197" y="0"/>
                    </a:moveTo>
                    <a:lnTo>
                      <a:pt x="1285" y="3"/>
                    </a:lnTo>
                    <a:lnTo>
                      <a:pt x="1371" y="12"/>
                    </a:lnTo>
                    <a:lnTo>
                      <a:pt x="1455" y="28"/>
                    </a:lnTo>
                    <a:lnTo>
                      <a:pt x="1538" y="49"/>
                    </a:lnTo>
                    <a:lnTo>
                      <a:pt x="1618" y="76"/>
                    </a:lnTo>
                    <a:lnTo>
                      <a:pt x="1695" y="109"/>
                    </a:lnTo>
                    <a:lnTo>
                      <a:pt x="1769" y="146"/>
                    </a:lnTo>
                    <a:lnTo>
                      <a:pt x="1840" y="188"/>
                    </a:lnTo>
                    <a:lnTo>
                      <a:pt x="1909" y="235"/>
                    </a:lnTo>
                    <a:lnTo>
                      <a:pt x="1973" y="288"/>
                    </a:lnTo>
                    <a:lnTo>
                      <a:pt x="2035" y="343"/>
                    </a:lnTo>
                    <a:lnTo>
                      <a:pt x="2091" y="403"/>
                    </a:lnTo>
                    <a:lnTo>
                      <a:pt x="2144" y="467"/>
                    </a:lnTo>
                    <a:lnTo>
                      <a:pt x="2192" y="534"/>
                    </a:lnTo>
                    <a:lnTo>
                      <a:pt x="2235" y="604"/>
                    </a:lnTo>
                    <a:lnTo>
                      <a:pt x="2275" y="678"/>
                    </a:lnTo>
                    <a:lnTo>
                      <a:pt x="2307" y="755"/>
                    </a:lnTo>
                    <a:lnTo>
                      <a:pt x="2336" y="834"/>
                    </a:lnTo>
                    <a:lnTo>
                      <a:pt x="2359" y="916"/>
                    </a:lnTo>
                    <a:lnTo>
                      <a:pt x="2376" y="1000"/>
                    </a:lnTo>
                    <a:lnTo>
                      <a:pt x="2387" y="1086"/>
                    </a:lnTo>
                    <a:lnTo>
                      <a:pt x="2391" y="1173"/>
                    </a:lnTo>
                    <a:lnTo>
                      <a:pt x="2256" y="1173"/>
                    </a:lnTo>
                    <a:lnTo>
                      <a:pt x="2252" y="1088"/>
                    </a:lnTo>
                    <a:lnTo>
                      <a:pt x="2240" y="1004"/>
                    </a:lnTo>
                    <a:lnTo>
                      <a:pt x="2221" y="924"/>
                    </a:lnTo>
                    <a:lnTo>
                      <a:pt x="2197" y="844"/>
                    </a:lnTo>
                    <a:lnTo>
                      <a:pt x="2168" y="768"/>
                    </a:lnTo>
                    <a:lnTo>
                      <a:pt x="2132" y="695"/>
                    </a:lnTo>
                    <a:lnTo>
                      <a:pt x="2091" y="625"/>
                    </a:lnTo>
                    <a:lnTo>
                      <a:pt x="2045" y="559"/>
                    </a:lnTo>
                    <a:lnTo>
                      <a:pt x="1994" y="497"/>
                    </a:lnTo>
                    <a:lnTo>
                      <a:pt x="1940" y="438"/>
                    </a:lnTo>
                    <a:lnTo>
                      <a:pt x="1880" y="383"/>
                    </a:lnTo>
                    <a:lnTo>
                      <a:pt x="1816" y="334"/>
                    </a:lnTo>
                    <a:lnTo>
                      <a:pt x="1749" y="290"/>
                    </a:lnTo>
                    <a:lnTo>
                      <a:pt x="1679" y="249"/>
                    </a:lnTo>
                    <a:lnTo>
                      <a:pt x="1605" y="216"/>
                    </a:lnTo>
                    <a:lnTo>
                      <a:pt x="1527" y="187"/>
                    </a:lnTo>
                    <a:lnTo>
                      <a:pt x="1449" y="164"/>
                    </a:lnTo>
                    <a:lnTo>
                      <a:pt x="1367" y="148"/>
                    </a:lnTo>
                    <a:lnTo>
                      <a:pt x="1283" y="137"/>
                    </a:lnTo>
                    <a:lnTo>
                      <a:pt x="1197" y="134"/>
                    </a:lnTo>
                    <a:lnTo>
                      <a:pt x="1114" y="137"/>
                    </a:lnTo>
                    <a:lnTo>
                      <a:pt x="1033" y="147"/>
                    </a:lnTo>
                    <a:lnTo>
                      <a:pt x="953" y="162"/>
                    </a:lnTo>
                    <a:lnTo>
                      <a:pt x="876" y="183"/>
                    </a:lnTo>
                    <a:lnTo>
                      <a:pt x="802" y="210"/>
                    </a:lnTo>
                    <a:lnTo>
                      <a:pt x="730" y="242"/>
                    </a:lnTo>
                    <a:lnTo>
                      <a:pt x="661" y="279"/>
                    </a:lnTo>
                    <a:lnTo>
                      <a:pt x="596" y="321"/>
                    </a:lnTo>
                    <a:lnTo>
                      <a:pt x="532" y="367"/>
                    </a:lnTo>
                    <a:lnTo>
                      <a:pt x="475" y="418"/>
                    </a:lnTo>
                    <a:lnTo>
                      <a:pt x="419" y="473"/>
                    </a:lnTo>
                    <a:lnTo>
                      <a:pt x="369" y="531"/>
                    </a:lnTo>
                    <a:lnTo>
                      <a:pt x="322" y="594"/>
                    </a:lnTo>
                    <a:lnTo>
                      <a:pt x="280" y="659"/>
                    </a:lnTo>
                    <a:lnTo>
                      <a:pt x="243" y="729"/>
                    </a:lnTo>
                    <a:lnTo>
                      <a:pt x="211" y="799"/>
                    </a:lnTo>
                    <a:lnTo>
                      <a:pt x="184" y="875"/>
                    </a:lnTo>
                    <a:lnTo>
                      <a:pt x="163" y="951"/>
                    </a:lnTo>
                    <a:lnTo>
                      <a:pt x="147" y="1030"/>
                    </a:lnTo>
                    <a:lnTo>
                      <a:pt x="137" y="1111"/>
                    </a:lnTo>
                    <a:lnTo>
                      <a:pt x="134" y="1194"/>
                    </a:lnTo>
                    <a:lnTo>
                      <a:pt x="139" y="1280"/>
                    </a:lnTo>
                    <a:lnTo>
                      <a:pt x="148" y="1365"/>
                    </a:lnTo>
                    <a:lnTo>
                      <a:pt x="165" y="1446"/>
                    </a:lnTo>
                    <a:lnTo>
                      <a:pt x="188" y="1526"/>
                    </a:lnTo>
                    <a:lnTo>
                      <a:pt x="217" y="1603"/>
                    </a:lnTo>
                    <a:lnTo>
                      <a:pt x="252" y="1677"/>
                    </a:lnTo>
                    <a:lnTo>
                      <a:pt x="291" y="1748"/>
                    </a:lnTo>
                    <a:lnTo>
                      <a:pt x="337" y="1815"/>
                    </a:lnTo>
                    <a:lnTo>
                      <a:pt x="387" y="1879"/>
                    </a:lnTo>
                    <a:lnTo>
                      <a:pt x="442" y="1938"/>
                    </a:lnTo>
                    <a:lnTo>
                      <a:pt x="501" y="1993"/>
                    </a:lnTo>
                    <a:lnTo>
                      <a:pt x="564" y="2044"/>
                    </a:lnTo>
                    <a:lnTo>
                      <a:pt x="631" y="2090"/>
                    </a:lnTo>
                    <a:lnTo>
                      <a:pt x="701" y="2131"/>
                    </a:lnTo>
                    <a:lnTo>
                      <a:pt x="775" y="2166"/>
                    </a:lnTo>
                    <a:lnTo>
                      <a:pt x="852" y="2195"/>
                    </a:lnTo>
                    <a:lnTo>
                      <a:pt x="931" y="2219"/>
                    </a:lnTo>
                    <a:lnTo>
                      <a:pt x="1012" y="2238"/>
                    </a:lnTo>
                    <a:lnTo>
                      <a:pt x="1096" y="2249"/>
                    </a:lnTo>
                    <a:lnTo>
                      <a:pt x="1096" y="2382"/>
                    </a:lnTo>
                    <a:lnTo>
                      <a:pt x="1084" y="2382"/>
                    </a:lnTo>
                    <a:lnTo>
                      <a:pt x="998" y="2371"/>
                    </a:lnTo>
                    <a:lnTo>
                      <a:pt x="915" y="2354"/>
                    </a:lnTo>
                    <a:lnTo>
                      <a:pt x="833" y="2332"/>
                    </a:lnTo>
                    <a:lnTo>
                      <a:pt x="754" y="2303"/>
                    </a:lnTo>
                    <a:lnTo>
                      <a:pt x="677" y="2270"/>
                    </a:lnTo>
                    <a:lnTo>
                      <a:pt x="604" y="2230"/>
                    </a:lnTo>
                    <a:lnTo>
                      <a:pt x="533" y="2187"/>
                    </a:lnTo>
                    <a:lnTo>
                      <a:pt x="466" y="2139"/>
                    </a:lnTo>
                    <a:lnTo>
                      <a:pt x="403" y="2087"/>
                    </a:lnTo>
                    <a:lnTo>
                      <a:pt x="343" y="2030"/>
                    </a:lnTo>
                    <a:lnTo>
                      <a:pt x="287" y="1969"/>
                    </a:lnTo>
                    <a:lnTo>
                      <a:pt x="236" y="1905"/>
                    </a:lnTo>
                    <a:lnTo>
                      <a:pt x="189" y="1836"/>
                    </a:lnTo>
                    <a:lnTo>
                      <a:pt x="146" y="1765"/>
                    </a:lnTo>
                    <a:lnTo>
                      <a:pt x="109" y="1691"/>
                    </a:lnTo>
                    <a:lnTo>
                      <a:pt x="76" y="1614"/>
                    </a:lnTo>
                    <a:lnTo>
                      <a:pt x="49" y="1534"/>
                    </a:lnTo>
                    <a:lnTo>
                      <a:pt x="28" y="1453"/>
                    </a:lnTo>
                    <a:lnTo>
                      <a:pt x="13" y="1368"/>
                    </a:lnTo>
                    <a:lnTo>
                      <a:pt x="3" y="1282"/>
                    </a:lnTo>
                    <a:lnTo>
                      <a:pt x="0" y="1194"/>
                    </a:lnTo>
                    <a:lnTo>
                      <a:pt x="3" y="1105"/>
                    </a:lnTo>
                    <a:lnTo>
                      <a:pt x="13" y="1018"/>
                    </a:lnTo>
                    <a:lnTo>
                      <a:pt x="28" y="932"/>
                    </a:lnTo>
                    <a:lnTo>
                      <a:pt x="51" y="849"/>
                    </a:lnTo>
                    <a:lnTo>
                      <a:pt x="79" y="769"/>
                    </a:lnTo>
                    <a:lnTo>
                      <a:pt x="111" y="692"/>
                    </a:lnTo>
                    <a:lnTo>
                      <a:pt x="149" y="616"/>
                    </a:lnTo>
                    <a:lnTo>
                      <a:pt x="193" y="545"/>
                    </a:lnTo>
                    <a:lnTo>
                      <a:pt x="241" y="476"/>
                    </a:lnTo>
                    <a:lnTo>
                      <a:pt x="293" y="411"/>
                    </a:lnTo>
                    <a:lnTo>
                      <a:pt x="351" y="350"/>
                    </a:lnTo>
                    <a:lnTo>
                      <a:pt x="412" y="293"/>
                    </a:lnTo>
                    <a:lnTo>
                      <a:pt x="477" y="241"/>
                    </a:lnTo>
                    <a:lnTo>
                      <a:pt x="545" y="193"/>
                    </a:lnTo>
                    <a:lnTo>
                      <a:pt x="617" y="149"/>
                    </a:lnTo>
                    <a:lnTo>
                      <a:pt x="693" y="111"/>
                    </a:lnTo>
                    <a:lnTo>
                      <a:pt x="770" y="78"/>
                    </a:lnTo>
                    <a:lnTo>
                      <a:pt x="851" y="50"/>
                    </a:lnTo>
                    <a:lnTo>
                      <a:pt x="935" y="28"/>
                    </a:lnTo>
                    <a:lnTo>
                      <a:pt x="1020" y="13"/>
                    </a:lnTo>
                    <a:lnTo>
                      <a:pt x="1107" y="3"/>
                    </a:lnTo>
                    <a:lnTo>
                      <a:pt x="1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16"/>
              <p:cNvSpPr>
                <a:spLocks noEditPoints="1"/>
              </p:cNvSpPr>
              <p:nvPr/>
            </p:nvSpPr>
            <p:spPr bwMode="auto">
              <a:xfrm>
                <a:off x="93" y="456"/>
                <a:ext cx="167" cy="165"/>
              </a:xfrm>
              <a:custGeom>
                <a:avLst/>
                <a:gdLst>
                  <a:gd name="T0" fmla="*/ 386 w 2006"/>
                  <a:gd name="T1" fmla="*/ 609 h 1986"/>
                  <a:gd name="T2" fmla="*/ 238 w 2006"/>
                  <a:gd name="T3" fmla="*/ 817 h 1986"/>
                  <a:gd name="T4" fmla="*/ 241 w 2006"/>
                  <a:gd name="T5" fmla="*/ 1084 h 1986"/>
                  <a:gd name="T6" fmla="*/ 289 w 2006"/>
                  <a:gd name="T7" fmla="*/ 1344 h 1986"/>
                  <a:gd name="T8" fmla="*/ 531 w 2006"/>
                  <a:gd name="T9" fmla="*/ 1397 h 1986"/>
                  <a:gd name="T10" fmla="*/ 533 w 2006"/>
                  <a:gd name="T11" fmla="*/ 1199 h 1986"/>
                  <a:gd name="T12" fmla="*/ 517 w 2006"/>
                  <a:gd name="T13" fmla="*/ 887 h 1986"/>
                  <a:gd name="T14" fmla="*/ 556 w 2006"/>
                  <a:gd name="T15" fmla="*/ 575 h 1986"/>
                  <a:gd name="T16" fmla="*/ 771 w 2006"/>
                  <a:gd name="T17" fmla="*/ 162 h 1986"/>
                  <a:gd name="T18" fmla="*/ 699 w 2006"/>
                  <a:gd name="T19" fmla="*/ 433 h 1986"/>
                  <a:gd name="T20" fmla="*/ 1010 w 2006"/>
                  <a:gd name="T21" fmla="*/ 412 h 1986"/>
                  <a:gd name="T22" fmla="*/ 1142 w 2006"/>
                  <a:gd name="T23" fmla="*/ 338 h 1986"/>
                  <a:gd name="T24" fmla="*/ 1065 w 2006"/>
                  <a:gd name="T25" fmla="*/ 93 h 1986"/>
                  <a:gd name="T26" fmla="*/ 1088 w 2006"/>
                  <a:gd name="T27" fmla="*/ 81 h 1986"/>
                  <a:gd name="T28" fmla="*/ 1180 w 2006"/>
                  <a:gd name="T29" fmla="*/ 230 h 1986"/>
                  <a:gd name="T30" fmla="*/ 1267 w 2006"/>
                  <a:gd name="T31" fmla="*/ 436 h 1986"/>
                  <a:gd name="T32" fmla="*/ 1534 w 2006"/>
                  <a:gd name="T33" fmla="*/ 500 h 1986"/>
                  <a:gd name="T34" fmla="*/ 1647 w 2006"/>
                  <a:gd name="T35" fmla="*/ 469 h 1986"/>
                  <a:gd name="T36" fmla="*/ 1532 w 2006"/>
                  <a:gd name="T37" fmla="*/ 227 h 1986"/>
                  <a:gd name="T38" fmla="*/ 1584 w 2006"/>
                  <a:gd name="T39" fmla="*/ 237 h 1986"/>
                  <a:gd name="T40" fmla="*/ 1711 w 2006"/>
                  <a:gd name="T41" fmla="*/ 396 h 1986"/>
                  <a:gd name="T42" fmla="*/ 1795 w 2006"/>
                  <a:gd name="T43" fmla="*/ 566 h 1986"/>
                  <a:gd name="T44" fmla="*/ 1944 w 2006"/>
                  <a:gd name="T45" fmla="*/ 688 h 1986"/>
                  <a:gd name="T46" fmla="*/ 1847 w 2006"/>
                  <a:gd name="T47" fmla="*/ 755 h 1986"/>
                  <a:gd name="T48" fmla="*/ 1862 w 2006"/>
                  <a:gd name="T49" fmla="*/ 985 h 1986"/>
                  <a:gd name="T50" fmla="*/ 1729 w 2006"/>
                  <a:gd name="T51" fmla="*/ 898 h 1986"/>
                  <a:gd name="T52" fmla="*/ 1700 w 2006"/>
                  <a:gd name="T53" fmla="*/ 646 h 1986"/>
                  <a:gd name="T54" fmla="*/ 1406 w 2006"/>
                  <a:gd name="T55" fmla="*/ 585 h 1986"/>
                  <a:gd name="T56" fmla="*/ 1340 w 2006"/>
                  <a:gd name="T57" fmla="*/ 776 h 1986"/>
                  <a:gd name="T58" fmla="*/ 1215 w 2006"/>
                  <a:gd name="T59" fmla="*/ 985 h 1986"/>
                  <a:gd name="T60" fmla="*/ 1201 w 2006"/>
                  <a:gd name="T61" fmla="*/ 664 h 1986"/>
                  <a:gd name="T62" fmla="*/ 1007 w 2006"/>
                  <a:gd name="T63" fmla="*/ 546 h 1986"/>
                  <a:gd name="T64" fmla="*/ 676 w 2006"/>
                  <a:gd name="T65" fmla="*/ 560 h 1986"/>
                  <a:gd name="T66" fmla="*/ 650 w 2006"/>
                  <a:gd name="T67" fmla="*/ 880 h 1986"/>
                  <a:gd name="T68" fmla="*/ 672 w 2006"/>
                  <a:gd name="T69" fmla="*/ 1275 h 1986"/>
                  <a:gd name="T70" fmla="*/ 892 w 2006"/>
                  <a:gd name="T71" fmla="*/ 1427 h 1986"/>
                  <a:gd name="T72" fmla="*/ 719 w 2006"/>
                  <a:gd name="T73" fmla="*/ 1547 h 1986"/>
                  <a:gd name="T74" fmla="*/ 833 w 2006"/>
                  <a:gd name="T75" fmla="*/ 1986 h 1986"/>
                  <a:gd name="T76" fmla="*/ 706 w 2006"/>
                  <a:gd name="T77" fmla="*/ 1766 h 1986"/>
                  <a:gd name="T78" fmla="*/ 610 w 2006"/>
                  <a:gd name="T79" fmla="*/ 1528 h 1986"/>
                  <a:gd name="T80" fmla="*/ 389 w 2006"/>
                  <a:gd name="T81" fmla="*/ 1467 h 1986"/>
                  <a:gd name="T82" fmla="*/ 416 w 2006"/>
                  <a:gd name="T83" fmla="*/ 1715 h 1986"/>
                  <a:gd name="T84" fmla="*/ 397 w 2006"/>
                  <a:gd name="T85" fmla="*/ 1766 h 1986"/>
                  <a:gd name="T86" fmla="*/ 285 w 2006"/>
                  <a:gd name="T87" fmla="*/ 1605 h 1986"/>
                  <a:gd name="T88" fmla="*/ 192 w 2006"/>
                  <a:gd name="T89" fmla="*/ 1417 h 1986"/>
                  <a:gd name="T90" fmla="*/ 105 w 2006"/>
                  <a:gd name="T91" fmla="*/ 1326 h 1986"/>
                  <a:gd name="T92" fmla="*/ 0 w 2006"/>
                  <a:gd name="T93" fmla="*/ 1245 h 1986"/>
                  <a:gd name="T94" fmla="*/ 132 w 2006"/>
                  <a:gd name="T95" fmla="*/ 1230 h 1986"/>
                  <a:gd name="T96" fmla="*/ 99 w 2006"/>
                  <a:gd name="T97" fmla="*/ 1002 h 1986"/>
                  <a:gd name="T98" fmla="*/ 116 w 2006"/>
                  <a:gd name="T99" fmla="*/ 762 h 1986"/>
                  <a:gd name="T100" fmla="*/ 17 w 2006"/>
                  <a:gd name="T101" fmla="*/ 729 h 1986"/>
                  <a:gd name="T102" fmla="*/ 122 w 2006"/>
                  <a:gd name="T103" fmla="*/ 648 h 1986"/>
                  <a:gd name="T104" fmla="*/ 187 w 2006"/>
                  <a:gd name="T105" fmla="*/ 530 h 1986"/>
                  <a:gd name="T106" fmla="*/ 289 w 2006"/>
                  <a:gd name="T107" fmla="*/ 352 h 1986"/>
                  <a:gd name="T108" fmla="*/ 425 w 2006"/>
                  <a:gd name="T109" fmla="*/ 203 h 1986"/>
                  <a:gd name="T110" fmla="*/ 388 w 2006"/>
                  <a:gd name="T111" fmla="*/ 315 h 1986"/>
                  <a:gd name="T112" fmla="*/ 289 w 2006"/>
                  <a:gd name="T113" fmla="*/ 555 h 1986"/>
                  <a:gd name="T114" fmla="*/ 482 w 2006"/>
                  <a:gd name="T115" fmla="*/ 482 h 1986"/>
                  <a:gd name="T116" fmla="*/ 616 w 2006"/>
                  <a:gd name="T117" fmla="*/ 373 h 1986"/>
                  <a:gd name="T118" fmla="*/ 717 w 2006"/>
                  <a:gd name="T119" fmla="*/ 159 h 1986"/>
                  <a:gd name="T120" fmla="*/ 804 w 2006"/>
                  <a:gd name="T121" fmla="*/ 33 h 1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06" h="1986">
                    <a:moveTo>
                      <a:pt x="556" y="575"/>
                    </a:moveTo>
                    <a:lnTo>
                      <a:pt x="507" y="584"/>
                    </a:lnTo>
                    <a:lnTo>
                      <a:pt x="386" y="609"/>
                    </a:lnTo>
                    <a:lnTo>
                      <a:pt x="266" y="640"/>
                    </a:lnTo>
                    <a:lnTo>
                      <a:pt x="249" y="728"/>
                    </a:lnTo>
                    <a:lnTo>
                      <a:pt x="238" y="817"/>
                    </a:lnTo>
                    <a:lnTo>
                      <a:pt x="233" y="906"/>
                    </a:lnTo>
                    <a:lnTo>
                      <a:pt x="235" y="996"/>
                    </a:lnTo>
                    <a:lnTo>
                      <a:pt x="241" y="1084"/>
                    </a:lnTo>
                    <a:lnTo>
                      <a:pt x="253" y="1171"/>
                    </a:lnTo>
                    <a:lnTo>
                      <a:pt x="268" y="1258"/>
                    </a:lnTo>
                    <a:lnTo>
                      <a:pt x="289" y="1344"/>
                    </a:lnTo>
                    <a:lnTo>
                      <a:pt x="389" y="1369"/>
                    </a:lnTo>
                    <a:lnTo>
                      <a:pt x="490" y="1390"/>
                    </a:lnTo>
                    <a:lnTo>
                      <a:pt x="531" y="1397"/>
                    </a:lnTo>
                    <a:lnTo>
                      <a:pt x="574" y="1403"/>
                    </a:lnTo>
                    <a:lnTo>
                      <a:pt x="551" y="1302"/>
                    </a:lnTo>
                    <a:lnTo>
                      <a:pt x="533" y="1199"/>
                    </a:lnTo>
                    <a:lnTo>
                      <a:pt x="521" y="1096"/>
                    </a:lnTo>
                    <a:lnTo>
                      <a:pt x="516" y="991"/>
                    </a:lnTo>
                    <a:lnTo>
                      <a:pt x="517" y="887"/>
                    </a:lnTo>
                    <a:lnTo>
                      <a:pt x="524" y="782"/>
                    </a:lnTo>
                    <a:lnTo>
                      <a:pt x="537" y="679"/>
                    </a:lnTo>
                    <a:lnTo>
                      <a:pt x="556" y="575"/>
                    </a:lnTo>
                    <a:close/>
                    <a:moveTo>
                      <a:pt x="833" y="0"/>
                    </a:moveTo>
                    <a:lnTo>
                      <a:pt x="801" y="81"/>
                    </a:lnTo>
                    <a:lnTo>
                      <a:pt x="771" y="162"/>
                    </a:lnTo>
                    <a:lnTo>
                      <a:pt x="746" y="242"/>
                    </a:lnTo>
                    <a:lnTo>
                      <a:pt x="720" y="337"/>
                    </a:lnTo>
                    <a:lnTo>
                      <a:pt x="699" y="433"/>
                    </a:lnTo>
                    <a:lnTo>
                      <a:pt x="803" y="420"/>
                    </a:lnTo>
                    <a:lnTo>
                      <a:pt x="907" y="412"/>
                    </a:lnTo>
                    <a:lnTo>
                      <a:pt x="1010" y="412"/>
                    </a:lnTo>
                    <a:lnTo>
                      <a:pt x="1087" y="415"/>
                    </a:lnTo>
                    <a:lnTo>
                      <a:pt x="1162" y="422"/>
                    </a:lnTo>
                    <a:lnTo>
                      <a:pt x="1142" y="338"/>
                    </a:lnTo>
                    <a:lnTo>
                      <a:pt x="1119" y="255"/>
                    </a:lnTo>
                    <a:lnTo>
                      <a:pt x="1094" y="174"/>
                    </a:lnTo>
                    <a:lnTo>
                      <a:pt x="1065" y="93"/>
                    </a:lnTo>
                    <a:lnTo>
                      <a:pt x="1032" y="12"/>
                    </a:lnTo>
                    <a:lnTo>
                      <a:pt x="1060" y="46"/>
                    </a:lnTo>
                    <a:lnTo>
                      <a:pt x="1088" y="81"/>
                    </a:lnTo>
                    <a:lnTo>
                      <a:pt x="1113" y="117"/>
                    </a:lnTo>
                    <a:lnTo>
                      <a:pt x="1149" y="172"/>
                    </a:lnTo>
                    <a:lnTo>
                      <a:pt x="1180" y="230"/>
                    </a:lnTo>
                    <a:lnTo>
                      <a:pt x="1213" y="298"/>
                    </a:lnTo>
                    <a:lnTo>
                      <a:pt x="1241" y="366"/>
                    </a:lnTo>
                    <a:lnTo>
                      <a:pt x="1267" y="436"/>
                    </a:lnTo>
                    <a:lnTo>
                      <a:pt x="1357" y="453"/>
                    </a:lnTo>
                    <a:lnTo>
                      <a:pt x="1445" y="475"/>
                    </a:lnTo>
                    <a:lnTo>
                      <a:pt x="1534" y="500"/>
                    </a:lnTo>
                    <a:lnTo>
                      <a:pt x="1605" y="525"/>
                    </a:lnTo>
                    <a:lnTo>
                      <a:pt x="1676" y="553"/>
                    </a:lnTo>
                    <a:lnTo>
                      <a:pt x="1647" y="469"/>
                    </a:lnTo>
                    <a:lnTo>
                      <a:pt x="1613" y="387"/>
                    </a:lnTo>
                    <a:lnTo>
                      <a:pt x="1575" y="306"/>
                    </a:lnTo>
                    <a:lnTo>
                      <a:pt x="1532" y="227"/>
                    </a:lnTo>
                    <a:lnTo>
                      <a:pt x="1485" y="147"/>
                    </a:lnTo>
                    <a:lnTo>
                      <a:pt x="1536" y="190"/>
                    </a:lnTo>
                    <a:lnTo>
                      <a:pt x="1584" y="237"/>
                    </a:lnTo>
                    <a:lnTo>
                      <a:pt x="1630" y="287"/>
                    </a:lnTo>
                    <a:lnTo>
                      <a:pt x="1671" y="340"/>
                    </a:lnTo>
                    <a:lnTo>
                      <a:pt x="1711" y="396"/>
                    </a:lnTo>
                    <a:lnTo>
                      <a:pt x="1744" y="456"/>
                    </a:lnTo>
                    <a:lnTo>
                      <a:pt x="1775" y="517"/>
                    </a:lnTo>
                    <a:lnTo>
                      <a:pt x="1795" y="566"/>
                    </a:lnTo>
                    <a:lnTo>
                      <a:pt x="1812" y="615"/>
                    </a:lnTo>
                    <a:lnTo>
                      <a:pt x="1879" y="649"/>
                    </a:lnTo>
                    <a:lnTo>
                      <a:pt x="1944" y="688"/>
                    </a:lnTo>
                    <a:lnTo>
                      <a:pt x="2006" y="729"/>
                    </a:lnTo>
                    <a:lnTo>
                      <a:pt x="1831" y="680"/>
                    </a:lnTo>
                    <a:lnTo>
                      <a:pt x="1847" y="755"/>
                    </a:lnTo>
                    <a:lnTo>
                      <a:pt x="1858" y="831"/>
                    </a:lnTo>
                    <a:lnTo>
                      <a:pt x="1862" y="909"/>
                    </a:lnTo>
                    <a:lnTo>
                      <a:pt x="1862" y="985"/>
                    </a:lnTo>
                    <a:lnTo>
                      <a:pt x="1727" y="985"/>
                    </a:lnTo>
                    <a:lnTo>
                      <a:pt x="1727" y="984"/>
                    </a:lnTo>
                    <a:lnTo>
                      <a:pt x="1729" y="898"/>
                    </a:lnTo>
                    <a:lnTo>
                      <a:pt x="1725" y="814"/>
                    </a:lnTo>
                    <a:lnTo>
                      <a:pt x="1715" y="729"/>
                    </a:lnTo>
                    <a:lnTo>
                      <a:pt x="1700" y="646"/>
                    </a:lnTo>
                    <a:lnTo>
                      <a:pt x="1604" y="623"/>
                    </a:lnTo>
                    <a:lnTo>
                      <a:pt x="1508" y="604"/>
                    </a:lnTo>
                    <a:lnTo>
                      <a:pt x="1406" y="585"/>
                    </a:lnTo>
                    <a:lnTo>
                      <a:pt x="1305" y="570"/>
                    </a:lnTo>
                    <a:lnTo>
                      <a:pt x="1325" y="672"/>
                    </a:lnTo>
                    <a:lnTo>
                      <a:pt x="1340" y="776"/>
                    </a:lnTo>
                    <a:lnTo>
                      <a:pt x="1347" y="880"/>
                    </a:lnTo>
                    <a:lnTo>
                      <a:pt x="1349" y="985"/>
                    </a:lnTo>
                    <a:lnTo>
                      <a:pt x="1215" y="985"/>
                    </a:lnTo>
                    <a:lnTo>
                      <a:pt x="1215" y="878"/>
                    </a:lnTo>
                    <a:lnTo>
                      <a:pt x="1210" y="770"/>
                    </a:lnTo>
                    <a:lnTo>
                      <a:pt x="1201" y="664"/>
                    </a:lnTo>
                    <a:lnTo>
                      <a:pt x="1187" y="557"/>
                    </a:lnTo>
                    <a:lnTo>
                      <a:pt x="1096" y="550"/>
                    </a:lnTo>
                    <a:lnTo>
                      <a:pt x="1007" y="546"/>
                    </a:lnTo>
                    <a:lnTo>
                      <a:pt x="897" y="546"/>
                    </a:lnTo>
                    <a:lnTo>
                      <a:pt x="787" y="550"/>
                    </a:lnTo>
                    <a:lnTo>
                      <a:pt x="676" y="560"/>
                    </a:lnTo>
                    <a:lnTo>
                      <a:pt x="662" y="667"/>
                    </a:lnTo>
                    <a:lnTo>
                      <a:pt x="653" y="774"/>
                    </a:lnTo>
                    <a:lnTo>
                      <a:pt x="650" y="880"/>
                    </a:lnTo>
                    <a:lnTo>
                      <a:pt x="650" y="988"/>
                    </a:lnTo>
                    <a:lnTo>
                      <a:pt x="658" y="1131"/>
                    </a:lnTo>
                    <a:lnTo>
                      <a:pt x="672" y="1275"/>
                    </a:lnTo>
                    <a:lnTo>
                      <a:pt x="694" y="1417"/>
                    </a:lnTo>
                    <a:lnTo>
                      <a:pt x="793" y="1424"/>
                    </a:lnTo>
                    <a:lnTo>
                      <a:pt x="892" y="1427"/>
                    </a:lnTo>
                    <a:lnTo>
                      <a:pt x="892" y="1561"/>
                    </a:lnTo>
                    <a:lnTo>
                      <a:pt x="806" y="1556"/>
                    </a:lnTo>
                    <a:lnTo>
                      <a:pt x="719" y="1547"/>
                    </a:lnTo>
                    <a:lnTo>
                      <a:pt x="754" y="1693"/>
                    </a:lnTo>
                    <a:lnTo>
                      <a:pt x="792" y="1839"/>
                    </a:lnTo>
                    <a:lnTo>
                      <a:pt x="833" y="1986"/>
                    </a:lnTo>
                    <a:lnTo>
                      <a:pt x="787" y="1915"/>
                    </a:lnTo>
                    <a:lnTo>
                      <a:pt x="744" y="1841"/>
                    </a:lnTo>
                    <a:lnTo>
                      <a:pt x="706" y="1766"/>
                    </a:lnTo>
                    <a:lnTo>
                      <a:pt x="670" y="1688"/>
                    </a:lnTo>
                    <a:lnTo>
                      <a:pt x="638" y="1609"/>
                    </a:lnTo>
                    <a:lnTo>
                      <a:pt x="610" y="1528"/>
                    </a:lnTo>
                    <a:lnTo>
                      <a:pt x="537" y="1512"/>
                    </a:lnTo>
                    <a:lnTo>
                      <a:pt x="465" y="1492"/>
                    </a:lnTo>
                    <a:lnTo>
                      <a:pt x="389" y="1467"/>
                    </a:lnTo>
                    <a:lnTo>
                      <a:pt x="315" y="1438"/>
                    </a:lnTo>
                    <a:lnTo>
                      <a:pt x="361" y="1576"/>
                    </a:lnTo>
                    <a:lnTo>
                      <a:pt x="416" y="1715"/>
                    </a:lnTo>
                    <a:lnTo>
                      <a:pt x="477" y="1852"/>
                    </a:lnTo>
                    <a:lnTo>
                      <a:pt x="435" y="1810"/>
                    </a:lnTo>
                    <a:lnTo>
                      <a:pt x="397" y="1766"/>
                    </a:lnTo>
                    <a:lnTo>
                      <a:pt x="361" y="1719"/>
                    </a:lnTo>
                    <a:lnTo>
                      <a:pt x="327" y="1671"/>
                    </a:lnTo>
                    <a:lnTo>
                      <a:pt x="285" y="1605"/>
                    </a:lnTo>
                    <a:lnTo>
                      <a:pt x="248" y="1536"/>
                    </a:lnTo>
                    <a:lnTo>
                      <a:pt x="213" y="1465"/>
                    </a:lnTo>
                    <a:lnTo>
                      <a:pt x="192" y="1417"/>
                    </a:lnTo>
                    <a:lnTo>
                      <a:pt x="175" y="1368"/>
                    </a:lnTo>
                    <a:lnTo>
                      <a:pt x="139" y="1348"/>
                    </a:lnTo>
                    <a:lnTo>
                      <a:pt x="105" y="1326"/>
                    </a:lnTo>
                    <a:lnTo>
                      <a:pt x="68" y="1301"/>
                    </a:lnTo>
                    <a:lnTo>
                      <a:pt x="34" y="1273"/>
                    </a:lnTo>
                    <a:lnTo>
                      <a:pt x="0" y="1245"/>
                    </a:lnTo>
                    <a:lnTo>
                      <a:pt x="76" y="1276"/>
                    </a:lnTo>
                    <a:lnTo>
                      <a:pt x="153" y="1303"/>
                    </a:lnTo>
                    <a:lnTo>
                      <a:pt x="132" y="1230"/>
                    </a:lnTo>
                    <a:lnTo>
                      <a:pt x="117" y="1155"/>
                    </a:lnTo>
                    <a:lnTo>
                      <a:pt x="106" y="1079"/>
                    </a:lnTo>
                    <a:lnTo>
                      <a:pt x="99" y="1002"/>
                    </a:lnTo>
                    <a:lnTo>
                      <a:pt x="98" y="922"/>
                    </a:lnTo>
                    <a:lnTo>
                      <a:pt x="104" y="841"/>
                    </a:lnTo>
                    <a:lnTo>
                      <a:pt x="116" y="762"/>
                    </a:lnTo>
                    <a:lnTo>
                      <a:pt x="133" y="683"/>
                    </a:lnTo>
                    <a:lnTo>
                      <a:pt x="75" y="705"/>
                    </a:lnTo>
                    <a:lnTo>
                      <a:pt x="17" y="729"/>
                    </a:lnTo>
                    <a:lnTo>
                      <a:pt x="51" y="700"/>
                    </a:lnTo>
                    <a:lnTo>
                      <a:pt x="86" y="673"/>
                    </a:lnTo>
                    <a:lnTo>
                      <a:pt x="122" y="648"/>
                    </a:lnTo>
                    <a:lnTo>
                      <a:pt x="148" y="631"/>
                    </a:lnTo>
                    <a:lnTo>
                      <a:pt x="166" y="580"/>
                    </a:lnTo>
                    <a:lnTo>
                      <a:pt x="187" y="530"/>
                    </a:lnTo>
                    <a:lnTo>
                      <a:pt x="217" y="469"/>
                    </a:lnTo>
                    <a:lnTo>
                      <a:pt x="251" y="409"/>
                    </a:lnTo>
                    <a:lnTo>
                      <a:pt x="289" y="352"/>
                    </a:lnTo>
                    <a:lnTo>
                      <a:pt x="332" y="300"/>
                    </a:lnTo>
                    <a:lnTo>
                      <a:pt x="376" y="250"/>
                    </a:lnTo>
                    <a:lnTo>
                      <a:pt x="425" y="203"/>
                    </a:lnTo>
                    <a:lnTo>
                      <a:pt x="477" y="161"/>
                    </a:lnTo>
                    <a:lnTo>
                      <a:pt x="431" y="238"/>
                    </a:lnTo>
                    <a:lnTo>
                      <a:pt x="388" y="315"/>
                    </a:lnTo>
                    <a:lnTo>
                      <a:pt x="350" y="394"/>
                    </a:lnTo>
                    <a:lnTo>
                      <a:pt x="317" y="474"/>
                    </a:lnTo>
                    <a:lnTo>
                      <a:pt x="289" y="555"/>
                    </a:lnTo>
                    <a:lnTo>
                      <a:pt x="352" y="528"/>
                    </a:lnTo>
                    <a:lnTo>
                      <a:pt x="417" y="502"/>
                    </a:lnTo>
                    <a:lnTo>
                      <a:pt x="482" y="482"/>
                    </a:lnTo>
                    <a:lnTo>
                      <a:pt x="536" y="467"/>
                    </a:lnTo>
                    <a:lnTo>
                      <a:pt x="589" y="453"/>
                    </a:lnTo>
                    <a:lnTo>
                      <a:pt x="616" y="373"/>
                    </a:lnTo>
                    <a:lnTo>
                      <a:pt x="648" y="294"/>
                    </a:lnTo>
                    <a:lnTo>
                      <a:pt x="685" y="217"/>
                    </a:lnTo>
                    <a:lnTo>
                      <a:pt x="717" y="159"/>
                    </a:lnTo>
                    <a:lnTo>
                      <a:pt x="753" y="104"/>
                    </a:lnTo>
                    <a:lnTo>
                      <a:pt x="778" y="68"/>
                    </a:lnTo>
                    <a:lnTo>
                      <a:pt x="804" y="33"/>
                    </a:lnTo>
                    <a:lnTo>
                      <a:pt x="8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17"/>
              <p:cNvSpPr>
                <a:spLocks noEditPoints="1"/>
              </p:cNvSpPr>
              <p:nvPr/>
            </p:nvSpPr>
            <p:spPr bwMode="auto">
              <a:xfrm>
                <a:off x="174" y="543"/>
                <a:ext cx="173" cy="93"/>
              </a:xfrm>
              <a:custGeom>
                <a:avLst/>
                <a:gdLst>
                  <a:gd name="T0" fmla="*/ 66 w 2067"/>
                  <a:gd name="T1" fmla="*/ 85 h 1115"/>
                  <a:gd name="T2" fmla="*/ 66 w 2067"/>
                  <a:gd name="T3" fmla="*/ 1031 h 1115"/>
                  <a:gd name="T4" fmla="*/ 2001 w 2067"/>
                  <a:gd name="T5" fmla="*/ 1031 h 1115"/>
                  <a:gd name="T6" fmla="*/ 2001 w 2067"/>
                  <a:gd name="T7" fmla="*/ 85 h 1115"/>
                  <a:gd name="T8" fmla="*/ 66 w 2067"/>
                  <a:gd name="T9" fmla="*/ 85 h 1115"/>
                  <a:gd name="T10" fmla="*/ 0 w 2067"/>
                  <a:gd name="T11" fmla="*/ 0 h 1115"/>
                  <a:gd name="T12" fmla="*/ 2067 w 2067"/>
                  <a:gd name="T13" fmla="*/ 0 h 1115"/>
                  <a:gd name="T14" fmla="*/ 2067 w 2067"/>
                  <a:gd name="T15" fmla="*/ 1115 h 1115"/>
                  <a:gd name="T16" fmla="*/ 0 w 2067"/>
                  <a:gd name="T17" fmla="*/ 1115 h 1115"/>
                  <a:gd name="T18" fmla="*/ 0 w 2067"/>
                  <a:gd name="T19" fmla="*/ 0 h 1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67" h="1115">
                    <a:moveTo>
                      <a:pt x="66" y="85"/>
                    </a:moveTo>
                    <a:lnTo>
                      <a:pt x="66" y="1031"/>
                    </a:lnTo>
                    <a:lnTo>
                      <a:pt x="2001" y="1031"/>
                    </a:lnTo>
                    <a:lnTo>
                      <a:pt x="2001" y="85"/>
                    </a:lnTo>
                    <a:lnTo>
                      <a:pt x="66" y="85"/>
                    </a:lnTo>
                    <a:close/>
                    <a:moveTo>
                      <a:pt x="0" y="0"/>
                    </a:moveTo>
                    <a:lnTo>
                      <a:pt x="2067" y="0"/>
                    </a:lnTo>
                    <a:lnTo>
                      <a:pt x="2067" y="1115"/>
                    </a:lnTo>
                    <a:lnTo>
                      <a:pt x="0" y="1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18"/>
              <p:cNvSpPr>
                <a:spLocks noEditPoints="1"/>
              </p:cNvSpPr>
              <p:nvPr/>
            </p:nvSpPr>
            <p:spPr bwMode="auto">
              <a:xfrm>
                <a:off x="157" y="644"/>
                <a:ext cx="207" cy="31"/>
              </a:xfrm>
              <a:custGeom>
                <a:avLst/>
                <a:gdLst>
                  <a:gd name="T0" fmla="*/ 1084 w 2489"/>
                  <a:gd name="T1" fmla="*/ 235 h 369"/>
                  <a:gd name="T2" fmla="*/ 1045 w 2489"/>
                  <a:gd name="T3" fmla="*/ 353 h 369"/>
                  <a:gd name="T4" fmla="*/ 1373 w 2489"/>
                  <a:gd name="T5" fmla="*/ 353 h 369"/>
                  <a:gd name="T6" fmla="*/ 1326 w 2489"/>
                  <a:gd name="T7" fmla="*/ 235 h 369"/>
                  <a:gd name="T8" fmla="*/ 1084 w 2489"/>
                  <a:gd name="T9" fmla="*/ 235 h 369"/>
                  <a:gd name="T10" fmla="*/ 246 w 2489"/>
                  <a:gd name="T11" fmla="*/ 43 h 369"/>
                  <a:gd name="T12" fmla="*/ 165 w 2489"/>
                  <a:gd name="T13" fmla="*/ 216 h 369"/>
                  <a:gd name="T14" fmla="*/ 2312 w 2489"/>
                  <a:gd name="T15" fmla="*/ 216 h 369"/>
                  <a:gd name="T16" fmla="*/ 2242 w 2489"/>
                  <a:gd name="T17" fmla="*/ 43 h 369"/>
                  <a:gd name="T18" fmla="*/ 246 w 2489"/>
                  <a:gd name="T19" fmla="*/ 43 h 369"/>
                  <a:gd name="T20" fmla="*/ 166 w 2489"/>
                  <a:gd name="T21" fmla="*/ 0 h 369"/>
                  <a:gd name="T22" fmla="*/ 2359 w 2489"/>
                  <a:gd name="T23" fmla="*/ 0 h 369"/>
                  <a:gd name="T24" fmla="*/ 2489 w 2489"/>
                  <a:gd name="T25" fmla="*/ 349 h 369"/>
                  <a:gd name="T26" fmla="*/ 2484 w 2489"/>
                  <a:gd name="T27" fmla="*/ 369 h 369"/>
                  <a:gd name="T28" fmla="*/ 0 w 2489"/>
                  <a:gd name="T29" fmla="*/ 369 h 369"/>
                  <a:gd name="T30" fmla="*/ 166 w 2489"/>
                  <a:gd name="T3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9" h="369">
                    <a:moveTo>
                      <a:pt x="1084" y="235"/>
                    </a:moveTo>
                    <a:lnTo>
                      <a:pt x="1045" y="353"/>
                    </a:lnTo>
                    <a:lnTo>
                      <a:pt x="1373" y="353"/>
                    </a:lnTo>
                    <a:lnTo>
                      <a:pt x="1326" y="235"/>
                    </a:lnTo>
                    <a:lnTo>
                      <a:pt x="1084" y="235"/>
                    </a:lnTo>
                    <a:close/>
                    <a:moveTo>
                      <a:pt x="246" y="43"/>
                    </a:moveTo>
                    <a:lnTo>
                      <a:pt x="165" y="216"/>
                    </a:lnTo>
                    <a:lnTo>
                      <a:pt x="2312" y="216"/>
                    </a:lnTo>
                    <a:lnTo>
                      <a:pt x="2242" y="43"/>
                    </a:lnTo>
                    <a:lnTo>
                      <a:pt x="246" y="43"/>
                    </a:lnTo>
                    <a:close/>
                    <a:moveTo>
                      <a:pt x="166" y="0"/>
                    </a:moveTo>
                    <a:lnTo>
                      <a:pt x="2359" y="0"/>
                    </a:lnTo>
                    <a:lnTo>
                      <a:pt x="2489" y="349"/>
                    </a:lnTo>
                    <a:lnTo>
                      <a:pt x="2484" y="369"/>
                    </a:lnTo>
                    <a:lnTo>
                      <a:pt x="0" y="369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304800" y="1600200"/>
            <a:ext cx="822746" cy="822746"/>
            <a:chOff x="1066800" y="1600200"/>
            <a:chExt cx="822746" cy="822746"/>
          </a:xfrm>
        </p:grpSpPr>
        <p:sp>
          <p:nvSpPr>
            <p:cNvPr id="69" name="Rounded Rectangle 68"/>
            <p:cNvSpPr/>
            <p:nvPr/>
          </p:nvSpPr>
          <p:spPr>
            <a:xfrm>
              <a:off x="1066800" y="1600200"/>
              <a:ext cx="822746" cy="822746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 dirty="0">
                <a:solidFill>
                  <a:prstClr val="white"/>
                </a:solidFill>
              </a:endParaRPr>
            </a:p>
          </p:txBody>
        </p:sp>
        <p:grpSp>
          <p:nvGrpSpPr>
            <p:cNvPr id="70" name="Group 13"/>
            <p:cNvGrpSpPr>
              <a:grpSpLocks noChangeAspect="1"/>
            </p:cNvGrpSpPr>
            <p:nvPr/>
          </p:nvGrpSpPr>
          <p:grpSpPr bwMode="auto">
            <a:xfrm>
              <a:off x="1249632" y="1825089"/>
              <a:ext cx="457081" cy="372966"/>
              <a:chOff x="76" y="440"/>
              <a:chExt cx="288" cy="235"/>
            </a:xfrm>
            <a:solidFill>
              <a:schemeClr val="bg1"/>
            </a:solidFill>
          </p:grpSpPr>
          <p:sp>
            <p:nvSpPr>
              <p:cNvPr id="71" name="Freeform 15"/>
              <p:cNvSpPr>
                <a:spLocks/>
              </p:cNvSpPr>
              <p:nvPr/>
            </p:nvSpPr>
            <p:spPr bwMode="auto">
              <a:xfrm>
                <a:off x="76" y="440"/>
                <a:ext cx="199" cy="199"/>
              </a:xfrm>
              <a:custGeom>
                <a:avLst/>
                <a:gdLst>
                  <a:gd name="T0" fmla="*/ 1371 w 2391"/>
                  <a:gd name="T1" fmla="*/ 12 h 2382"/>
                  <a:gd name="T2" fmla="*/ 1618 w 2391"/>
                  <a:gd name="T3" fmla="*/ 76 h 2382"/>
                  <a:gd name="T4" fmla="*/ 1840 w 2391"/>
                  <a:gd name="T5" fmla="*/ 188 h 2382"/>
                  <a:gd name="T6" fmla="*/ 2035 w 2391"/>
                  <a:gd name="T7" fmla="*/ 343 h 2382"/>
                  <a:gd name="T8" fmla="*/ 2192 w 2391"/>
                  <a:gd name="T9" fmla="*/ 534 h 2382"/>
                  <a:gd name="T10" fmla="*/ 2307 w 2391"/>
                  <a:gd name="T11" fmla="*/ 755 h 2382"/>
                  <a:gd name="T12" fmla="*/ 2376 w 2391"/>
                  <a:gd name="T13" fmla="*/ 1000 h 2382"/>
                  <a:gd name="T14" fmla="*/ 2256 w 2391"/>
                  <a:gd name="T15" fmla="*/ 1173 h 2382"/>
                  <a:gd name="T16" fmla="*/ 2221 w 2391"/>
                  <a:gd name="T17" fmla="*/ 924 h 2382"/>
                  <a:gd name="T18" fmla="*/ 2132 w 2391"/>
                  <a:gd name="T19" fmla="*/ 695 h 2382"/>
                  <a:gd name="T20" fmla="*/ 1994 w 2391"/>
                  <a:gd name="T21" fmla="*/ 497 h 2382"/>
                  <a:gd name="T22" fmla="*/ 1816 w 2391"/>
                  <a:gd name="T23" fmla="*/ 334 h 2382"/>
                  <a:gd name="T24" fmla="*/ 1605 w 2391"/>
                  <a:gd name="T25" fmla="*/ 216 h 2382"/>
                  <a:gd name="T26" fmla="*/ 1367 w 2391"/>
                  <a:gd name="T27" fmla="*/ 148 h 2382"/>
                  <a:gd name="T28" fmla="*/ 1114 w 2391"/>
                  <a:gd name="T29" fmla="*/ 137 h 2382"/>
                  <a:gd name="T30" fmla="*/ 876 w 2391"/>
                  <a:gd name="T31" fmla="*/ 183 h 2382"/>
                  <a:gd name="T32" fmla="*/ 661 w 2391"/>
                  <a:gd name="T33" fmla="*/ 279 h 2382"/>
                  <a:gd name="T34" fmla="*/ 475 w 2391"/>
                  <a:gd name="T35" fmla="*/ 418 h 2382"/>
                  <a:gd name="T36" fmla="*/ 322 w 2391"/>
                  <a:gd name="T37" fmla="*/ 594 h 2382"/>
                  <a:gd name="T38" fmla="*/ 211 w 2391"/>
                  <a:gd name="T39" fmla="*/ 799 h 2382"/>
                  <a:gd name="T40" fmla="*/ 147 w 2391"/>
                  <a:gd name="T41" fmla="*/ 1030 h 2382"/>
                  <a:gd name="T42" fmla="*/ 139 w 2391"/>
                  <a:gd name="T43" fmla="*/ 1280 h 2382"/>
                  <a:gd name="T44" fmla="*/ 188 w 2391"/>
                  <a:gd name="T45" fmla="*/ 1526 h 2382"/>
                  <a:gd name="T46" fmla="*/ 291 w 2391"/>
                  <a:gd name="T47" fmla="*/ 1748 h 2382"/>
                  <a:gd name="T48" fmla="*/ 442 w 2391"/>
                  <a:gd name="T49" fmla="*/ 1938 h 2382"/>
                  <a:gd name="T50" fmla="*/ 631 w 2391"/>
                  <a:gd name="T51" fmla="*/ 2090 h 2382"/>
                  <a:gd name="T52" fmla="*/ 852 w 2391"/>
                  <a:gd name="T53" fmla="*/ 2195 h 2382"/>
                  <a:gd name="T54" fmla="*/ 1096 w 2391"/>
                  <a:gd name="T55" fmla="*/ 2249 h 2382"/>
                  <a:gd name="T56" fmla="*/ 998 w 2391"/>
                  <a:gd name="T57" fmla="*/ 2371 h 2382"/>
                  <a:gd name="T58" fmla="*/ 754 w 2391"/>
                  <a:gd name="T59" fmla="*/ 2303 h 2382"/>
                  <a:gd name="T60" fmla="*/ 533 w 2391"/>
                  <a:gd name="T61" fmla="*/ 2187 h 2382"/>
                  <a:gd name="T62" fmla="*/ 343 w 2391"/>
                  <a:gd name="T63" fmla="*/ 2030 h 2382"/>
                  <a:gd name="T64" fmla="*/ 189 w 2391"/>
                  <a:gd name="T65" fmla="*/ 1836 h 2382"/>
                  <a:gd name="T66" fmla="*/ 76 w 2391"/>
                  <a:gd name="T67" fmla="*/ 1614 h 2382"/>
                  <a:gd name="T68" fmla="*/ 13 w 2391"/>
                  <a:gd name="T69" fmla="*/ 1368 h 2382"/>
                  <a:gd name="T70" fmla="*/ 3 w 2391"/>
                  <a:gd name="T71" fmla="*/ 1105 h 2382"/>
                  <a:gd name="T72" fmla="*/ 51 w 2391"/>
                  <a:gd name="T73" fmla="*/ 849 h 2382"/>
                  <a:gd name="T74" fmla="*/ 149 w 2391"/>
                  <a:gd name="T75" fmla="*/ 616 h 2382"/>
                  <a:gd name="T76" fmla="*/ 293 w 2391"/>
                  <a:gd name="T77" fmla="*/ 411 h 2382"/>
                  <a:gd name="T78" fmla="*/ 477 w 2391"/>
                  <a:gd name="T79" fmla="*/ 241 h 2382"/>
                  <a:gd name="T80" fmla="*/ 693 w 2391"/>
                  <a:gd name="T81" fmla="*/ 111 h 2382"/>
                  <a:gd name="T82" fmla="*/ 935 w 2391"/>
                  <a:gd name="T83" fmla="*/ 28 h 2382"/>
                  <a:gd name="T84" fmla="*/ 1197 w 2391"/>
                  <a:gd name="T85" fmla="*/ 0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91" h="2382">
                    <a:moveTo>
                      <a:pt x="1197" y="0"/>
                    </a:moveTo>
                    <a:lnTo>
                      <a:pt x="1285" y="3"/>
                    </a:lnTo>
                    <a:lnTo>
                      <a:pt x="1371" y="12"/>
                    </a:lnTo>
                    <a:lnTo>
                      <a:pt x="1455" y="28"/>
                    </a:lnTo>
                    <a:lnTo>
                      <a:pt x="1538" y="49"/>
                    </a:lnTo>
                    <a:lnTo>
                      <a:pt x="1618" y="76"/>
                    </a:lnTo>
                    <a:lnTo>
                      <a:pt x="1695" y="109"/>
                    </a:lnTo>
                    <a:lnTo>
                      <a:pt x="1769" y="146"/>
                    </a:lnTo>
                    <a:lnTo>
                      <a:pt x="1840" y="188"/>
                    </a:lnTo>
                    <a:lnTo>
                      <a:pt x="1909" y="235"/>
                    </a:lnTo>
                    <a:lnTo>
                      <a:pt x="1973" y="288"/>
                    </a:lnTo>
                    <a:lnTo>
                      <a:pt x="2035" y="343"/>
                    </a:lnTo>
                    <a:lnTo>
                      <a:pt x="2091" y="403"/>
                    </a:lnTo>
                    <a:lnTo>
                      <a:pt x="2144" y="467"/>
                    </a:lnTo>
                    <a:lnTo>
                      <a:pt x="2192" y="534"/>
                    </a:lnTo>
                    <a:lnTo>
                      <a:pt x="2235" y="604"/>
                    </a:lnTo>
                    <a:lnTo>
                      <a:pt x="2275" y="678"/>
                    </a:lnTo>
                    <a:lnTo>
                      <a:pt x="2307" y="755"/>
                    </a:lnTo>
                    <a:lnTo>
                      <a:pt x="2336" y="834"/>
                    </a:lnTo>
                    <a:lnTo>
                      <a:pt x="2359" y="916"/>
                    </a:lnTo>
                    <a:lnTo>
                      <a:pt x="2376" y="1000"/>
                    </a:lnTo>
                    <a:lnTo>
                      <a:pt x="2387" y="1086"/>
                    </a:lnTo>
                    <a:lnTo>
                      <a:pt x="2391" y="1173"/>
                    </a:lnTo>
                    <a:lnTo>
                      <a:pt x="2256" y="1173"/>
                    </a:lnTo>
                    <a:lnTo>
                      <a:pt x="2252" y="1088"/>
                    </a:lnTo>
                    <a:lnTo>
                      <a:pt x="2240" y="1004"/>
                    </a:lnTo>
                    <a:lnTo>
                      <a:pt x="2221" y="924"/>
                    </a:lnTo>
                    <a:lnTo>
                      <a:pt x="2197" y="844"/>
                    </a:lnTo>
                    <a:lnTo>
                      <a:pt x="2168" y="768"/>
                    </a:lnTo>
                    <a:lnTo>
                      <a:pt x="2132" y="695"/>
                    </a:lnTo>
                    <a:lnTo>
                      <a:pt x="2091" y="625"/>
                    </a:lnTo>
                    <a:lnTo>
                      <a:pt x="2045" y="559"/>
                    </a:lnTo>
                    <a:lnTo>
                      <a:pt x="1994" y="497"/>
                    </a:lnTo>
                    <a:lnTo>
                      <a:pt x="1940" y="438"/>
                    </a:lnTo>
                    <a:lnTo>
                      <a:pt x="1880" y="383"/>
                    </a:lnTo>
                    <a:lnTo>
                      <a:pt x="1816" y="334"/>
                    </a:lnTo>
                    <a:lnTo>
                      <a:pt x="1749" y="290"/>
                    </a:lnTo>
                    <a:lnTo>
                      <a:pt x="1679" y="249"/>
                    </a:lnTo>
                    <a:lnTo>
                      <a:pt x="1605" y="216"/>
                    </a:lnTo>
                    <a:lnTo>
                      <a:pt x="1527" y="187"/>
                    </a:lnTo>
                    <a:lnTo>
                      <a:pt x="1449" y="164"/>
                    </a:lnTo>
                    <a:lnTo>
                      <a:pt x="1367" y="148"/>
                    </a:lnTo>
                    <a:lnTo>
                      <a:pt x="1283" y="137"/>
                    </a:lnTo>
                    <a:lnTo>
                      <a:pt x="1197" y="134"/>
                    </a:lnTo>
                    <a:lnTo>
                      <a:pt x="1114" y="137"/>
                    </a:lnTo>
                    <a:lnTo>
                      <a:pt x="1033" y="147"/>
                    </a:lnTo>
                    <a:lnTo>
                      <a:pt x="953" y="162"/>
                    </a:lnTo>
                    <a:lnTo>
                      <a:pt x="876" y="183"/>
                    </a:lnTo>
                    <a:lnTo>
                      <a:pt x="802" y="210"/>
                    </a:lnTo>
                    <a:lnTo>
                      <a:pt x="730" y="242"/>
                    </a:lnTo>
                    <a:lnTo>
                      <a:pt x="661" y="279"/>
                    </a:lnTo>
                    <a:lnTo>
                      <a:pt x="596" y="321"/>
                    </a:lnTo>
                    <a:lnTo>
                      <a:pt x="532" y="367"/>
                    </a:lnTo>
                    <a:lnTo>
                      <a:pt x="475" y="418"/>
                    </a:lnTo>
                    <a:lnTo>
                      <a:pt x="419" y="473"/>
                    </a:lnTo>
                    <a:lnTo>
                      <a:pt x="369" y="531"/>
                    </a:lnTo>
                    <a:lnTo>
                      <a:pt x="322" y="594"/>
                    </a:lnTo>
                    <a:lnTo>
                      <a:pt x="280" y="659"/>
                    </a:lnTo>
                    <a:lnTo>
                      <a:pt x="243" y="729"/>
                    </a:lnTo>
                    <a:lnTo>
                      <a:pt x="211" y="799"/>
                    </a:lnTo>
                    <a:lnTo>
                      <a:pt x="184" y="875"/>
                    </a:lnTo>
                    <a:lnTo>
                      <a:pt x="163" y="951"/>
                    </a:lnTo>
                    <a:lnTo>
                      <a:pt x="147" y="1030"/>
                    </a:lnTo>
                    <a:lnTo>
                      <a:pt x="137" y="1111"/>
                    </a:lnTo>
                    <a:lnTo>
                      <a:pt x="134" y="1194"/>
                    </a:lnTo>
                    <a:lnTo>
                      <a:pt x="139" y="1280"/>
                    </a:lnTo>
                    <a:lnTo>
                      <a:pt x="148" y="1365"/>
                    </a:lnTo>
                    <a:lnTo>
                      <a:pt x="165" y="1446"/>
                    </a:lnTo>
                    <a:lnTo>
                      <a:pt x="188" y="1526"/>
                    </a:lnTo>
                    <a:lnTo>
                      <a:pt x="217" y="1603"/>
                    </a:lnTo>
                    <a:lnTo>
                      <a:pt x="252" y="1677"/>
                    </a:lnTo>
                    <a:lnTo>
                      <a:pt x="291" y="1748"/>
                    </a:lnTo>
                    <a:lnTo>
                      <a:pt x="337" y="1815"/>
                    </a:lnTo>
                    <a:lnTo>
                      <a:pt x="387" y="1879"/>
                    </a:lnTo>
                    <a:lnTo>
                      <a:pt x="442" y="1938"/>
                    </a:lnTo>
                    <a:lnTo>
                      <a:pt x="501" y="1993"/>
                    </a:lnTo>
                    <a:lnTo>
                      <a:pt x="564" y="2044"/>
                    </a:lnTo>
                    <a:lnTo>
                      <a:pt x="631" y="2090"/>
                    </a:lnTo>
                    <a:lnTo>
                      <a:pt x="701" y="2131"/>
                    </a:lnTo>
                    <a:lnTo>
                      <a:pt x="775" y="2166"/>
                    </a:lnTo>
                    <a:lnTo>
                      <a:pt x="852" y="2195"/>
                    </a:lnTo>
                    <a:lnTo>
                      <a:pt x="931" y="2219"/>
                    </a:lnTo>
                    <a:lnTo>
                      <a:pt x="1012" y="2238"/>
                    </a:lnTo>
                    <a:lnTo>
                      <a:pt x="1096" y="2249"/>
                    </a:lnTo>
                    <a:lnTo>
                      <a:pt x="1096" y="2382"/>
                    </a:lnTo>
                    <a:lnTo>
                      <a:pt x="1084" y="2382"/>
                    </a:lnTo>
                    <a:lnTo>
                      <a:pt x="998" y="2371"/>
                    </a:lnTo>
                    <a:lnTo>
                      <a:pt x="915" y="2354"/>
                    </a:lnTo>
                    <a:lnTo>
                      <a:pt x="833" y="2332"/>
                    </a:lnTo>
                    <a:lnTo>
                      <a:pt x="754" y="2303"/>
                    </a:lnTo>
                    <a:lnTo>
                      <a:pt x="677" y="2270"/>
                    </a:lnTo>
                    <a:lnTo>
                      <a:pt x="604" y="2230"/>
                    </a:lnTo>
                    <a:lnTo>
                      <a:pt x="533" y="2187"/>
                    </a:lnTo>
                    <a:lnTo>
                      <a:pt x="466" y="2139"/>
                    </a:lnTo>
                    <a:lnTo>
                      <a:pt x="403" y="2087"/>
                    </a:lnTo>
                    <a:lnTo>
                      <a:pt x="343" y="2030"/>
                    </a:lnTo>
                    <a:lnTo>
                      <a:pt x="287" y="1969"/>
                    </a:lnTo>
                    <a:lnTo>
                      <a:pt x="236" y="1905"/>
                    </a:lnTo>
                    <a:lnTo>
                      <a:pt x="189" y="1836"/>
                    </a:lnTo>
                    <a:lnTo>
                      <a:pt x="146" y="1765"/>
                    </a:lnTo>
                    <a:lnTo>
                      <a:pt x="109" y="1691"/>
                    </a:lnTo>
                    <a:lnTo>
                      <a:pt x="76" y="1614"/>
                    </a:lnTo>
                    <a:lnTo>
                      <a:pt x="49" y="1534"/>
                    </a:lnTo>
                    <a:lnTo>
                      <a:pt x="28" y="1453"/>
                    </a:lnTo>
                    <a:lnTo>
                      <a:pt x="13" y="1368"/>
                    </a:lnTo>
                    <a:lnTo>
                      <a:pt x="3" y="1282"/>
                    </a:lnTo>
                    <a:lnTo>
                      <a:pt x="0" y="1194"/>
                    </a:lnTo>
                    <a:lnTo>
                      <a:pt x="3" y="1105"/>
                    </a:lnTo>
                    <a:lnTo>
                      <a:pt x="13" y="1018"/>
                    </a:lnTo>
                    <a:lnTo>
                      <a:pt x="28" y="932"/>
                    </a:lnTo>
                    <a:lnTo>
                      <a:pt x="51" y="849"/>
                    </a:lnTo>
                    <a:lnTo>
                      <a:pt x="79" y="769"/>
                    </a:lnTo>
                    <a:lnTo>
                      <a:pt x="111" y="692"/>
                    </a:lnTo>
                    <a:lnTo>
                      <a:pt x="149" y="616"/>
                    </a:lnTo>
                    <a:lnTo>
                      <a:pt x="193" y="545"/>
                    </a:lnTo>
                    <a:lnTo>
                      <a:pt x="241" y="476"/>
                    </a:lnTo>
                    <a:lnTo>
                      <a:pt x="293" y="411"/>
                    </a:lnTo>
                    <a:lnTo>
                      <a:pt x="351" y="350"/>
                    </a:lnTo>
                    <a:lnTo>
                      <a:pt x="412" y="293"/>
                    </a:lnTo>
                    <a:lnTo>
                      <a:pt x="477" y="241"/>
                    </a:lnTo>
                    <a:lnTo>
                      <a:pt x="545" y="193"/>
                    </a:lnTo>
                    <a:lnTo>
                      <a:pt x="617" y="149"/>
                    </a:lnTo>
                    <a:lnTo>
                      <a:pt x="693" y="111"/>
                    </a:lnTo>
                    <a:lnTo>
                      <a:pt x="770" y="78"/>
                    </a:lnTo>
                    <a:lnTo>
                      <a:pt x="851" y="50"/>
                    </a:lnTo>
                    <a:lnTo>
                      <a:pt x="935" y="28"/>
                    </a:lnTo>
                    <a:lnTo>
                      <a:pt x="1020" y="13"/>
                    </a:lnTo>
                    <a:lnTo>
                      <a:pt x="1107" y="3"/>
                    </a:lnTo>
                    <a:lnTo>
                      <a:pt x="1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6"/>
              <p:cNvSpPr>
                <a:spLocks noEditPoints="1"/>
              </p:cNvSpPr>
              <p:nvPr/>
            </p:nvSpPr>
            <p:spPr bwMode="auto">
              <a:xfrm>
                <a:off x="93" y="456"/>
                <a:ext cx="167" cy="165"/>
              </a:xfrm>
              <a:custGeom>
                <a:avLst/>
                <a:gdLst>
                  <a:gd name="T0" fmla="*/ 386 w 2006"/>
                  <a:gd name="T1" fmla="*/ 609 h 1986"/>
                  <a:gd name="T2" fmla="*/ 238 w 2006"/>
                  <a:gd name="T3" fmla="*/ 817 h 1986"/>
                  <a:gd name="T4" fmla="*/ 241 w 2006"/>
                  <a:gd name="T5" fmla="*/ 1084 h 1986"/>
                  <a:gd name="T6" fmla="*/ 289 w 2006"/>
                  <a:gd name="T7" fmla="*/ 1344 h 1986"/>
                  <a:gd name="T8" fmla="*/ 531 w 2006"/>
                  <a:gd name="T9" fmla="*/ 1397 h 1986"/>
                  <a:gd name="T10" fmla="*/ 533 w 2006"/>
                  <a:gd name="T11" fmla="*/ 1199 h 1986"/>
                  <a:gd name="T12" fmla="*/ 517 w 2006"/>
                  <a:gd name="T13" fmla="*/ 887 h 1986"/>
                  <a:gd name="T14" fmla="*/ 556 w 2006"/>
                  <a:gd name="T15" fmla="*/ 575 h 1986"/>
                  <a:gd name="T16" fmla="*/ 771 w 2006"/>
                  <a:gd name="T17" fmla="*/ 162 h 1986"/>
                  <a:gd name="T18" fmla="*/ 699 w 2006"/>
                  <a:gd name="T19" fmla="*/ 433 h 1986"/>
                  <a:gd name="T20" fmla="*/ 1010 w 2006"/>
                  <a:gd name="T21" fmla="*/ 412 h 1986"/>
                  <a:gd name="T22" fmla="*/ 1142 w 2006"/>
                  <a:gd name="T23" fmla="*/ 338 h 1986"/>
                  <a:gd name="T24" fmla="*/ 1065 w 2006"/>
                  <a:gd name="T25" fmla="*/ 93 h 1986"/>
                  <a:gd name="T26" fmla="*/ 1088 w 2006"/>
                  <a:gd name="T27" fmla="*/ 81 h 1986"/>
                  <a:gd name="T28" fmla="*/ 1180 w 2006"/>
                  <a:gd name="T29" fmla="*/ 230 h 1986"/>
                  <a:gd name="T30" fmla="*/ 1267 w 2006"/>
                  <a:gd name="T31" fmla="*/ 436 h 1986"/>
                  <a:gd name="T32" fmla="*/ 1534 w 2006"/>
                  <a:gd name="T33" fmla="*/ 500 h 1986"/>
                  <a:gd name="T34" fmla="*/ 1647 w 2006"/>
                  <a:gd name="T35" fmla="*/ 469 h 1986"/>
                  <a:gd name="T36" fmla="*/ 1532 w 2006"/>
                  <a:gd name="T37" fmla="*/ 227 h 1986"/>
                  <a:gd name="T38" fmla="*/ 1584 w 2006"/>
                  <a:gd name="T39" fmla="*/ 237 h 1986"/>
                  <a:gd name="T40" fmla="*/ 1711 w 2006"/>
                  <a:gd name="T41" fmla="*/ 396 h 1986"/>
                  <a:gd name="T42" fmla="*/ 1795 w 2006"/>
                  <a:gd name="T43" fmla="*/ 566 h 1986"/>
                  <a:gd name="T44" fmla="*/ 1944 w 2006"/>
                  <a:gd name="T45" fmla="*/ 688 h 1986"/>
                  <a:gd name="T46" fmla="*/ 1847 w 2006"/>
                  <a:gd name="T47" fmla="*/ 755 h 1986"/>
                  <a:gd name="T48" fmla="*/ 1862 w 2006"/>
                  <a:gd name="T49" fmla="*/ 985 h 1986"/>
                  <a:gd name="T50" fmla="*/ 1729 w 2006"/>
                  <a:gd name="T51" fmla="*/ 898 h 1986"/>
                  <a:gd name="T52" fmla="*/ 1700 w 2006"/>
                  <a:gd name="T53" fmla="*/ 646 h 1986"/>
                  <a:gd name="T54" fmla="*/ 1406 w 2006"/>
                  <a:gd name="T55" fmla="*/ 585 h 1986"/>
                  <a:gd name="T56" fmla="*/ 1340 w 2006"/>
                  <a:gd name="T57" fmla="*/ 776 h 1986"/>
                  <a:gd name="T58" fmla="*/ 1215 w 2006"/>
                  <a:gd name="T59" fmla="*/ 985 h 1986"/>
                  <a:gd name="T60" fmla="*/ 1201 w 2006"/>
                  <a:gd name="T61" fmla="*/ 664 h 1986"/>
                  <a:gd name="T62" fmla="*/ 1007 w 2006"/>
                  <a:gd name="T63" fmla="*/ 546 h 1986"/>
                  <a:gd name="T64" fmla="*/ 676 w 2006"/>
                  <a:gd name="T65" fmla="*/ 560 h 1986"/>
                  <a:gd name="T66" fmla="*/ 650 w 2006"/>
                  <a:gd name="T67" fmla="*/ 880 h 1986"/>
                  <a:gd name="T68" fmla="*/ 672 w 2006"/>
                  <a:gd name="T69" fmla="*/ 1275 h 1986"/>
                  <a:gd name="T70" fmla="*/ 892 w 2006"/>
                  <a:gd name="T71" fmla="*/ 1427 h 1986"/>
                  <a:gd name="T72" fmla="*/ 719 w 2006"/>
                  <a:gd name="T73" fmla="*/ 1547 h 1986"/>
                  <a:gd name="T74" fmla="*/ 833 w 2006"/>
                  <a:gd name="T75" fmla="*/ 1986 h 1986"/>
                  <a:gd name="T76" fmla="*/ 706 w 2006"/>
                  <a:gd name="T77" fmla="*/ 1766 h 1986"/>
                  <a:gd name="T78" fmla="*/ 610 w 2006"/>
                  <a:gd name="T79" fmla="*/ 1528 h 1986"/>
                  <a:gd name="T80" fmla="*/ 389 w 2006"/>
                  <a:gd name="T81" fmla="*/ 1467 h 1986"/>
                  <a:gd name="T82" fmla="*/ 416 w 2006"/>
                  <a:gd name="T83" fmla="*/ 1715 h 1986"/>
                  <a:gd name="T84" fmla="*/ 397 w 2006"/>
                  <a:gd name="T85" fmla="*/ 1766 h 1986"/>
                  <a:gd name="T86" fmla="*/ 285 w 2006"/>
                  <a:gd name="T87" fmla="*/ 1605 h 1986"/>
                  <a:gd name="T88" fmla="*/ 192 w 2006"/>
                  <a:gd name="T89" fmla="*/ 1417 h 1986"/>
                  <a:gd name="T90" fmla="*/ 105 w 2006"/>
                  <a:gd name="T91" fmla="*/ 1326 h 1986"/>
                  <a:gd name="T92" fmla="*/ 0 w 2006"/>
                  <a:gd name="T93" fmla="*/ 1245 h 1986"/>
                  <a:gd name="T94" fmla="*/ 132 w 2006"/>
                  <a:gd name="T95" fmla="*/ 1230 h 1986"/>
                  <a:gd name="T96" fmla="*/ 99 w 2006"/>
                  <a:gd name="T97" fmla="*/ 1002 h 1986"/>
                  <a:gd name="T98" fmla="*/ 116 w 2006"/>
                  <a:gd name="T99" fmla="*/ 762 h 1986"/>
                  <a:gd name="T100" fmla="*/ 17 w 2006"/>
                  <a:gd name="T101" fmla="*/ 729 h 1986"/>
                  <a:gd name="T102" fmla="*/ 122 w 2006"/>
                  <a:gd name="T103" fmla="*/ 648 h 1986"/>
                  <a:gd name="T104" fmla="*/ 187 w 2006"/>
                  <a:gd name="T105" fmla="*/ 530 h 1986"/>
                  <a:gd name="T106" fmla="*/ 289 w 2006"/>
                  <a:gd name="T107" fmla="*/ 352 h 1986"/>
                  <a:gd name="T108" fmla="*/ 425 w 2006"/>
                  <a:gd name="T109" fmla="*/ 203 h 1986"/>
                  <a:gd name="T110" fmla="*/ 388 w 2006"/>
                  <a:gd name="T111" fmla="*/ 315 h 1986"/>
                  <a:gd name="T112" fmla="*/ 289 w 2006"/>
                  <a:gd name="T113" fmla="*/ 555 h 1986"/>
                  <a:gd name="T114" fmla="*/ 482 w 2006"/>
                  <a:gd name="T115" fmla="*/ 482 h 1986"/>
                  <a:gd name="T116" fmla="*/ 616 w 2006"/>
                  <a:gd name="T117" fmla="*/ 373 h 1986"/>
                  <a:gd name="T118" fmla="*/ 717 w 2006"/>
                  <a:gd name="T119" fmla="*/ 159 h 1986"/>
                  <a:gd name="T120" fmla="*/ 804 w 2006"/>
                  <a:gd name="T121" fmla="*/ 33 h 1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06" h="1986">
                    <a:moveTo>
                      <a:pt x="556" y="575"/>
                    </a:moveTo>
                    <a:lnTo>
                      <a:pt x="507" y="584"/>
                    </a:lnTo>
                    <a:lnTo>
                      <a:pt x="386" y="609"/>
                    </a:lnTo>
                    <a:lnTo>
                      <a:pt x="266" y="640"/>
                    </a:lnTo>
                    <a:lnTo>
                      <a:pt x="249" y="728"/>
                    </a:lnTo>
                    <a:lnTo>
                      <a:pt x="238" y="817"/>
                    </a:lnTo>
                    <a:lnTo>
                      <a:pt x="233" y="906"/>
                    </a:lnTo>
                    <a:lnTo>
                      <a:pt x="235" y="996"/>
                    </a:lnTo>
                    <a:lnTo>
                      <a:pt x="241" y="1084"/>
                    </a:lnTo>
                    <a:lnTo>
                      <a:pt x="253" y="1171"/>
                    </a:lnTo>
                    <a:lnTo>
                      <a:pt x="268" y="1258"/>
                    </a:lnTo>
                    <a:lnTo>
                      <a:pt x="289" y="1344"/>
                    </a:lnTo>
                    <a:lnTo>
                      <a:pt x="389" y="1369"/>
                    </a:lnTo>
                    <a:lnTo>
                      <a:pt x="490" y="1390"/>
                    </a:lnTo>
                    <a:lnTo>
                      <a:pt x="531" y="1397"/>
                    </a:lnTo>
                    <a:lnTo>
                      <a:pt x="574" y="1403"/>
                    </a:lnTo>
                    <a:lnTo>
                      <a:pt x="551" y="1302"/>
                    </a:lnTo>
                    <a:lnTo>
                      <a:pt x="533" y="1199"/>
                    </a:lnTo>
                    <a:lnTo>
                      <a:pt x="521" y="1096"/>
                    </a:lnTo>
                    <a:lnTo>
                      <a:pt x="516" y="991"/>
                    </a:lnTo>
                    <a:lnTo>
                      <a:pt x="517" y="887"/>
                    </a:lnTo>
                    <a:lnTo>
                      <a:pt x="524" y="782"/>
                    </a:lnTo>
                    <a:lnTo>
                      <a:pt x="537" y="679"/>
                    </a:lnTo>
                    <a:lnTo>
                      <a:pt x="556" y="575"/>
                    </a:lnTo>
                    <a:close/>
                    <a:moveTo>
                      <a:pt x="833" y="0"/>
                    </a:moveTo>
                    <a:lnTo>
                      <a:pt x="801" y="81"/>
                    </a:lnTo>
                    <a:lnTo>
                      <a:pt x="771" y="162"/>
                    </a:lnTo>
                    <a:lnTo>
                      <a:pt x="746" y="242"/>
                    </a:lnTo>
                    <a:lnTo>
                      <a:pt x="720" y="337"/>
                    </a:lnTo>
                    <a:lnTo>
                      <a:pt x="699" y="433"/>
                    </a:lnTo>
                    <a:lnTo>
                      <a:pt x="803" y="420"/>
                    </a:lnTo>
                    <a:lnTo>
                      <a:pt x="907" y="412"/>
                    </a:lnTo>
                    <a:lnTo>
                      <a:pt x="1010" y="412"/>
                    </a:lnTo>
                    <a:lnTo>
                      <a:pt x="1087" y="415"/>
                    </a:lnTo>
                    <a:lnTo>
                      <a:pt x="1162" y="422"/>
                    </a:lnTo>
                    <a:lnTo>
                      <a:pt x="1142" y="338"/>
                    </a:lnTo>
                    <a:lnTo>
                      <a:pt x="1119" y="255"/>
                    </a:lnTo>
                    <a:lnTo>
                      <a:pt x="1094" y="174"/>
                    </a:lnTo>
                    <a:lnTo>
                      <a:pt x="1065" y="93"/>
                    </a:lnTo>
                    <a:lnTo>
                      <a:pt x="1032" y="12"/>
                    </a:lnTo>
                    <a:lnTo>
                      <a:pt x="1060" y="46"/>
                    </a:lnTo>
                    <a:lnTo>
                      <a:pt x="1088" y="81"/>
                    </a:lnTo>
                    <a:lnTo>
                      <a:pt x="1113" y="117"/>
                    </a:lnTo>
                    <a:lnTo>
                      <a:pt x="1149" y="172"/>
                    </a:lnTo>
                    <a:lnTo>
                      <a:pt x="1180" y="230"/>
                    </a:lnTo>
                    <a:lnTo>
                      <a:pt x="1213" y="298"/>
                    </a:lnTo>
                    <a:lnTo>
                      <a:pt x="1241" y="366"/>
                    </a:lnTo>
                    <a:lnTo>
                      <a:pt x="1267" y="436"/>
                    </a:lnTo>
                    <a:lnTo>
                      <a:pt x="1357" y="453"/>
                    </a:lnTo>
                    <a:lnTo>
                      <a:pt x="1445" y="475"/>
                    </a:lnTo>
                    <a:lnTo>
                      <a:pt x="1534" y="500"/>
                    </a:lnTo>
                    <a:lnTo>
                      <a:pt x="1605" y="525"/>
                    </a:lnTo>
                    <a:lnTo>
                      <a:pt x="1676" y="553"/>
                    </a:lnTo>
                    <a:lnTo>
                      <a:pt x="1647" y="469"/>
                    </a:lnTo>
                    <a:lnTo>
                      <a:pt x="1613" y="387"/>
                    </a:lnTo>
                    <a:lnTo>
                      <a:pt x="1575" y="306"/>
                    </a:lnTo>
                    <a:lnTo>
                      <a:pt x="1532" y="227"/>
                    </a:lnTo>
                    <a:lnTo>
                      <a:pt x="1485" y="147"/>
                    </a:lnTo>
                    <a:lnTo>
                      <a:pt x="1536" y="190"/>
                    </a:lnTo>
                    <a:lnTo>
                      <a:pt x="1584" y="237"/>
                    </a:lnTo>
                    <a:lnTo>
                      <a:pt x="1630" y="287"/>
                    </a:lnTo>
                    <a:lnTo>
                      <a:pt x="1671" y="340"/>
                    </a:lnTo>
                    <a:lnTo>
                      <a:pt x="1711" y="396"/>
                    </a:lnTo>
                    <a:lnTo>
                      <a:pt x="1744" y="456"/>
                    </a:lnTo>
                    <a:lnTo>
                      <a:pt x="1775" y="517"/>
                    </a:lnTo>
                    <a:lnTo>
                      <a:pt x="1795" y="566"/>
                    </a:lnTo>
                    <a:lnTo>
                      <a:pt x="1812" y="615"/>
                    </a:lnTo>
                    <a:lnTo>
                      <a:pt x="1879" y="649"/>
                    </a:lnTo>
                    <a:lnTo>
                      <a:pt x="1944" y="688"/>
                    </a:lnTo>
                    <a:lnTo>
                      <a:pt x="2006" y="729"/>
                    </a:lnTo>
                    <a:lnTo>
                      <a:pt x="1831" y="680"/>
                    </a:lnTo>
                    <a:lnTo>
                      <a:pt x="1847" y="755"/>
                    </a:lnTo>
                    <a:lnTo>
                      <a:pt x="1858" y="831"/>
                    </a:lnTo>
                    <a:lnTo>
                      <a:pt x="1862" y="909"/>
                    </a:lnTo>
                    <a:lnTo>
                      <a:pt x="1862" y="985"/>
                    </a:lnTo>
                    <a:lnTo>
                      <a:pt x="1727" y="985"/>
                    </a:lnTo>
                    <a:lnTo>
                      <a:pt x="1727" y="984"/>
                    </a:lnTo>
                    <a:lnTo>
                      <a:pt x="1729" y="898"/>
                    </a:lnTo>
                    <a:lnTo>
                      <a:pt x="1725" y="814"/>
                    </a:lnTo>
                    <a:lnTo>
                      <a:pt x="1715" y="729"/>
                    </a:lnTo>
                    <a:lnTo>
                      <a:pt x="1700" y="646"/>
                    </a:lnTo>
                    <a:lnTo>
                      <a:pt x="1604" y="623"/>
                    </a:lnTo>
                    <a:lnTo>
                      <a:pt x="1508" y="604"/>
                    </a:lnTo>
                    <a:lnTo>
                      <a:pt x="1406" y="585"/>
                    </a:lnTo>
                    <a:lnTo>
                      <a:pt x="1305" y="570"/>
                    </a:lnTo>
                    <a:lnTo>
                      <a:pt x="1325" y="672"/>
                    </a:lnTo>
                    <a:lnTo>
                      <a:pt x="1340" y="776"/>
                    </a:lnTo>
                    <a:lnTo>
                      <a:pt x="1347" y="880"/>
                    </a:lnTo>
                    <a:lnTo>
                      <a:pt x="1349" y="985"/>
                    </a:lnTo>
                    <a:lnTo>
                      <a:pt x="1215" y="985"/>
                    </a:lnTo>
                    <a:lnTo>
                      <a:pt x="1215" y="878"/>
                    </a:lnTo>
                    <a:lnTo>
                      <a:pt x="1210" y="770"/>
                    </a:lnTo>
                    <a:lnTo>
                      <a:pt x="1201" y="664"/>
                    </a:lnTo>
                    <a:lnTo>
                      <a:pt x="1187" y="557"/>
                    </a:lnTo>
                    <a:lnTo>
                      <a:pt x="1096" y="550"/>
                    </a:lnTo>
                    <a:lnTo>
                      <a:pt x="1007" y="546"/>
                    </a:lnTo>
                    <a:lnTo>
                      <a:pt x="897" y="546"/>
                    </a:lnTo>
                    <a:lnTo>
                      <a:pt x="787" y="550"/>
                    </a:lnTo>
                    <a:lnTo>
                      <a:pt x="676" y="560"/>
                    </a:lnTo>
                    <a:lnTo>
                      <a:pt x="662" y="667"/>
                    </a:lnTo>
                    <a:lnTo>
                      <a:pt x="653" y="774"/>
                    </a:lnTo>
                    <a:lnTo>
                      <a:pt x="650" y="880"/>
                    </a:lnTo>
                    <a:lnTo>
                      <a:pt x="650" y="988"/>
                    </a:lnTo>
                    <a:lnTo>
                      <a:pt x="658" y="1131"/>
                    </a:lnTo>
                    <a:lnTo>
                      <a:pt x="672" y="1275"/>
                    </a:lnTo>
                    <a:lnTo>
                      <a:pt x="694" y="1417"/>
                    </a:lnTo>
                    <a:lnTo>
                      <a:pt x="793" y="1424"/>
                    </a:lnTo>
                    <a:lnTo>
                      <a:pt x="892" y="1427"/>
                    </a:lnTo>
                    <a:lnTo>
                      <a:pt x="892" y="1561"/>
                    </a:lnTo>
                    <a:lnTo>
                      <a:pt x="806" y="1556"/>
                    </a:lnTo>
                    <a:lnTo>
                      <a:pt x="719" y="1547"/>
                    </a:lnTo>
                    <a:lnTo>
                      <a:pt x="754" y="1693"/>
                    </a:lnTo>
                    <a:lnTo>
                      <a:pt x="792" y="1839"/>
                    </a:lnTo>
                    <a:lnTo>
                      <a:pt x="833" y="1986"/>
                    </a:lnTo>
                    <a:lnTo>
                      <a:pt x="787" y="1915"/>
                    </a:lnTo>
                    <a:lnTo>
                      <a:pt x="744" y="1841"/>
                    </a:lnTo>
                    <a:lnTo>
                      <a:pt x="706" y="1766"/>
                    </a:lnTo>
                    <a:lnTo>
                      <a:pt x="670" y="1688"/>
                    </a:lnTo>
                    <a:lnTo>
                      <a:pt x="638" y="1609"/>
                    </a:lnTo>
                    <a:lnTo>
                      <a:pt x="610" y="1528"/>
                    </a:lnTo>
                    <a:lnTo>
                      <a:pt x="537" y="1512"/>
                    </a:lnTo>
                    <a:lnTo>
                      <a:pt x="465" y="1492"/>
                    </a:lnTo>
                    <a:lnTo>
                      <a:pt x="389" y="1467"/>
                    </a:lnTo>
                    <a:lnTo>
                      <a:pt x="315" y="1438"/>
                    </a:lnTo>
                    <a:lnTo>
                      <a:pt x="361" y="1576"/>
                    </a:lnTo>
                    <a:lnTo>
                      <a:pt x="416" y="1715"/>
                    </a:lnTo>
                    <a:lnTo>
                      <a:pt x="477" y="1852"/>
                    </a:lnTo>
                    <a:lnTo>
                      <a:pt x="435" y="1810"/>
                    </a:lnTo>
                    <a:lnTo>
                      <a:pt x="397" y="1766"/>
                    </a:lnTo>
                    <a:lnTo>
                      <a:pt x="361" y="1719"/>
                    </a:lnTo>
                    <a:lnTo>
                      <a:pt x="327" y="1671"/>
                    </a:lnTo>
                    <a:lnTo>
                      <a:pt x="285" y="1605"/>
                    </a:lnTo>
                    <a:lnTo>
                      <a:pt x="248" y="1536"/>
                    </a:lnTo>
                    <a:lnTo>
                      <a:pt x="213" y="1465"/>
                    </a:lnTo>
                    <a:lnTo>
                      <a:pt x="192" y="1417"/>
                    </a:lnTo>
                    <a:lnTo>
                      <a:pt x="175" y="1368"/>
                    </a:lnTo>
                    <a:lnTo>
                      <a:pt x="139" y="1348"/>
                    </a:lnTo>
                    <a:lnTo>
                      <a:pt x="105" y="1326"/>
                    </a:lnTo>
                    <a:lnTo>
                      <a:pt x="68" y="1301"/>
                    </a:lnTo>
                    <a:lnTo>
                      <a:pt x="34" y="1273"/>
                    </a:lnTo>
                    <a:lnTo>
                      <a:pt x="0" y="1245"/>
                    </a:lnTo>
                    <a:lnTo>
                      <a:pt x="76" y="1276"/>
                    </a:lnTo>
                    <a:lnTo>
                      <a:pt x="153" y="1303"/>
                    </a:lnTo>
                    <a:lnTo>
                      <a:pt x="132" y="1230"/>
                    </a:lnTo>
                    <a:lnTo>
                      <a:pt x="117" y="1155"/>
                    </a:lnTo>
                    <a:lnTo>
                      <a:pt x="106" y="1079"/>
                    </a:lnTo>
                    <a:lnTo>
                      <a:pt x="99" y="1002"/>
                    </a:lnTo>
                    <a:lnTo>
                      <a:pt x="98" y="922"/>
                    </a:lnTo>
                    <a:lnTo>
                      <a:pt x="104" y="841"/>
                    </a:lnTo>
                    <a:lnTo>
                      <a:pt x="116" y="762"/>
                    </a:lnTo>
                    <a:lnTo>
                      <a:pt x="133" y="683"/>
                    </a:lnTo>
                    <a:lnTo>
                      <a:pt x="75" y="705"/>
                    </a:lnTo>
                    <a:lnTo>
                      <a:pt x="17" y="729"/>
                    </a:lnTo>
                    <a:lnTo>
                      <a:pt x="51" y="700"/>
                    </a:lnTo>
                    <a:lnTo>
                      <a:pt x="86" y="673"/>
                    </a:lnTo>
                    <a:lnTo>
                      <a:pt x="122" y="648"/>
                    </a:lnTo>
                    <a:lnTo>
                      <a:pt x="148" y="631"/>
                    </a:lnTo>
                    <a:lnTo>
                      <a:pt x="166" y="580"/>
                    </a:lnTo>
                    <a:lnTo>
                      <a:pt x="187" y="530"/>
                    </a:lnTo>
                    <a:lnTo>
                      <a:pt x="217" y="469"/>
                    </a:lnTo>
                    <a:lnTo>
                      <a:pt x="251" y="409"/>
                    </a:lnTo>
                    <a:lnTo>
                      <a:pt x="289" y="352"/>
                    </a:lnTo>
                    <a:lnTo>
                      <a:pt x="332" y="300"/>
                    </a:lnTo>
                    <a:lnTo>
                      <a:pt x="376" y="250"/>
                    </a:lnTo>
                    <a:lnTo>
                      <a:pt x="425" y="203"/>
                    </a:lnTo>
                    <a:lnTo>
                      <a:pt x="477" y="161"/>
                    </a:lnTo>
                    <a:lnTo>
                      <a:pt x="431" y="238"/>
                    </a:lnTo>
                    <a:lnTo>
                      <a:pt x="388" y="315"/>
                    </a:lnTo>
                    <a:lnTo>
                      <a:pt x="350" y="394"/>
                    </a:lnTo>
                    <a:lnTo>
                      <a:pt x="317" y="474"/>
                    </a:lnTo>
                    <a:lnTo>
                      <a:pt x="289" y="555"/>
                    </a:lnTo>
                    <a:lnTo>
                      <a:pt x="352" y="528"/>
                    </a:lnTo>
                    <a:lnTo>
                      <a:pt x="417" y="502"/>
                    </a:lnTo>
                    <a:lnTo>
                      <a:pt x="482" y="482"/>
                    </a:lnTo>
                    <a:lnTo>
                      <a:pt x="536" y="467"/>
                    </a:lnTo>
                    <a:lnTo>
                      <a:pt x="589" y="453"/>
                    </a:lnTo>
                    <a:lnTo>
                      <a:pt x="616" y="373"/>
                    </a:lnTo>
                    <a:lnTo>
                      <a:pt x="648" y="294"/>
                    </a:lnTo>
                    <a:lnTo>
                      <a:pt x="685" y="217"/>
                    </a:lnTo>
                    <a:lnTo>
                      <a:pt x="717" y="159"/>
                    </a:lnTo>
                    <a:lnTo>
                      <a:pt x="753" y="104"/>
                    </a:lnTo>
                    <a:lnTo>
                      <a:pt x="778" y="68"/>
                    </a:lnTo>
                    <a:lnTo>
                      <a:pt x="804" y="33"/>
                    </a:lnTo>
                    <a:lnTo>
                      <a:pt x="8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7"/>
              <p:cNvSpPr>
                <a:spLocks noEditPoints="1"/>
              </p:cNvSpPr>
              <p:nvPr/>
            </p:nvSpPr>
            <p:spPr bwMode="auto">
              <a:xfrm>
                <a:off x="174" y="543"/>
                <a:ext cx="173" cy="93"/>
              </a:xfrm>
              <a:custGeom>
                <a:avLst/>
                <a:gdLst>
                  <a:gd name="T0" fmla="*/ 66 w 2067"/>
                  <a:gd name="T1" fmla="*/ 85 h 1115"/>
                  <a:gd name="T2" fmla="*/ 66 w 2067"/>
                  <a:gd name="T3" fmla="*/ 1031 h 1115"/>
                  <a:gd name="T4" fmla="*/ 2001 w 2067"/>
                  <a:gd name="T5" fmla="*/ 1031 h 1115"/>
                  <a:gd name="T6" fmla="*/ 2001 w 2067"/>
                  <a:gd name="T7" fmla="*/ 85 h 1115"/>
                  <a:gd name="T8" fmla="*/ 66 w 2067"/>
                  <a:gd name="T9" fmla="*/ 85 h 1115"/>
                  <a:gd name="T10" fmla="*/ 0 w 2067"/>
                  <a:gd name="T11" fmla="*/ 0 h 1115"/>
                  <a:gd name="T12" fmla="*/ 2067 w 2067"/>
                  <a:gd name="T13" fmla="*/ 0 h 1115"/>
                  <a:gd name="T14" fmla="*/ 2067 w 2067"/>
                  <a:gd name="T15" fmla="*/ 1115 h 1115"/>
                  <a:gd name="T16" fmla="*/ 0 w 2067"/>
                  <a:gd name="T17" fmla="*/ 1115 h 1115"/>
                  <a:gd name="T18" fmla="*/ 0 w 2067"/>
                  <a:gd name="T19" fmla="*/ 0 h 1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67" h="1115">
                    <a:moveTo>
                      <a:pt x="66" y="85"/>
                    </a:moveTo>
                    <a:lnTo>
                      <a:pt x="66" y="1031"/>
                    </a:lnTo>
                    <a:lnTo>
                      <a:pt x="2001" y="1031"/>
                    </a:lnTo>
                    <a:lnTo>
                      <a:pt x="2001" y="85"/>
                    </a:lnTo>
                    <a:lnTo>
                      <a:pt x="66" y="85"/>
                    </a:lnTo>
                    <a:close/>
                    <a:moveTo>
                      <a:pt x="0" y="0"/>
                    </a:moveTo>
                    <a:lnTo>
                      <a:pt x="2067" y="0"/>
                    </a:lnTo>
                    <a:lnTo>
                      <a:pt x="2067" y="1115"/>
                    </a:lnTo>
                    <a:lnTo>
                      <a:pt x="0" y="1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18"/>
              <p:cNvSpPr>
                <a:spLocks noEditPoints="1"/>
              </p:cNvSpPr>
              <p:nvPr/>
            </p:nvSpPr>
            <p:spPr bwMode="auto">
              <a:xfrm>
                <a:off x="157" y="644"/>
                <a:ext cx="207" cy="31"/>
              </a:xfrm>
              <a:custGeom>
                <a:avLst/>
                <a:gdLst>
                  <a:gd name="T0" fmla="*/ 1084 w 2489"/>
                  <a:gd name="T1" fmla="*/ 235 h 369"/>
                  <a:gd name="T2" fmla="*/ 1045 w 2489"/>
                  <a:gd name="T3" fmla="*/ 353 h 369"/>
                  <a:gd name="T4" fmla="*/ 1373 w 2489"/>
                  <a:gd name="T5" fmla="*/ 353 h 369"/>
                  <a:gd name="T6" fmla="*/ 1326 w 2489"/>
                  <a:gd name="T7" fmla="*/ 235 h 369"/>
                  <a:gd name="T8" fmla="*/ 1084 w 2489"/>
                  <a:gd name="T9" fmla="*/ 235 h 369"/>
                  <a:gd name="T10" fmla="*/ 246 w 2489"/>
                  <a:gd name="T11" fmla="*/ 43 h 369"/>
                  <a:gd name="T12" fmla="*/ 165 w 2489"/>
                  <a:gd name="T13" fmla="*/ 216 h 369"/>
                  <a:gd name="T14" fmla="*/ 2312 w 2489"/>
                  <a:gd name="T15" fmla="*/ 216 h 369"/>
                  <a:gd name="T16" fmla="*/ 2242 w 2489"/>
                  <a:gd name="T17" fmla="*/ 43 h 369"/>
                  <a:gd name="T18" fmla="*/ 246 w 2489"/>
                  <a:gd name="T19" fmla="*/ 43 h 369"/>
                  <a:gd name="T20" fmla="*/ 166 w 2489"/>
                  <a:gd name="T21" fmla="*/ 0 h 369"/>
                  <a:gd name="T22" fmla="*/ 2359 w 2489"/>
                  <a:gd name="T23" fmla="*/ 0 h 369"/>
                  <a:gd name="T24" fmla="*/ 2489 w 2489"/>
                  <a:gd name="T25" fmla="*/ 349 h 369"/>
                  <a:gd name="T26" fmla="*/ 2484 w 2489"/>
                  <a:gd name="T27" fmla="*/ 369 h 369"/>
                  <a:gd name="T28" fmla="*/ 0 w 2489"/>
                  <a:gd name="T29" fmla="*/ 369 h 369"/>
                  <a:gd name="T30" fmla="*/ 166 w 2489"/>
                  <a:gd name="T3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89" h="369">
                    <a:moveTo>
                      <a:pt x="1084" y="235"/>
                    </a:moveTo>
                    <a:lnTo>
                      <a:pt x="1045" y="353"/>
                    </a:lnTo>
                    <a:lnTo>
                      <a:pt x="1373" y="353"/>
                    </a:lnTo>
                    <a:lnTo>
                      <a:pt x="1326" y="235"/>
                    </a:lnTo>
                    <a:lnTo>
                      <a:pt x="1084" y="235"/>
                    </a:lnTo>
                    <a:close/>
                    <a:moveTo>
                      <a:pt x="246" y="43"/>
                    </a:moveTo>
                    <a:lnTo>
                      <a:pt x="165" y="216"/>
                    </a:lnTo>
                    <a:lnTo>
                      <a:pt x="2312" y="216"/>
                    </a:lnTo>
                    <a:lnTo>
                      <a:pt x="2242" y="43"/>
                    </a:lnTo>
                    <a:lnTo>
                      <a:pt x="246" y="43"/>
                    </a:lnTo>
                    <a:close/>
                    <a:moveTo>
                      <a:pt x="166" y="0"/>
                    </a:moveTo>
                    <a:lnTo>
                      <a:pt x="2359" y="0"/>
                    </a:lnTo>
                    <a:lnTo>
                      <a:pt x="2489" y="349"/>
                    </a:lnTo>
                    <a:lnTo>
                      <a:pt x="2484" y="369"/>
                    </a:lnTo>
                    <a:lnTo>
                      <a:pt x="0" y="369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5" name="Rectangle 74"/>
          <p:cNvSpPr/>
          <p:nvPr/>
        </p:nvSpPr>
        <p:spPr>
          <a:xfrm>
            <a:off x="1374284" y="4202796"/>
            <a:ext cx="3350116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  <a:endParaRPr lang="en-US" sz="1799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7" name="Chart 7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95922"/>
              </p:ext>
            </p:extLst>
          </p:nvPr>
        </p:nvGraphicFramePr>
        <p:xfrm>
          <a:off x="4572000" y="1524000"/>
          <a:ext cx="6352418" cy="3821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4" name="Rectangle 43"/>
          <p:cNvSpPr/>
          <p:nvPr/>
        </p:nvSpPr>
        <p:spPr>
          <a:xfrm>
            <a:off x="6714222" y="6096000"/>
            <a:ext cx="2067974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Accuracy</a:t>
            </a:r>
            <a:endParaRPr lang="en-US" sz="1799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607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609600" y="274639"/>
            <a:ext cx="10972801" cy="71596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 algn="l" defTabSz="1218845" rtl="0" eaLnBrk="1" latinLnBrk="0" hangingPunct="1">
              <a:spcBef>
                <a:spcPct val="0"/>
              </a:spcBef>
              <a:buNone/>
              <a:defRPr sz="3732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REAL ESTATE RESULTS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447800" y="5105400"/>
            <a:ext cx="4953000" cy="1295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8248652" y="3114676"/>
            <a:ext cx="2951163" cy="3054351"/>
            <a:chOff x="8247063" y="3114675"/>
            <a:chExt cx="2951163" cy="3054351"/>
          </a:xfrm>
          <a:solidFill>
            <a:schemeClr val="accent3">
              <a:lumMod val="75000"/>
            </a:schemeClr>
          </a:solidFill>
        </p:grpSpPr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0263188" y="3114675"/>
              <a:ext cx="935038" cy="998538"/>
            </a:xfrm>
            <a:custGeom>
              <a:avLst/>
              <a:gdLst>
                <a:gd name="T0" fmla="*/ 60 w 299"/>
                <a:gd name="T1" fmla="*/ 150 h 319"/>
                <a:gd name="T2" fmla="*/ 109 w 299"/>
                <a:gd name="T3" fmla="*/ 279 h 319"/>
                <a:gd name="T4" fmla="*/ 149 w 299"/>
                <a:gd name="T5" fmla="*/ 319 h 319"/>
                <a:gd name="T6" fmla="*/ 189 w 299"/>
                <a:gd name="T7" fmla="*/ 279 h 319"/>
                <a:gd name="T8" fmla="*/ 239 w 299"/>
                <a:gd name="T9" fmla="*/ 150 h 319"/>
                <a:gd name="T10" fmla="*/ 169 w 299"/>
                <a:gd name="T11" fmla="*/ 279 h 319"/>
                <a:gd name="T12" fmla="*/ 129 w 299"/>
                <a:gd name="T13" fmla="*/ 259 h 319"/>
                <a:gd name="T14" fmla="*/ 169 w 299"/>
                <a:gd name="T15" fmla="*/ 279 h 319"/>
                <a:gd name="T16" fmla="*/ 169 w 299"/>
                <a:gd name="T17" fmla="*/ 217 h 319"/>
                <a:gd name="T18" fmla="*/ 129 w 299"/>
                <a:gd name="T19" fmla="*/ 239 h 319"/>
                <a:gd name="T20" fmla="*/ 118 w 299"/>
                <a:gd name="T21" fmla="*/ 212 h 319"/>
                <a:gd name="T22" fmla="*/ 149 w 299"/>
                <a:gd name="T23" fmla="*/ 80 h 319"/>
                <a:gd name="T24" fmla="*/ 180 w 299"/>
                <a:gd name="T25" fmla="*/ 212 h 319"/>
                <a:gd name="T26" fmla="*/ 139 w 299"/>
                <a:gd name="T27" fmla="*/ 10 h 319"/>
                <a:gd name="T28" fmla="*/ 159 w 299"/>
                <a:gd name="T29" fmla="*/ 10 h 319"/>
                <a:gd name="T30" fmla="*/ 149 w 299"/>
                <a:gd name="T31" fmla="*/ 50 h 319"/>
                <a:gd name="T32" fmla="*/ 236 w 299"/>
                <a:gd name="T33" fmla="*/ 100 h 319"/>
                <a:gd name="T34" fmla="*/ 265 w 299"/>
                <a:gd name="T35" fmla="*/ 71 h 319"/>
                <a:gd name="T36" fmla="*/ 275 w 299"/>
                <a:gd name="T37" fmla="*/ 88 h 319"/>
                <a:gd name="T38" fmla="*/ 244 w 299"/>
                <a:gd name="T39" fmla="*/ 105 h 319"/>
                <a:gd name="T40" fmla="*/ 196 w 299"/>
                <a:gd name="T41" fmla="*/ 50 h 319"/>
                <a:gd name="T42" fmla="*/ 224 w 299"/>
                <a:gd name="T43" fmla="*/ 20 h 319"/>
                <a:gd name="T44" fmla="*/ 213 w 299"/>
                <a:gd name="T45" fmla="*/ 60 h 319"/>
                <a:gd name="T46" fmla="*/ 199 w 299"/>
                <a:gd name="T47" fmla="*/ 63 h 319"/>
                <a:gd name="T48" fmla="*/ 63 w 299"/>
                <a:gd name="T49" fmla="*/ 200 h 319"/>
                <a:gd name="T50" fmla="*/ 33 w 299"/>
                <a:gd name="T51" fmla="*/ 228 h 319"/>
                <a:gd name="T52" fmla="*/ 20 w 299"/>
                <a:gd name="T53" fmla="*/ 224 h 319"/>
                <a:gd name="T54" fmla="*/ 49 w 299"/>
                <a:gd name="T55" fmla="*/ 196 h 319"/>
                <a:gd name="T56" fmla="*/ 40 w 299"/>
                <a:gd name="T57" fmla="*/ 160 h 319"/>
                <a:gd name="T58" fmla="*/ 0 w 299"/>
                <a:gd name="T59" fmla="*/ 150 h 319"/>
                <a:gd name="T60" fmla="*/ 40 w 299"/>
                <a:gd name="T61" fmla="*/ 140 h 319"/>
                <a:gd name="T62" fmla="*/ 40 w 299"/>
                <a:gd name="T63" fmla="*/ 160 h 319"/>
                <a:gd name="T64" fmla="*/ 33 w 299"/>
                <a:gd name="T65" fmla="*/ 71 h 319"/>
                <a:gd name="T66" fmla="*/ 63 w 299"/>
                <a:gd name="T67" fmla="*/ 100 h 319"/>
                <a:gd name="T68" fmla="*/ 49 w 299"/>
                <a:gd name="T69" fmla="*/ 103 h 319"/>
                <a:gd name="T70" fmla="*/ 20 w 299"/>
                <a:gd name="T71" fmla="*/ 75 h 319"/>
                <a:gd name="T72" fmla="*/ 75 w 299"/>
                <a:gd name="T73" fmla="*/ 20 h 319"/>
                <a:gd name="T74" fmla="*/ 103 w 299"/>
                <a:gd name="T75" fmla="*/ 50 h 319"/>
                <a:gd name="T76" fmla="*/ 94 w 299"/>
                <a:gd name="T77" fmla="*/ 65 h 319"/>
                <a:gd name="T78" fmla="*/ 71 w 299"/>
                <a:gd name="T79" fmla="*/ 34 h 319"/>
                <a:gd name="T80" fmla="*/ 270 w 299"/>
                <a:gd name="T81" fmla="*/ 229 h 319"/>
                <a:gd name="T82" fmla="*/ 239 w 299"/>
                <a:gd name="T83" fmla="*/ 213 h 319"/>
                <a:gd name="T84" fmla="*/ 249 w 299"/>
                <a:gd name="T85" fmla="*/ 196 h 319"/>
                <a:gd name="T86" fmla="*/ 279 w 299"/>
                <a:gd name="T87" fmla="*/ 224 h 319"/>
                <a:gd name="T88" fmla="*/ 289 w 299"/>
                <a:gd name="T89" fmla="*/ 160 h 319"/>
                <a:gd name="T90" fmla="*/ 249 w 299"/>
                <a:gd name="T91" fmla="*/ 150 h 319"/>
                <a:gd name="T92" fmla="*/ 289 w 299"/>
                <a:gd name="T93" fmla="*/ 140 h 319"/>
                <a:gd name="T94" fmla="*/ 109 w 299"/>
                <a:gd name="T95" fmla="*/ 200 h 319"/>
                <a:gd name="T96" fmla="*/ 189 w 299"/>
                <a:gd name="T97" fmla="*/ 150 h 319"/>
                <a:gd name="T98" fmla="*/ 189 w 299"/>
                <a:gd name="T99" fmla="*/ 100 h 319"/>
                <a:gd name="T100" fmla="*/ 109 w 299"/>
                <a:gd name="T101" fmla="*/ 150 h 319"/>
                <a:gd name="T102" fmla="*/ 189 w 299"/>
                <a:gd name="T103" fmla="*/ 1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9" h="319">
                  <a:moveTo>
                    <a:pt x="149" y="60"/>
                  </a:moveTo>
                  <a:cubicBezTo>
                    <a:pt x="100" y="60"/>
                    <a:pt x="60" y="100"/>
                    <a:pt x="60" y="150"/>
                  </a:cubicBezTo>
                  <a:cubicBezTo>
                    <a:pt x="60" y="185"/>
                    <a:pt x="80" y="215"/>
                    <a:pt x="109" y="230"/>
                  </a:cubicBezTo>
                  <a:cubicBezTo>
                    <a:pt x="109" y="279"/>
                    <a:pt x="109" y="279"/>
                    <a:pt x="109" y="279"/>
                  </a:cubicBezTo>
                  <a:cubicBezTo>
                    <a:pt x="109" y="290"/>
                    <a:pt x="118" y="299"/>
                    <a:pt x="129" y="299"/>
                  </a:cubicBezTo>
                  <a:cubicBezTo>
                    <a:pt x="129" y="310"/>
                    <a:pt x="138" y="319"/>
                    <a:pt x="149" y="319"/>
                  </a:cubicBezTo>
                  <a:cubicBezTo>
                    <a:pt x="160" y="319"/>
                    <a:pt x="169" y="310"/>
                    <a:pt x="169" y="299"/>
                  </a:cubicBezTo>
                  <a:cubicBezTo>
                    <a:pt x="180" y="299"/>
                    <a:pt x="189" y="290"/>
                    <a:pt x="189" y="279"/>
                  </a:cubicBezTo>
                  <a:cubicBezTo>
                    <a:pt x="189" y="230"/>
                    <a:pt x="189" y="230"/>
                    <a:pt x="189" y="230"/>
                  </a:cubicBezTo>
                  <a:cubicBezTo>
                    <a:pt x="219" y="215"/>
                    <a:pt x="239" y="185"/>
                    <a:pt x="239" y="150"/>
                  </a:cubicBezTo>
                  <a:cubicBezTo>
                    <a:pt x="239" y="100"/>
                    <a:pt x="199" y="60"/>
                    <a:pt x="149" y="60"/>
                  </a:cubicBezTo>
                  <a:close/>
                  <a:moveTo>
                    <a:pt x="169" y="279"/>
                  </a:moveTo>
                  <a:cubicBezTo>
                    <a:pt x="129" y="279"/>
                    <a:pt x="129" y="279"/>
                    <a:pt x="129" y="279"/>
                  </a:cubicBezTo>
                  <a:cubicBezTo>
                    <a:pt x="129" y="259"/>
                    <a:pt x="129" y="259"/>
                    <a:pt x="129" y="259"/>
                  </a:cubicBezTo>
                  <a:cubicBezTo>
                    <a:pt x="169" y="259"/>
                    <a:pt x="169" y="259"/>
                    <a:pt x="169" y="259"/>
                  </a:cubicBezTo>
                  <a:lnTo>
                    <a:pt x="169" y="279"/>
                  </a:lnTo>
                  <a:close/>
                  <a:moveTo>
                    <a:pt x="180" y="212"/>
                  </a:moveTo>
                  <a:cubicBezTo>
                    <a:pt x="169" y="217"/>
                    <a:pt x="169" y="217"/>
                    <a:pt x="169" y="217"/>
                  </a:cubicBezTo>
                  <a:cubicBezTo>
                    <a:pt x="169" y="239"/>
                    <a:pt x="169" y="239"/>
                    <a:pt x="169" y="239"/>
                  </a:cubicBezTo>
                  <a:cubicBezTo>
                    <a:pt x="129" y="239"/>
                    <a:pt x="129" y="239"/>
                    <a:pt x="129" y="239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94" y="200"/>
                    <a:pt x="79" y="176"/>
                    <a:pt x="79" y="150"/>
                  </a:cubicBezTo>
                  <a:cubicBezTo>
                    <a:pt x="79" y="111"/>
                    <a:pt x="111" y="80"/>
                    <a:pt x="149" y="80"/>
                  </a:cubicBezTo>
                  <a:cubicBezTo>
                    <a:pt x="188" y="80"/>
                    <a:pt x="219" y="111"/>
                    <a:pt x="219" y="150"/>
                  </a:cubicBezTo>
                  <a:cubicBezTo>
                    <a:pt x="219" y="176"/>
                    <a:pt x="204" y="200"/>
                    <a:pt x="180" y="212"/>
                  </a:cubicBezTo>
                  <a:close/>
                  <a:moveTo>
                    <a:pt x="139" y="4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4"/>
                    <a:pt x="144" y="0"/>
                    <a:pt x="149" y="0"/>
                  </a:cubicBezTo>
                  <a:cubicBezTo>
                    <a:pt x="155" y="0"/>
                    <a:pt x="159" y="4"/>
                    <a:pt x="159" y="1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45"/>
                    <a:pt x="155" y="50"/>
                    <a:pt x="149" y="50"/>
                  </a:cubicBezTo>
                  <a:cubicBezTo>
                    <a:pt x="144" y="50"/>
                    <a:pt x="139" y="45"/>
                    <a:pt x="139" y="40"/>
                  </a:cubicBezTo>
                  <a:close/>
                  <a:moveTo>
                    <a:pt x="236" y="100"/>
                  </a:moveTo>
                  <a:cubicBezTo>
                    <a:pt x="233" y="95"/>
                    <a:pt x="235" y="89"/>
                    <a:pt x="239" y="86"/>
                  </a:cubicBezTo>
                  <a:cubicBezTo>
                    <a:pt x="265" y="71"/>
                    <a:pt x="265" y="71"/>
                    <a:pt x="265" y="71"/>
                  </a:cubicBezTo>
                  <a:cubicBezTo>
                    <a:pt x="270" y="68"/>
                    <a:pt x="276" y="70"/>
                    <a:pt x="279" y="75"/>
                  </a:cubicBezTo>
                  <a:cubicBezTo>
                    <a:pt x="282" y="80"/>
                    <a:pt x="280" y="86"/>
                    <a:pt x="275" y="88"/>
                  </a:cubicBezTo>
                  <a:cubicBezTo>
                    <a:pt x="249" y="103"/>
                    <a:pt x="249" y="103"/>
                    <a:pt x="249" y="103"/>
                  </a:cubicBezTo>
                  <a:cubicBezTo>
                    <a:pt x="248" y="104"/>
                    <a:pt x="246" y="105"/>
                    <a:pt x="244" y="105"/>
                  </a:cubicBezTo>
                  <a:cubicBezTo>
                    <a:pt x="241" y="105"/>
                    <a:pt x="238" y="103"/>
                    <a:pt x="236" y="100"/>
                  </a:cubicBezTo>
                  <a:close/>
                  <a:moveTo>
                    <a:pt x="196" y="50"/>
                  </a:moveTo>
                  <a:cubicBezTo>
                    <a:pt x="211" y="24"/>
                    <a:pt x="211" y="24"/>
                    <a:pt x="211" y="24"/>
                  </a:cubicBezTo>
                  <a:cubicBezTo>
                    <a:pt x="213" y="19"/>
                    <a:pt x="219" y="17"/>
                    <a:pt x="224" y="20"/>
                  </a:cubicBezTo>
                  <a:cubicBezTo>
                    <a:pt x="229" y="23"/>
                    <a:pt x="231" y="29"/>
                    <a:pt x="228" y="34"/>
                  </a:cubicBezTo>
                  <a:cubicBezTo>
                    <a:pt x="213" y="60"/>
                    <a:pt x="213" y="60"/>
                    <a:pt x="213" y="60"/>
                  </a:cubicBezTo>
                  <a:cubicBezTo>
                    <a:pt x="211" y="63"/>
                    <a:pt x="208" y="65"/>
                    <a:pt x="204" y="65"/>
                  </a:cubicBezTo>
                  <a:cubicBezTo>
                    <a:pt x="203" y="65"/>
                    <a:pt x="201" y="64"/>
                    <a:pt x="199" y="63"/>
                  </a:cubicBezTo>
                  <a:cubicBezTo>
                    <a:pt x="194" y="61"/>
                    <a:pt x="193" y="54"/>
                    <a:pt x="196" y="50"/>
                  </a:cubicBezTo>
                  <a:close/>
                  <a:moveTo>
                    <a:pt x="63" y="200"/>
                  </a:moveTo>
                  <a:cubicBezTo>
                    <a:pt x="66" y="204"/>
                    <a:pt x="64" y="210"/>
                    <a:pt x="59" y="213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32" y="229"/>
                    <a:pt x="30" y="229"/>
                    <a:pt x="28" y="229"/>
                  </a:cubicBezTo>
                  <a:cubicBezTo>
                    <a:pt x="25" y="229"/>
                    <a:pt x="22" y="228"/>
                    <a:pt x="20" y="224"/>
                  </a:cubicBezTo>
                  <a:cubicBezTo>
                    <a:pt x="17" y="220"/>
                    <a:pt x="19" y="214"/>
                    <a:pt x="23" y="211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54" y="193"/>
                    <a:pt x="60" y="195"/>
                    <a:pt x="63" y="200"/>
                  </a:cubicBezTo>
                  <a:close/>
                  <a:moveTo>
                    <a:pt x="4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4" y="160"/>
                    <a:pt x="0" y="155"/>
                    <a:pt x="0" y="150"/>
                  </a:cubicBezTo>
                  <a:cubicBezTo>
                    <a:pt x="0" y="144"/>
                    <a:pt x="4" y="140"/>
                    <a:pt x="1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5" y="140"/>
                    <a:pt x="50" y="144"/>
                    <a:pt x="50" y="150"/>
                  </a:cubicBezTo>
                  <a:cubicBezTo>
                    <a:pt x="50" y="155"/>
                    <a:pt x="45" y="160"/>
                    <a:pt x="40" y="160"/>
                  </a:cubicBezTo>
                  <a:close/>
                  <a:moveTo>
                    <a:pt x="20" y="75"/>
                  </a:moveTo>
                  <a:cubicBezTo>
                    <a:pt x="22" y="70"/>
                    <a:pt x="29" y="68"/>
                    <a:pt x="33" y="71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64" y="89"/>
                    <a:pt x="66" y="95"/>
                    <a:pt x="63" y="100"/>
                  </a:cubicBezTo>
                  <a:cubicBezTo>
                    <a:pt x="61" y="103"/>
                    <a:pt x="58" y="105"/>
                    <a:pt x="54" y="105"/>
                  </a:cubicBezTo>
                  <a:cubicBezTo>
                    <a:pt x="53" y="105"/>
                    <a:pt x="51" y="104"/>
                    <a:pt x="49" y="103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6"/>
                    <a:pt x="17" y="80"/>
                    <a:pt x="20" y="75"/>
                  </a:cubicBezTo>
                  <a:close/>
                  <a:moveTo>
                    <a:pt x="71" y="34"/>
                  </a:moveTo>
                  <a:cubicBezTo>
                    <a:pt x="68" y="29"/>
                    <a:pt x="70" y="23"/>
                    <a:pt x="75" y="20"/>
                  </a:cubicBezTo>
                  <a:cubicBezTo>
                    <a:pt x="79" y="17"/>
                    <a:pt x="85" y="19"/>
                    <a:pt x="88" y="2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6" y="54"/>
                    <a:pt x="104" y="60"/>
                    <a:pt x="99" y="63"/>
                  </a:cubicBezTo>
                  <a:cubicBezTo>
                    <a:pt x="98" y="64"/>
                    <a:pt x="96" y="65"/>
                    <a:pt x="94" y="65"/>
                  </a:cubicBezTo>
                  <a:cubicBezTo>
                    <a:pt x="91" y="65"/>
                    <a:pt x="88" y="63"/>
                    <a:pt x="86" y="60"/>
                  </a:cubicBezTo>
                  <a:lnTo>
                    <a:pt x="71" y="34"/>
                  </a:lnTo>
                  <a:close/>
                  <a:moveTo>
                    <a:pt x="279" y="224"/>
                  </a:moveTo>
                  <a:cubicBezTo>
                    <a:pt x="277" y="228"/>
                    <a:pt x="274" y="229"/>
                    <a:pt x="270" y="229"/>
                  </a:cubicBezTo>
                  <a:cubicBezTo>
                    <a:pt x="269" y="229"/>
                    <a:pt x="267" y="229"/>
                    <a:pt x="265" y="228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5" y="210"/>
                    <a:pt x="233" y="204"/>
                    <a:pt x="236" y="200"/>
                  </a:cubicBezTo>
                  <a:cubicBezTo>
                    <a:pt x="238" y="195"/>
                    <a:pt x="245" y="193"/>
                    <a:pt x="249" y="196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80" y="214"/>
                    <a:pt x="282" y="220"/>
                    <a:pt x="279" y="224"/>
                  </a:cubicBezTo>
                  <a:close/>
                  <a:moveTo>
                    <a:pt x="299" y="150"/>
                  </a:moveTo>
                  <a:cubicBezTo>
                    <a:pt x="299" y="155"/>
                    <a:pt x="295" y="160"/>
                    <a:pt x="289" y="160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4" y="160"/>
                    <a:pt x="249" y="155"/>
                    <a:pt x="249" y="150"/>
                  </a:cubicBezTo>
                  <a:cubicBezTo>
                    <a:pt x="249" y="144"/>
                    <a:pt x="254" y="140"/>
                    <a:pt x="259" y="140"/>
                  </a:cubicBezTo>
                  <a:cubicBezTo>
                    <a:pt x="289" y="140"/>
                    <a:pt x="289" y="140"/>
                    <a:pt x="289" y="140"/>
                  </a:cubicBezTo>
                  <a:cubicBezTo>
                    <a:pt x="295" y="140"/>
                    <a:pt x="299" y="144"/>
                    <a:pt x="299" y="150"/>
                  </a:cubicBezTo>
                  <a:close/>
                  <a:moveTo>
                    <a:pt x="109" y="2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89" y="150"/>
                    <a:pt x="189" y="150"/>
                    <a:pt x="189" y="150"/>
                  </a:cubicBezTo>
                  <a:lnTo>
                    <a:pt x="109" y="200"/>
                  </a:lnTo>
                  <a:close/>
                  <a:moveTo>
                    <a:pt x="189" y="1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09" y="150"/>
                    <a:pt x="109" y="150"/>
                    <a:pt x="109" y="150"/>
                  </a:cubicBezTo>
                  <a:lnTo>
                    <a:pt x="189" y="100"/>
                  </a:lnTo>
                  <a:close/>
                  <a:moveTo>
                    <a:pt x="189" y="100"/>
                  </a:moveTo>
                  <a:cubicBezTo>
                    <a:pt x="189" y="100"/>
                    <a:pt x="189" y="100"/>
                    <a:pt x="189" y="10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8247063" y="3929063"/>
              <a:ext cx="2560638" cy="2239963"/>
            </a:xfrm>
            <a:custGeom>
              <a:avLst/>
              <a:gdLst>
                <a:gd name="T0" fmla="*/ 411 w 819"/>
                <a:gd name="T1" fmla="*/ 716 h 716"/>
                <a:gd name="T2" fmla="*/ 386 w 819"/>
                <a:gd name="T3" fmla="*/ 716 h 716"/>
                <a:gd name="T4" fmla="*/ 154 w 819"/>
                <a:gd name="T5" fmla="*/ 608 h 716"/>
                <a:gd name="T6" fmla="*/ 24 w 819"/>
                <a:gd name="T7" fmla="*/ 229 h 716"/>
                <a:gd name="T8" fmla="*/ 24 w 819"/>
                <a:gd name="T9" fmla="*/ 0 h 716"/>
                <a:gd name="T10" fmla="*/ 40 w 819"/>
                <a:gd name="T11" fmla="*/ 2 h 716"/>
                <a:gd name="T12" fmla="*/ 166 w 819"/>
                <a:gd name="T13" fmla="*/ 597 h 716"/>
                <a:gd name="T14" fmla="*/ 386 w 819"/>
                <a:gd name="T15" fmla="*/ 700 h 716"/>
                <a:gd name="T16" fmla="*/ 678 w 819"/>
                <a:gd name="T17" fmla="*/ 607 h 716"/>
                <a:gd name="T18" fmla="*/ 788 w 819"/>
                <a:gd name="T19" fmla="*/ 117 h 716"/>
                <a:gd name="T20" fmla="*/ 786 w 819"/>
                <a:gd name="T21" fmla="*/ 50 h 716"/>
                <a:gd name="T22" fmla="*/ 802 w 819"/>
                <a:gd name="T23" fmla="*/ 50 h 716"/>
                <a:gd name="T24" fmla="*/ 804 w 819"/>
                <a:gd name="T25" fmla="*/ 116 h 716"/>
                <a:gd name="T26" fmla="*/ 689 w 819"/>
                <a:gd name="T27" fmla="*/ 618 h 716"/>
                <a:gd name="T28" fmla="*/ 411 w 819"/>
                <a:gd name="T2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9" h="716">
                  <a:moveTo>
                    <a:pt x="411" y="716"/>
                  </a:moveTo>
                  <a:cubicBezTo>
                    <a:pt x="403" y="716"/>
                    <a:pt x="394" y="716"/>
                    <a:pt x="386" y="716"/>
                  </a:cubicBezTo>
                  <a:cubicBezTo>
                    <a:pt x="291" y="712"/>
                    <a:pt x="214" y="676"/>
                    <a:pt x="154" y="608"/>
                  </a:cubicBezTo>
                  <a:cubicBezTo>
                    <a:pt x="65" y="504"/>
                    <a:pt x="34" y="345"/>
                    <a:pt x="24" y="229"/>
                  </a:cubicBezTo>
                  <a:cubicBezTo>
                    <a:pt x="13" y="104"/>
                    <a:pt x="24" y="2"/>
                    <a:pt x="24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6"/>
                    <a:pt x="0" y="405"/>
                    <a:pt x="166" y="597"/>
                  </a:cubicBezTo>
                  <a:cubicBezTo>
                    <a:pt x="223" y="662"/>
                    <a:pt x="297" y="697"/>
                    <a:pt x="386" y="700"/>
                  </a:cubicBezTo>
                  <a:cubicBezTo>
                    <a:pt x="513" y="705"/>
                    <a:pt x="612" y="673"/>
                    <a:pt x="678" y="607"/>
                  </a:cubicBezTo>
                  <a:cubicBezTo>
                    <a:pt x="803" y="481"/>
                    <a:pt x="794" y="253"/>
                    <a:pt x="788" y="117"/>
                  </a:cubicBezTo>
                  <a:cubicBezTo>
                    <a:pt x="787" y="91"/>
                    <a:pt x="786" y="69"/>
                    <a:pt x="786" y="50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802" y="68"/>
                    <a:pt x="803" y="91"/>
                    <a:pt x="804" y="116"/>
                  </a:cubicBezTo>
                  <a:cubicBezTo>
                    <a:pt x="810" y="255"/>
                    <a:pt x="819" y="488"/>
                    <a:pt x="689" y="618"/>
                  </a:cubicBezTo>
                  <a:cubicBezTo>
                    <a:pt x="624" y="683"/>
                    <a:pt x="531" y="716"/>
                    <a:pt x="411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4021139" y="275748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7810502" y="2946401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Freeform 17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4816476" y="322421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1" name="Freeform 20"/>
          <p:cNvSpPr>
            <a:spLocks noEditPoints="1"/>
          </p:cNvSpPr>
          <p:nvPr/>
        </p:nvSpPr>
        <p:spPr bwMode="auto">
          <a:xfrm>
            <a:off x="6281738" y="2921000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2" name="Freeform 21"/>
          <p:cNvSpPr>
            <a:spLocks noEditPoints="1"/>
          </p:cNvSpPr>
          <p:nvPr/>
        </p:nvSpPr>
        <p:spPr bwMode="auto">
          <a:xfrm>
            <a:off x="6672263" y="3314700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3" name="Freeform 22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3459481" y="2362200"/>
            <a:ext cx="45719" cy="27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191000" y="2362200"/>
            <a:ext cx="45719" cy="27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6" name="Freeform 25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7" name="Freeform 26"/>
          <p:cNvSpPr>
            <a:spLocks noEditPoints="1"/>
          </p:cNvSpPr>
          <p:nvPr/>
        </p:nvSpPr>
        <p:spPr bwMode="auto">
          <a:xfrm>
            <a:off x="5219701" y="3627439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76401" y="5373777"/>
            <a:ext cx="4572000" cy="646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 Modeling</a:t>
            </a:r>
          </a:p>
          <a:p>
            <a:pPr defTabSz="914126"/>
            <a:r>
              <a:rPr lang="en-US" sz="1799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“Curb Ramp” &amp; “No Curb Ramp” label</a:t>
            </a:r>
          </a:p>
        </p:txBody>
      </p:sp>
    </p:spTree>
    <p:extLst>
      <p:ext uri="{BB962C8B-B14F-4D97-AF65-F5344CB8AC3E}">
        <p14:creationId xmlns:p14="http://schemas.microsoft.com/office/powerpoint/2010/main" val="7176356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DATA ANALYSIS</a:t>
            </a:r>
            <a:endParaRPr lang="en-US" dirty="0"/>
          </a:p>
        </p:txBody>
      </p:sp>
      <p:pic>
        <p:nvPicPr>
          <p:cNvPr id="3" name="Picture 2" descr="Screen Shot 2017-11-02 at 3.38.5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0"/>
          <a:stretch/>
        </p:blipFill>
        <p:spPr>
          <a:xfrm>
            <a:off x="1219199" y="1904999"/>
            <a:ext cx="4610975" cy="41909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accent5">
                <a:lumMod val="60000"/>
                <a:lumOff val="40000"/>
              </a:schemeClr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4" name="Picture 3" descr="Screen Shot 2017-11-02 at 3.39.28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240" r="2573"/>
          <a:stretch/>
        </p:blipFill>
        <p:spPr>
          <a:xfrm>
            <a:off x="6524369" y="1924376"/>
            <a:ext cx="4372231" cy="41716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accent6">
                <a:lumMod val="60000"/>
                <a:lumOff val="40000"/>
              </a:schemeClr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0" name="TextBox 9"/>
          <p:cNvSpPr txBox="1"/>
          <p:nvPr/>
        </p:nvSpPr>
        <p:spPr>
          <a:xfrm>
            <a:off x="2514600" y="1219200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800" b="1" dirty="0" smtClean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 x 50 grid</a:t>
            </a:r>
            <a:endParaRPr lang="en-US" sz="2800" b="1" dirty="0">
              <a:ln w="28575">
                <a:noFill/>
              </a:ln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43568" y="1219200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800" b="1" dirty="0" smtClean="0">
                <a:ln w="28575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 x 25 grid</a:t>
            </a:r>
            <a:endParaRPr lang="en-US" sz="2800" b="1" dirty="0">
              <a:ln w="28575">
                <a:noFill/>
              </a:ln>
              <a:solidFill>
                <a:prstClr val="black">
                  <a:lumMod val="50000"/>
                  <a:lumOff val="50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799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ACCURACY</a:t>
            </a:r>
            <a:endParaRPr lang="en-US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2111468"/>
              </p:ext>
            </p:extLst>
          </p:nvPr>
        </p:nvGraphicFramePr>
        <p:xfrm>
          <a:off x="6400800" y="1794199"/>
          <a:ext cx="5330825" cy="3844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562183"/>
              </p:ext>
            </p:extLst>
          </p:nvPr>
        </p:nvGraphicFramePr>
        <p:xfrm>
          <a:off x="762000" y="1794199"/>
          <a:ext cx="5257800" cy="3791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087468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</a:t>
            </a:r>
            <a:r>
              <a:rPr lang="en-US" dirty="0" smtClean="0"/>
              <a:t>IMPORTANCES 50 x 50 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418597"/>
              </p:ext>
            </p:extLst>
          </p:nvPr>
        </p:nvGraphicFramePr>
        <p:xfrm>
          <a:off x="3276600" y="1295400"/>
          <a:ext cx="5638800" cy="4572834"/>
        </p:xfrm>
        <a:graphic>
          <a:graphicData uri="http://schemas.openxmlformats.org/drawingml/2006/table">
            <a:tbl>
              <a:tblPr/>
              <a:tblGrid>
                <a:gridCol w="1447800"/>
                <a:gridCol w="2107096"/>
                <a:gridCol w="2083904"/>
              </a:tblGrid>
              <a:tr h="434837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 x 50 GRID IMPORTANCES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1646">
                <a:tc>
                  <a:txBody>
                    <a:bodyPr/>
                    <a:lstStyle/>
                    <a:p>
                      <a:pPr algn="ctr" fontAlgn="b"/>
                      <a:r>
                        <a:rPr lang="sk-S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CurbRamp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NoCurbRamp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Day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20.2157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18.966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Evening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20.1284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22.0359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</a:tr>
              <a:tr h="43483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Midnight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16.7111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19.6912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999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Vehicle Theft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14.0855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+mn-lt"/>
                        </a:rPr>
                        <a:t>14.8024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nl-NL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Robbery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8.7081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8.2786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Burglary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tr-TR" sz="2000" b="0" i="0" u="none" strike="noStrike" dirty="0">
                          <a:solidFill>
                            <a:srgbClr val="0174A6"/>
                          </a:solidFill>
                          <a:effectLst/>
                          <a:latin typeface="+mn-lt"/>
                        </a:rPr>
                        <a:t>14.6126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 dirty="0">
                          <a:solidFill>
                            <a:srgbClr val="0174A6"/>
                          </a:solidFill>
                          <a:effectLst/>
                          <a:latin typeface="+mn-lt"/>
                        </a:rPr>
                        <a:t>15.1431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Homicide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1.6606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0.1926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Sex abuse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3.8776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0.8899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6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Arson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28989" marR="28989" marT="2898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084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n-US" dirty="0" smtClean="0"/>
              <a:t>IMPORTANCES 25 x 25 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860549"/>
              </p:ext>
            </p:extLst>
          </p:nvPr>
        </p:nvGraphicFramePr>
        <p:xfrm>
          <a:off x="3390901" y="1299679"/>
          <a:ext cx="5410199" cy="4566300"/>
        </p:xfrm>
        <a:graphic>
          <a:graphicData uri="http://schemas.openxmlformats.org/drawingml/2006/table">
            <a:tbl>
              <a:tblPr/>
              <a:tblGrid>
                <a:gridCol w="1462962"/>
                <a:gridCol w="1959817"/>
                <a:gridCol w="1987420"/>
              </a:tblGrid>
              <a:tr h="432815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 x 25 GRID IMPORTANCES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sk-SK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CurbRamp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NoCurbRamp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Day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20.3762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18.4981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Evening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19.6574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20.8991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</a:tr>
              <a:tr h="43281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Midnight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12.0401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14.0016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1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Vehicle Theft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8000"/>
                          </a:solidFill>
                          <a:effectLst/>
                          <a:latin typeface="Calibri"/>
                        </a:rPr>
                        <a:t>15.6729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8000"/>
                          </a:solidFill>
                          <a:effectLst/>
                          <a:latin typeface="Calibri"/>
                        </a:rPr>
                        <a:t>14.6189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nl-NL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Robbery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13.6176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12.3292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Burglary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10.0019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11.7326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it-IT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Homicide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2.2007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1.6579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Sex abuse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6.3536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6.2238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11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Arson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0.0793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0.03837</a:t>
                      </a:r>
                    </a:p>
                  </a:txBody>
                  <a:tcPr marL="27603" marR="27603" marT="2760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042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/>
          <a:lstStyle/>
          <a:p>
            <a:r>
              <a:rPr lang="en-US" dirty="0" smtClean="0"/>
              <a:t>CRIME STATUS RESULTS</a:t>
            </a:r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5181600" y="1066800"/>
            <a:ext cx="3886200" cy="1295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8248652" y="3114676"/>
            <a:ext cx="2951163" cy="3054351"/>
            <a:chOff x="8247063" y="3114675"/>
            <a:chExt cx="2951163" cy="3054351"/>
          </a:xfrm>
          <a:solidFill>
            <a:schemeClr val="accent3">
              <a:lumMod val="75000"/>
            </a:schemeClr>
          </a:solidFill>
        </p:grpSpPr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10263188" y="3114675"/>
              <a:ext cx="935038" cy="998538"/>
            </a:xfrm>
            <a:custGeom>
              <a:avLst/>
              <a:gdLst>
                <a:gd name="T0" fmla="*/ 60 w 299"/>
                <a:gd name="T1" fmla="*/ 150 h 319"/>
                <a:gd name="T2" fmla="*/ 109 w 299"/>
                <a:gd name="T3" fmla="*/ 279 h 319"/>
                <a:gd name="T4" fmla="*/ 149 w 299"/>
                <a:gd name="T5" fmla="*/ 319 h 319"/>
                <a:gd name="T6" fmla="*/ 189 w 299"/>
                <a:gd name="T7" fmla="*/ 279 h 319"/>
                <a:gd name="T8" fmla="*/ 239 w 299"/>
                <a:gd name="T9" fmla="*/ 150 h 319"/>
                <a:gd name="T10" fmla="*/ 169 w 299"/>
                <a:gd name="T11" fmla="*/ 279 h 319"/>
                <a:gd name="T12" fmla="*/ 129 w 299"/>
                <a:gd name="T13" fmla="*/ 259 h 319"/>
                <a:gd name="T14" fmla="*/ 169 w 299"/>
                <a:gd name="T15" fmla="*/ 279 h 319"/>
                <a:gd name="T16" fmla="*/ 169 w 299"/>
                <a:gd name="T17" fmla="*/ 217 h 319"/>
                <a:gd name="T18" fmla="*/ 129 w 299"/>
                <a:gd name="T19" fmla="*/ 239 h 319"/>
                <a:gd name="T20" fmla="*/ 118 w 299"/>
                <a:gd name="T21" fmla="*/ 212 h 319"/>
                <a:gd name="T22" fmla="*/ 149 w 299"/>
                <a:gd name="T23" fmla="*/ 80 h 319"/>
                <a:gd name="T24" fmla="*/ 180 w 299"/>
                <a:gd name="T25" fmla="*/ 212 h 319"/>
                <a:gd name="T26" fmla="*/ 139 w 299"/>
                <a:gd name="T27" fmla="*/ 10 h 319"/>
                <a:gd name="T28" fmla="*/ 159 w 299"/>
                <a:gd name="T29" fmla="*/ 10 h 319"/>
                <a:gd name="T30" fmla="*/ 149 w 299"/>
                <a:gd name="T31" fmla="*/ 50 h 319"/>
                <a:gd name="T32" fmla="*/ 236 w 299"/>
                <a:gd name="T33" fmla="*/ 100 h 319"/>
                <a:gd name="T34" fmla="*/ 265 w 299"/>
                <a:gd name="T35" fmla="*/ 71 h 319"/>
                <a:gd name="T36" fmla="*/ 275 w 299"/>
                <a:gd name="T37" fmla="*/ 88 h 319"/>
                <a:gd name="T38" fmla="*/ 244 w 299"/>
                <a:gd name="T39" fmla="*/ 105 h 319"/>
                <a:gd name="T40" fmla="*/ 196 w 299"/>
                <a:gd name="T41" fmla="*/ 50 h 319"/>
                <a:gd name="T42" fmla="*/ 224 w 299"/>
                <a:gd name="T43" fmla="*/ 20 h 319"/>
                <a:gd name="T44" fmla="*/ 213 w 299"/>
                <a:gd name="T45" fmla="*/ 60 h 319"/>
                <a:gd name="T46" fmla="*/ 199 w 299"/>
                <a:gd name="T47" fmla="*/ 63 h 319"/>
                <a:gd name="T48" fmla="*/ 63 w 299"/>
                <a:gd name="T49" fmla="*/ 200 h 319"/>
                <a:gd name="T50" fmla="*/ 33 w 299"/>
                <a:gd name="T51" fmla="*/ 228 h 319"/>
                <a:gd name="T52" fmla="*/ 20 w 299"/>
                <a:gd name="T53" fmla="*/ 224 h 319"/>
                <a:gd name="T54" fmla="*/ 49 w 299"/>
                <a:gd name="T55" fmla="*/ 196 h 319"/>
                <a:gd name="T56" fmla="*/ 40 w 299"/>
                <a:gd name="T57" fmla="*/ 160 h 319"/>
                <a:gd name="T58" fmla="*/ 0 w 299"/>
                <a:gd name="T59" fmla="*/ 150 h 319"/>
                <a:gd name="T60" fmla="*/ 40 w 299"/>
                <a:gd name="T61" fmla="*/ 140 h 319"/>
                <a:gd name="T62" fmla="*/ 40 w 299"/>
                <a:gd name="T63" fmla="*/ 160 h 319"/>
                <a:gd name="T64" fmla="*/ 33 w 299"/>
                <a:gd name="T65" fmla="*/ 71 h 319"/>
                <a:gd name="T66" fmla="*/ 63 w 299"/>
                <a:gd name="T67" fmla="*/ 100 h 319"/>
                <a:gd name="T68" fmla="*/ 49 w 299"/>
                <a:gd name="T69" fmla="*/ 103 h 319"/>
                <a:gd name="T70" fmla="*/ 20 w 299"/>
                <a:gd name="T71" fmla="*/ 75 h 319"/>
                <a:gd name="T72" fmla="*/ 75 w 299"/>
                <a:gd name="T73" fmla="*/ 20 h 319"/>
                <a:gd name="T74" fmla="*/ 103 w 299"/>
                <a:gd name="T75" fmla="*/ 50 h 319"/>
                <a:gd name="T76" fmla="*/ 94 w 299"/>
                <a:gd name="T77" fmla="*/ 65 h 319"/>
                <a:gd name="T78" fmla="*/ 71 w 299"/>
                <a:gd name="T79" fmla="*/ 34 h 319"/>
                <a:gd name="T80" fmla="*/ 270 w 299"/>
                <a:gd name="T81" fmla="*/ 229 h 319"/>
                <a:gd name="T82" fmla="*/ 239 w 299"/>
                <a:gd name="T83" fmla="*/ 213 h 319"/>
                <a:gd name="T84" fmla="*/ 249 w 299"/>
                <a:gd name="T85" fmla="*/ 196 h 319"/>
                <a:gd name="T86" fmla="*/ 279 w 299"/>
                <a:gd name="T87" fmla="*/ 224 h 319"/>
                <a:gd name="T88" fmla="*/ 289 w 299"/>
                <a:gd name="T89" fmla="*/ 160 h 319"/>
                <a:gd name="T90" fmla="*/ 249 w 299"/>
                <a:gd name="T91" fmla="*/ 150 h 319"/>
                <a:gd name="T92" fmla="*/ 289 w 299"/>
                <a:gd name="T93" fmla="*/ 140 h 319"/>
                <a:gd name="T94" fmla="*/ 109 w 299"/>
                <a:gd name="T95" fmla="*/ 200 h 319"/>
                <a:gd name="T96" fmla="*/ 189 w 299"/>
                <a:gd name="T97" fmla="*/ 150 h 319"/>
                <a:gd name="T98" fmla="*/ 189 w 299"/>
                <a:gd name="T99" fmla="*/ 100 h 319"/>
                <a:gd name="T100" fmla="*/ 109 w 299"/>
                <a:gd name="T101" fmla="*/ 150 h 319"/>
                <a:gd name="T102" fmla="*/ 189 w 299"/>
                <a:gd name="T103" fmla="*/ 1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9" h="319">
                  <a:moveTo>
                    <a:pt x="149" y="60"/>
                  </a:moveTo>
                  <a:cubicBezTo>
                    <a:pt x="100" y="60"/>
                    <a:pt x="60" y="100"/>
                    <a:pt x="60" y="150"/>
                  </a:cubicBezTo>
                  <a:cubicBezTo>
                    <a:pt x="60" y="185"/>
                    <a:pt x="80" y="215"/>
                    <a:pt x="109" y="230"/>
                  </a:cubicBezTo>
                  <a:cubicBezTo>
                    <a:pt x="109" y="279"/>
                    <a:pt x="109" y="279"/>
                    <a:pt x="109" y="279"/>
                  </a:cubicBezTo>
                  <a:cubicBezTo>
                    <a:pt x="109" y="290"/>
                    <a:pt x="118" y="299"/>
                    <a:pt x="129" y="299"/>
                  </a:cubicBezTo>
                  <a:cubicBezTo>
                    <a:pt x="129" y="310"/>
                    <a:pt x="138" y="319"/>
                    <a:pt x="149" y="319"/>
                  </a:cubicBezTo>
                  <a:cubicBezTo>
                    <a:pt x="160" y="319"/>
                    <a:pt x="169" y="310"/>
                    <a:pt x="169" y="299"/>
                  </a:cubicBezTo>
                  <a:cubicBezTo>
                    <a:pt x="180" y="299"/>
                    <a:pt x="189" y="290"/>
                    <a:pt x="189" y="279"/>
                  </a:cubicBezTo>
                  <a:cubicBezTo>
                    <a:pt x="189" y="230"/>
                    <a:pt x="189" y="230"/>
                    <a:pt x="189" y="230"/>
                  </a:cubicBezTo>
                  <a:cubicBezTo>
                    <a:pt x="219" y="215"/>
                    <a:pt x="239" y="185"/>
                    <a:pt x="239" y="150"/>
                  </a:cubicBezTo>
                  <a:cubicBezTo>
                    <a:pt x="239" y="100"/>
                    <a:pt x="199" y="60"/>
                    <a:pt x="149" y="60"/>
                  </a:cubicBezTo>
                  <a:close/>
                  <a:moveTo>
                    <a:pt x="169" y="279"/>
                  </a:moveTo>
                  <a:cubicBezTo>
                    <a:pt x="129" y="279"/>
                    <a:pt x="129" y="279"/>
                    <a:pt x="129" y="279"/>
                  </a:cubicBezTo>
                  <a:cubicBezTo>
                    <a:pt x="129" y="259"/>
                    <a:pt x="129" y="259"/>
                    <a:pt x="129" y="259"/>
                  </a:cubicBezTo>
                  <a:cubicBezTo>
                    <a:pt x="169" y="259"/>
                    <a:pt x="169" y="259"/>
                    <a:pt x="169" y="259"/>
                  </a:cubicBezTo>
                  <a:lnTo>
                    <a:pt x="169" y="279"/>
                  </a:lnTo>
                  <a:close/>
                  <a:moveTo>
                    <a:pt x="180" y="212"/>
                  </a:moveTo>
                  <a:cubicBezTo>
                    <a:pt x="169" y="217"/>
                    <a:pt x="169" y="217"/>
                    <a:pt x="169" y="217"/>
                  </a:cubicBezTo>
                  <a:cubicBezTo>
                    <a:pt x="169" y="239"/>
                    <a:pt x="169" y="239"/>
                    <a:pt x="169" y="239"/>
                  </a:cubicBezTo>
                  <a:cubicBezTo>
                    <a:pt x="129" y="239"/>
                    <a:pt x="129" y="239"/>
                    <a:pt x="129" y="239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94" y="200"/>
                    <a:pt x="79" y="176"/>
                    <a:pt x="79" y="150"/>
                  </a:cubicBezTo>
                  <a:cubicBezTo>
                    <a:pt x="79" y="111"/>
                    <a:pt x="111" y="80"/>
                    <a:pt x="149" y="80"/>
                  </a:cubicBezTo>
                  <a:cubicBezTo>
                    <a:pt x="188" y="80"/>
                    <a:pt x="219" y="111"/>
                    <a:pt x="219" y="150"/>
                  </a:cubicBezTo>
                  <a:cubicBezTo>
                    <a:pt x="219" y="176"/>
                    <a:pt x="204" y="200"/>
                    <a:pt x="180" y="212"/>
                  </a:cubicBezTo>
                  <a:close/>
                  <a:moveTo>
                    <a:pt x="139" y="4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4"/>
                    <a:pt x="144" y="0"/>
                    <a:pt x="149" y="0"/>
                  </a:cubicBezTo>
                  <a:cubicBezTo>
                    <a:pt x="155" y="0"/>
                    <a:pt x="159" y="4"/>
                    <a:pt x="159" y="1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45"/>
                    <a:pt x="155" y="50"/>
                    <a:pt x="149" y="50"/>
                  </a:cubicBezTo>
                  <a:cubicBezTo>
                    <a:pt x="144" y="50"/>
                    <a:pt x="139" y="45"/>
                    <a:pt x="139" y="40"/>
                  </a:cubicBezTo>
                  <a:close/>
                  <a:moveTo>
                    <a:pt x="236" y="100"/>
                  </a:moveTo>
                  <a:cubicBezTo>
                    <a:pt x="233" y="95"/>
                    <a:pt x="235" y="89"/>
                    <a:pt x="239" y="86"/>
                  </a:cubicBezTo>
                  <a:cubicBezTo>
                    <a:pt x="265" y="71"/>
                    <a:pt x="265" y="71"/>
                    <a:pt x="265" y="71"/>
                  </a:cubicBezTo>
                  <a:cubicBezTo>
                    <a:pt x="270" y="68"/>
                    <a:pt x="276" y="70"/>
                    <a:pt x="279" y="75"/>
                  </a:cubicBezTo>
                  <a:cubicBezTo>
                    <a:pt x="282" y="80"/>
                    <a:pt x="280" y="86"/>
                    <a:pt x="275" y="88"/>
                  </a:cubicBezTo>
                  <a:cubicBezTo>
                    <a:pt x="249" y="103"/>
                    <a:pt x="249" y="103"/>
                    <a:pt x="249" y="103"/>
                  </a:cubicBezTo>
                  <a:cubicBezTo>
                    <a:pt x="248" y="104"/>
                    <a:pt x="246" y="105"/>
                    <a:pt x="244" y="105"/>
                  </a:cubicBezTo>
                  <a:cubicBezTo>
                    <a:pt x="241" y="105"/>
                    <a:pt x="238" y="103"/>
                    <a:pt x="236" y="100"/>
                  </a:cubicBezTo>
                  <a:close/>
                  <a:moveTo>
                    <a:pt x="196" y="50"/>
                  </a:moveTo>
                  <a:cubicBezTo>
                    <a:pt x="211" y="24"/>
                    <a:pt x="211" y="24"/>
                    <a:pt x="211" y="24"/>
                  </a:cubicBezTo>
                  <a:cubicBezTo>
                    <a:pt x="213" y="19"/>
                    <a:pt x="219" y="17"/>
                    <a:pt x="224" y="20"/>
                  </a:cubicBezTo>
                  <a:cubicBezTo>
                    <a:pt x="229" y="23"/>
                    <a:pt x="231" y="29"/>
                    <a:pt x="228" y="34"/>
                  </a:cubicBezTo>
                  <a:cubicBezTo>
                    <a:pt x="213" y="60"/>
                    <a:pt x="213" y="60"/>
                    <a:pt x="213" y="60"/>
                  </a:cubicBezTo>
                  <a:cubicBezTo>
                    <a:pt x="211" y="63"/>
                    <a:pt x="208" y="65"/>
                    <a:pt x="204" y="65"/>
                  </a:cubicBezTo>
                  <a:cubicBezTo>
                    <a:pt x="203" y="65"/>
                    <a:pt x="201" y="64"/>
                    <a:pt x="199" y="63"/>
                  </a:cubicBezTo>
                  <a:cubicBezTo>
                    <a:pt x="194" y="61"/>
                    <a:pt x="193" y="54"/>
                    <a:pt x="196" y="50"/>
                  </a:cubicBezTo>
                  <a:close/>
                  <a:moveTo>
                    <a:pt x="63" y="200"/>
                  </a:moveTo>
                  <a:cubicBezTo>
                    <a:pt x="66" y="204"/>
                    <a:pt x="64" y="210"/>
                    <a:pt x="59" y="213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32" y="229"/>
                    <a:pt x="30" y="229"/>
                    <a:pt x="28" y="229"/>
                  </a:cubicBezTo>
                  <a:cubicBezTo>
                    <a:pt x="25" y="229"/>
                    <a:pt x="22" y="228"/>
                    <a:pt x="20" y="224"/>
                  </a:cubicBezTo>
                  <a:cubicBezTo>
                    <a:pt x="17" y="220"/>
                    <a:pt x="19" y="214"/>
                    <a:pt x="23" y="211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54" y="193"/>
                    <a:pt x="60" y="195"/>
                    <a:pt x="63" y="200"/>
                  </a:cubicBezTo>
                  <a:close/>
                  <a:moveTo>
                    <a:pt x="4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4" y="160"/>
                    <a:pt x="0" y="155"/>
                    <a:pt x="0" y="150"/>
                  </a:cubicBezTo>
                  <a:cubicBezTo>
                    <a:pt x="0" y="144"/>
                    <a:pt x="4" y="140"/>
                    <a:pt x="1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5" y="140"/>
                    <a:pt x="50" y="144"/>
                    <a:pt x="50" y="150"/>
                  </a:cubicBezTo>
                  <a:cubicBezTo>
                    <a:pt x="50" y="155"/>
                    <a:pt x="45" y="160"/>
                    <a:pt x="40" y="160"/>
                  </a:cubicBezTo>
                  <a:close/>
                  <a:moveTo>
                    <a:pt x="20" y="75"/>
                  </a:moveTo>
                  <a:cubicBezTo>
                    <a:pt x="22" y="70"/>
                    <a:pt x="29" y="68"/>
                    <a:pt x="33" y="71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64" y="89"/>
                    <a:pt x="66" y="95"/>
                    <a:pt x="63" y="100"/>
                  </a:cubicBezTo>
                  <a:cubicBezTo>
                    <a:pt x="61" y="103"/>
                    <a:pt x="58" y="105"/>
                    <a:pt x="54" y="105"/>
                  </a:cubicBezTo>
                  <a:cubicBezTo>
                    <a:pt x="53" y="105"/>
                    <a:pt x="51" y="104"/>
                    <a:pt x="49" y="103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6"/>
                    <a:pt x="17" y="80"/>
                    <a:pt x="20" y="75"/>
                  </a:cubicBezTo>
                  <a:close/>
                  <a:moveTo>
                    <a:pt x="71" y="34"/>
                  </a:moveTo>
                  <a:cubicBezTo>
                    <a:pt x="68" y="29"/>
                    <a:pt x="70" y="23"/>
                    <a:pt x="75" y="20"/>
                  </a:cubicBezTo>
                  <a:cubicBezTo>
                    <a:pt x="79" y="17"/>
                    <a:pt x="85" y="19"/>
                    <a:pt x="88" y="2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6" y="54"/>
                    <a:pt x="104" y="60"/>
                    <a:pt x="99" y="63"/>
                  </a:cubicBezTo>
                  <a:cubicBezTo>
                    <a:pt x="98" y="64"/>
                    <a:pt x="96" y="65"/>
                    <a:pt x="94" y="65"/>
                  </a:cubicBezTo>
                  <a:cubicBezTo>
                    <a:pt x="91" y="65"/>
                    <a:pt x="88" y="63"/>
                    <a:pt x="86" y="60"/>
                  </a:cubicBezTo>
                  <a:lnTo>
                    <a:pt x="71" y="34"/>
                  </a:lnTo>
                  <a:close/>
                  <a:moveTo>
                    <a:pt x="279" y="224"/>
                  </a:moveTo>
                  <a:cubicBezTo>
                    <a:pt x="277" y="228"/>
                    <a:pt x="274" y="229"/>
                    <a:pt x="270" y="229"/>
                  </a:cubicBezTo>
                  <a:cubicBezTo>
                    <a:pt x="269" y="229"/>
                    <a:pt x="267" y="229"/>
                    <a:pt x="265" y="228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5" y="210"/>
                    <a:pt x="233" y="204"/>
                    <a:pt x="236" y="200"/>
                  </a:cubicBezTo>
                  <a:cubicBezTo>
                    <a:pt x="238" y="195"/>
                    <a:pt x="245" y="193"/>
                    <a:pt x="249" y="196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80" y="214"/>
                    <a:pt x="282" y="220"/>
                    <a:pt x="279" y="224"/>
                  </a:cubicBezTo>
                  <a:close/>
                  <a:moveTo>
                    <a:pt x="299" y="150"/>
                  </a:moveTo>
                  <a:cubicBezTo>
                    <a:pt x="299" y="155"/>
                    <a:pt x="295" y="160"/>
                    <a:pt x="289" y="160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4" y="160"/>
                    <a:pt x="249" y="155"/>
                    <a:pt x="249" y="150"/>
                  </a:cubicBezTo>
                  <a:cubicBezTo>
                    <a:pt x="249" y="144"/>
                    <a:pt x="254" y="140"/>
                    <a:pt x="259" y="140"/>
                  </a:cubicBezTo>
                  <a:cubicBezTo>
                    <a:pt x="289" y="140"/>
                    <a:pt x="289" y="140"/>
                    <a:pt x="289" y="140"/>
                  </a:cubicBezTo>
                  <a:cubicBezTo>
                    <a:pt x="295" y="140"/>
                    <a:pt x="299" y="144"/>
                    <a:pt x="299" y="150"/>
                  </a:cubicBezTo>
                  <a:close/>
                  <a:moveTo>
                    <a:pt x="109" y="2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89" y="150"/>
                    <a:pt x="189" y="150"/>
                    <a:pt x="189" y="150"/>
                  </a:cubicBezTo>
                  <a:lnTo>
                    <a:pt x="109" y="200"/>
                  </a:lnTo>
                  <a:close/>
                  <a:moveTo>
                    <a:pt x="189" y="1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09" y="150"/>
                    <a:pt x="109" y="150"/>
                    <a:pt x="109" y="150"/>
                  </a:cubicBezTo>
                  <a:lnTo>
                    <a:pt x="189" y="100"/>
                  </a:lnTo>
                  <a:close/>
                  <a:moveTo>
                    <a:pt x="189" y="100"/>
                  </a:moveTo>
                  <a:cubicBezTo>
                    <a:pt x="189" y="100"/>
                    <a:pt x="189" y="100"/>
                    <a:pt x="189" y="10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8247063" y="3929063"/>
              <a:ext cx="2560638" cy="2239963"/>
            </a:xfrm>
            <a:custGeom>
              <a:avLst/>
              <a:gdLst>
                <a:gd name="T0" fmla="*/ 411 w 819"/>
                <a:gd name="T1" fmla="*/ 716 h 716"/>
                <a:gd name="T2" fmla="*/ 386 w 819"/>
                <a:gd name="T3" fmla="*/ 716 h 716"/>
                <a:gd name="T4" fmla="*/ 154 w 819"/>
                <a:gd name="T5" fmla="*/ 608 h 716"/>
                <a:gd name="T6" fmla="*/ 24 w 819"/>
                <a:gd name="T7" fmla="*/ 229 h 716"/>
                <a:gd name="T8" fmla="*/ 24 w 819"/>
                <a:gd name="T9" fmla="*/ 0 h 716"/>
                <a:gd name="T10" fmla="*/ 40 w 819"/>
                <a:gd name="T11" fmla="*/ 2 h 716"/>
                <a:gd name="T12" fmla="*/ 166 w 819"/>
                <a:gd name="T13" fmla="*/ 597 h 716"/>
                <a:gd name="T14" fmla="*/ 386 w 819"/>
                <a:gd name="T15" fmla="*/ 700 h 716"/>
                <a:gd name="T16" fmla="*/ 678 w 819"/>
                <a:gd name="T17" fmla="*/ 607 h 716"/>
                <a:gd name="T18" fmla="*/ 788 w 819"/>
                <a:gd name="T19" fmla="*/ 117 h 716"/>
                <a:gd name="T20" fmla="*/ 786 w 819"/>
                <a:gd name="T21" fmla="*/ 50 h 716"/>
                <a:gd name="T22" fmla="*/ 802 w 819"/>
                <a:gd name="T23" fmla="*/ 50 h 716"/>
                <a:gd name="T24" fmla="*/ 804 w 819"/>
                <a:gd name="T25" fmla="*/ 116 h 716"/>
                <a:gd name="T26" fmla="*/ 689 w 819"/>
                <a:gd name="T27" fmla="*/ 618 h 716"/>
                <a:gd name="T28" fmla="*/ 411 w 819"/>
                <a:gd name="T2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9" h="716">
                  <a:moveTo>
                    <a:pt x="411" y="716"/>
                  </a:moveTo>
                  <a:cubicBezTo>
                    <a:pt x="403" y="716"/>
                    <a:pt x="394" y="716"/>
                    <a:pt x="386" y="716"/>
                  </a:cubicBezTo>
                  <a:cubicBezTo>
                    <a:pt x="291" y="712"/>
                    <a:pt x="214" y="676"/>
                    <a:pt x="154" y="608"/>
                  </a:cubicBezTo>
                  <a:cubicBezTo>
                    <a:pt x="65" y="504"/>
                    <a:pt x="34" y="345"/>
                    <a:pt x="24" y="229"/>
                  </a:cubicBezTo>
                  <a:cubicBezTo>
                    <a:pt x="13" y="104"/>
                    <a:pt x="24" y="2"/>
                    <a:pt x="24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6"/>
                    <a:pt x="0" y="405"/>
                    <a:pt x="166" y="597"/>
                  </a:cubicBezTo>
                  <a:cubicBezTo>
                    <a:pt x="223" y="662"/>
                    <a:pt x="297" y="697"/>
                    <a:pt x="386" y="700"/>
                  </a:cubicBezTo>
                  <a:cubicBezTo>
                    <a:pt x="513" y="705"/>
                    <a:pt x="612" y="673"/>
                    <a:pt x="678" y="607"/>
                  </a:cubicBezTo>
                  <a:cubicBezTo>
                    <a:pt x="803" y="481"/>
                    <a:pt x="794" y="253"/>
                    <a:pt x="788" y="117"/>
                  </a:cubicBezTo>
                  <a:cubicBezTo>
                    <a:pt x="787" y="91"/>
                    <a:pt x="786" y="69"/>
                    <a:pt x="786" y="50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802" y="68"/>
                    <a:pt x="803" y="91"/>
                    <a:pt x="804" y="116"/>
                  </a:cubicBezTo>
                  <a:cubicBezTo>
                    <a:pt x="810" y="255"/>
                    <a:pt x="819" y="488"/>
                    <a:pt x="689" y="618"/>
                  </a:cubicBezTo>
                  <a:cubicBezTo>
                    <a:pt x="624" y="683"/>
                    <a:pt x="531" y="716"/>
                    <a:pt x="411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34" name="Freeform 33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5" name="Freeform 34"/>
          <p:cNvSpPr>
            <a:spLocks noEditPoints="1"/>
          </p:cNvSpPr>
          <p:nvPr/>
        </p:nvSpPr>
        <p:spPr bwMode="auto">
          <a:xfrm>
            <a:off x="4021139" y="275748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6" name="Freeform 35"/>
          <p:cNvSpPr>
            <a:spLocks noEditPoints="1"/>
          </p:cNvSpPr>
          <p:nvPr/>
        </p:nvSpPr>
        <p:spPr bwMode="auto">
          <a:xfrm>
            <a:off x="7810502" y="2946401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7" name="Freeform 36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8" name="Freeform 37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9" name="Freeform 38"/>
          <p:cNvSpPr>
            <a:spLocks noEditPoints="1"/>
          </p:cNvSpPr>
          <p:nvPr/>
        </p:nvSpPr>
        <p:spPr bwMode="auto">
          <a:xfrm>
            <a:off x="4816476" y="322421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0" name="Freeform 39"/>
          <p:cNvSpPr>
            <a:spLocks noEditPoints="1"/>
          </p:cNvSpPr>
          <p:nvPr/>
        </p:nvSpPr>
        <p:spPr bwMode="auto">
          <a:xfrm>
            <a:off x="6281738" y="2921000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1" name="Freeform 40"/>
          <p:cNvSpPr>
            <a:spLocks noEditPoints="1"/>
          </p:cNvSpPr>
          <p:nvPr/>
        </p:nvSpPr>
        <p:spPr bwMode="auto">
          <a:xfrm>
            <a:off x="6672263" y="3314700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2" name="Freeform 41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3" name="Rectangle 42"/>
          <p:cNvSpPr>
            <a:spLocks noChangeArrowheads="1"/>
          </p:cNvSpPr>
          <p:nvPr/>
        </p:nvSpPr>
        <p:spPr bwMode="auto">
          <a:xfrm>
            <a:off x="5181600" y="1295400"/>
            <a:ext cx="45719" cy="27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5943600" y="2362200"/>
            <a:ext cx="45719" cy="167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5" name="Freeform 44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6" name="Freeform 45"/>
          <p:cNvSpPr>
            <a:spLocks noEditPoints="1"/>
          </p:cNvSpPr>
          <p:nvPr/>
        </p:nvSpPr>
        <p:spPr bwMode="auto">
          <a:xfrm>
            <a:off x="5219701" y="3627439"/>
            <a:ext cx="742950" cy="7461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410201" y="1335177"/>
            <a:ext cx="4572000" cy="646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126"/>
            <a:r>
              <a:rPr lang="en-US" sz="1799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 x 25 grid had better accuracy</a:t>
            </a:r>
          </a:p>
          <a:p>
            <a:pPr defTabSz="914126"/>
            <a:r>
              <a:rPr lang="en-US" sz="1799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“Curb Ramp” &amp; “No Curb Ramp”</a:t>
            </a:r>
          </a:p>
        </p:txBody>
      </p:sp>
    </p:spTree>
    <p:extLst>
      <p:ext uri="{BB962C8B-B14F-4D97-AF65-F5344CB8AC3E}">
        <p14:creationId xmlns:p14="http://schemas.microsoft.com/office/powerpoint/2010/main" val="7421375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THIS ALL MEAN?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979839" y="1447800"/>
            <a:ext cx="3410454" cy="3310596"/>
            <a:chOff x="978251" y="2023404"/>
            <a:chExt cx="3410454" cy="3310596"/>
          </a:xfrm>
        </p:grpSpPr>
        <p:sp>
          <p:nvSpPr>
            <p:cNvPr id="15" name="Content Placeholder 10"/>
            <p:cNvSpPr txBox="1">
              <a:spLocks/>
            </p:cNvSpPr>
            <p:nvPr/>
          </p:nvSpPr>
          <p:spPr>
            <a:xfrm>
              <a:off x="985079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charset="0"/>
                <a:buChar char="●"/>
              </a:pPr>
              <a:r>
                <a:rPr lang="en-US" sz="18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25 x 25 results 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Granularity of crime/housing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78251" y="2023404"/>
              <a:ext cx="3215436" cy="739279"/>
              <a:chOff x="2116976" y="1572064"/>
              <a:chExt cx="3215436" cy="739279"/>
            </a:xfrm>
          </p:grpSpPr>
          <p:sp>
            <p:nvSpPr>
              <p:cNvPr id="17" name="Isosceles Triangle 16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 smtClean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REGIONALITY</a:t>
                </a:r>
                <a:endPara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4461592" y="1447800"/>
            <a:ext cx="3410454" cy="3310596"/>
            <a:chOff x="4460004" y="2023404"/>
            <a:chExt cx="3410454" cy="3310596"/>
          </a:xfrm>
        </p:grpSpPr>
        <p:sp>
          <p:nvSpPr>
            <p:cNvPr id="20" name="Content Placeholder 10"/>
            <p:cNvSpPr txBox="1">
              <a:spLocks/>
            </p:cNvSpPr>
            <p:nvPr/>
          </p:nvSpPr>
          <p:spPr>
            <a:xfrm>
              <a:off x="4466832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Curb Ramp </a:t>
              </a:r>
            </a:p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No Curb Ramp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  <a:p>
              <a:pPr>
                <a:lnSpc>
                  <a:spcPct val="130000"/>
                </a:lnSpc>
                <a:spcBef>
                  <a:spcPct val="20000"/>
                </a:spcBef>
                <a:buClr>
                  <a:schemeClr val="tx2">
                    <a:lumMod val="75000"/>
                  </a:schemeClr>
                </a:buClr>
                <a:buSzPct val="100000"/>
              </a:pP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4460004" y="2023404"/>
              <a:ext cx="3215436" cy="739279"/>
              <a:chOff x="2116976" y="1572064"/>
              <a:chExt cx="3215436" cy="739279"/>
            </a:xfrm>
            <a:solidFill>
              <a:schemeClr val="tx2">
                <a:lumMod val="75000"/>
              </a:schemeClr>
            </a:solidFill>
          </p:grpSpPr>
          <p:sp>
            <p:nvSpPr>
              <p:cNvPr id="22" name="Isosceles Triangle 21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 smtClean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SIDEWALK LABEL</a:t>
                </a:r>
                <a:endPara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7943346" y="1447800"/>
            <a:ext cx="3410454" cy="3310596"/>
            <a:chOff x="7941758" y="2023404"/>
            <a:chExt cx="3410454" cy="3310596"/>
          </a:xfrm>
        </p:grpSpPr>
        <p:sp>
          <p:nvSpPr>
            <p:cNvPr id="25" name="Content Placeholder 10"/>
            <p:cNvSpPr txBox="1">
              <a:spLocks/>
            </p:cNvSpPr>
            <p:nvPr/>
          </p:nvSpPr>
          <p:spPr>
            <a:xfrm>
              <a:off x="7948586" y="2895600"/>
              <a:ext cx="3403626" cy="2438400"/>
            </a:xfrm>
            <a:prstGeom prst="rect">
              <a:avLst/>
            </a:prstGeom>
          </p:spPr>
          <p:txBody>
            <a:bodyPr>
              <a:normAutofit/>
            </a:bodyPr>
            <a:lstStyle/>
            <a:p>
              <a:pPr marL="288925" indent="-288925">
                <a:lnSpc>
                  <a:spcPct val="130000"/>
                </a:lnSpc>
                <a:spcBef>
                  <a:spcPct val="20000"/>
                </a:spcBef>
                <a:buClr>
                  <a:schemeClr val="accent2"/>
                </a:buClr>
                <a:buSzPct val="100000"/>
                <a:buFont typeface="Arial" panose="020B0604020202020204" pitchFamily="34" charset="0"/>
                <a:buChar char="●"/>
              </a:pPr>
              <a:r>
                <a:rPr lang="en-US" sz="18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itchFamily="34" charset="0"/>
                  <a:cs typeface="Arial" pitchFamily="34" charset="0"/>
                </a:rPr>
                <a:t>Sidewalk repair is regionalized, not granular</a:t>
              </a:r>
              <a:endPara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7941758" y="2023404"/>
              <a:ext cx="3215436" cy="739279"/>
              <a:chOff x="2116976" y="1572064"/>
              <a:chExt cx="3215436" cy="739279"/>
            </a:xfrm>
          </p:grpSpPr>
          <p:sp>
            <p:nvSpPr>
              <p:cNvPr id="27" name="Isosceles Triangle 26"/>
              <p:cNvSpPr/>
              <p:nvPr/>
            </p:nvSpPr>
            <p:spPr>
              <a:xfrm rot="12041857">
                <a:off x="2116976" y="1652937"/>
                <a:ext cx="493805" cy="658406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2250416" y="1572064"/>
                <a:ext cx="3081996" cy="533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800" dirty="0" smtClean="0">
                    <a:solidFill>
                      <a:prstClr val="white"/>
                    </a:solidFill>
                    <a:latin typeface="Arial" pitchFamily="34" charset="0"/>
                    <a:cs typeface="Arial" pitchFamily="34" charset="0"/>
                  </a:rPr>
                  <a:t>LOGISTICS</a:t>
                </a:r>
                <a:endParaRPr lang="en-US" sz="180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pic>
        <p:nvPicPr>
          <p:cNvPr id="29" name="Picture 28" descr="Screen Shot 2017-11-02 at 3.39.2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240" r="2573"/>
          <a:stretch/>
        </p:blipFill>
        <p:spPr>
          <a:xfrm>
            <a:off x="1331813" y="3471203"/>
            <a:ext cx="2706787" cy="258259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chemeClr val="accent6">
                <a:lumMod val="60000"/>
                <a:lumOff val="40000"/>
              </a:schemeClr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905" y="3505199"/>
            <a:ext cx="3355141" cy="14959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38100" cap="sq">
            <a:solidFill>
              <a:schemeClr val="accent6">
                <a:lumMod val="60000"/>
                <a:lumOff val="40000"/>
              </a:schemeClr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pSp>
        <p:nvGrpSpPr>
          <p:cNvPr id="30" name="Group 29"/>
          <p:cNvGrpSpPr/>
          <p:nvPr/>
        </p:nvGrpSpPr>
        <p:grpSpPr>
          <a:xfrm>
            <a:off x="8748819" y="3539196"/>
            <a:ext cx="1690581" cy="1690581"/>
            <a:chOff x="2438400" y="1581150"/>
            <a:chExt cx="2671482" cy="2671482"/>
          </a:xfrm>
          <a:effectLst/>
          <a:scene3d>
            <a:camera prst="orthographicFront"/>
            <a:lightRig rig="soft" dir="t"/>
          </a:scene3d>
        </p:grpSpPr>
        <p:sp>
          <p:nvSpPr>
            <p:cNvPr id="31" name="Oval 30"/>
            <p:cNvSpPr/>
            <p:nvPr/>
          </p:nvSpPr>
          <p:spPr>
            <a:xfrm>
              <a:off x="2438400" y="1581150"/>
              <a:ext cx="2671482" cy="267148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683249" y="1825999"/>
              <a:ext cx="2181785" cy="2181785"/>
            </a:xfrm>
            <a:prstGeom prst="ellipse">
              <a:avLst/>
            </a:pr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/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2892519" y="2035269"/>
              <a:ext cx="1763245" cy="176324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3140169" y="2282919"/>
              <a:ext cx="1267945" cy="12679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3355041" y="2497791"/>
              <a:ext cx="838200" cy="838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800000" scaled="0"/>
            </a:gra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545541" y="2688291"/>
              <a:ext cx="457200" cy="457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p3d prstMaterial="matte">
              <a:bevelT w="63500" h="1905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895"/>
              <a:endParaRPr lang="en-US" sz="2399" dirty="0">
                <a:solidFill>
                  <a:prstClr val="white"/>
                </a:solidFill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5607">
            <a:off x="9408351" y="3757380"/>
            <a:ext cx="1847979" cy="597467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210965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 noEditPoints="1"/>
          </p:cNvSpPr>
          <p:nvPr/>
        </p:nvSpPr>
        <p:spPr bwMode="auto">
          <a:xfrm>
            <a:off x="5138737" y="2828925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33400" y="5638800"/>
            <a:ext cx="33528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/>
          <a:lstStyle/>
          <a:p>
            <a:r>
              <a:rPr lang="en-US" dirty="0" smtClean="0"/>
              <a:t>PREDICTABLE ACCESSIBILITY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467600" y="2971800"/>
            <a:ext cx="3733800" cy="3121027"/>
            <a:chOff x="8170863" y="3047999"/>
            <a:chExt cx="3733800" cy="3121027"/>
          </a:xfrm>
          <a:solidFill>
            <a:schemeClr val="accent3">
              <a:lumMod val="75000"/>
            </a:schemeClr>
          </a:solidFill>
          <a:effectLst>
            <a:glow rad="127000">
              <a:srgbClr val="FFC000"/>
            </a:glow>
          </a:effectLst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170863" y="3886199"/>
              <a:ext cx="3352800" cy="2282827"/>
            </a:xfrm>
            <a:custGeom>
              <a:avLst/>
              <a:gdLst>
                <a:gd name="T0" fmla="*/ 411 w 819"/>
                <a:gd name="T1" fmla="*/ 716 h 716"/>
                <a:gd name="T2" fmla="*/ 386 w 819"/>
                <a:gd name="T3" fmla="*/ 716 h 716"/>
                <a:gd name="T4" fmla="*/ 154 w 819"/>
                <a:gd name="T5" fmla="*/ 608 h 716"/>
                <a:gd name="T6" fmla="*/ 24 w 819"/>
                <a:gd name="T7" fmla="*/ 229 h 716"/>
                <a:gd name="T8" fmla="*/ 24 w 819"/>
                <a:gd name="T9" fmla="*/ 0 h 716"/>
                <a:gd name="T10" fmla="*/ 40 w 819"/>
                <a:gd name="T11" fmla="*/ 2 h 716"/>
                <a:gd name="T12" fmla="*/ 166 w 819"/>
                <a:gd name="T13" fmla="*/ 597 h 716"/>
                <a:gd name="T14" fmla="*/ 386 w 819"/>
                <a:gd name="T15" fmla="*/ 700 h 716"/>
                <a:gd name="T16" fmla="*/ 678 w 819"/>
                <a:gd name="T17" fmla="*/ 607 h 716"/>
                <a:gd name="T18" fmla="*/ 788 w 819"/>
                <a:gd name="T19" fmla="*/ 117 h 716"/>
                <a:gd name="T20" fmla="*/ 786 w 819"/>
                <a:gd name="T21" fmla="*/ 50 h 716"/>
                <a:gd name="T22" fmla="*/ 802 w 819"/>
                <a:gd name="T23" fmla="*/ 50 h 716"/>
                <a:gd name="T24" fmla="*/ 804 w 819"/>
                <a:gd name="T25" fmla="*/ 116 h 716"/>
                <a:gd name="T26" fmla="*/ 689 w 819"/>
                <a:gd name="T27" fmla="*/ 618 h 716"/>
                <a:gd name="T28" fmla="*/ 411 w 819"/>
                <a:gd name="T2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9" h="716">
                  <a:moveTo>
                    <a:pt x="411" y="716"/>
                  </a:moveTo>
                  <a:cubicBezTo>
                    <a:pt x="403" y="716"/>
                    <a:pt x="394" y="716"/>
                    <a:pt x="386" y="716"/>
                  </a:cubicBezTo>
                  <a:cubicBezTo>
                    <a:pt x="291" y="712"/>
                    <a:pt x="214" y="676"/>
                    <a:pt x="154" y="608"/>
                  </a:cubicBezTo>
                  <a:cubicBezTo>
                    <a:pt x="65" y="504"/>
                    <a:pt x="34" y="345"/>
                    <a:pt x="24" y="229"/>
                  </a:cubicBezTo>
                  <a:cubicBezTo>
                    <a:pt x="13" y="104"/>
                    <a:pt x="24" y="2"/>
                    <a:pt x="24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6"/>
                    <a:pt x="0" y="405"/>
                    <a:pt x="166" y="597"/>
                  </a:cubicBezTo>
                  <a:cubicBezTo>
                    <a:pt x="223" y="662"/>
                    <a:pt x="297" y="697"/>
                    <a:pt x="386" y="700"/>
                  </a:cubicBezTo>
                  <a:cubicBezTo>
                    <a:pt x="513" y="705"/>
                    <a:pt x="612" y="673"/>
                    <a:pt x="678" y="607"/>
                  </a:cubicBezTo>
                  <a:cubicBezTo>
                    <a:pt x="803" y="481"/>
                    <a:pt x="794" y="253"/>
                    <a:pt x="788" y="117"/>
                  </a:cubicBezTo>
                  <a:cubicBezTo>
                    <a:pt x="787" y="91"/>
                    <a:pt x="786" y="69"/>
                    <a:pt x="786" y="50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802" y="68"/>
                    <a:pt x="803" y="91"/>
                    <a:pt x="804" y="116"/>
                  </a:cubicBezTo>
                  <a:cubicBezTo>
                    <a:pt x="810" y="255"/>
                    <a:pt x="819" y="488"/>
                    <a:pt x="689" y="618"/>
                  </a:cubicBezTo>
                  <a:cubicBezTo>
                    <a:pt x="624" y="683"/>
                    <a:pt x="531" y="716"/>
                    <a:pt x="411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0969625" y="3047999"/>
              <a:ext cx="935038" cy="998538"/>
            </a:xfrm>
            <a:custGeom>
              <a:avLst/>
              <a:gdLst>
                <a:gd name="T0" fmla="*/ 60 w 299"/>
                <a:gd name="T1" fmla="*/ 150 h 319"/>
                <a:gd name="T2" fmla="*/ 109 w 299"/>
                <a:gd name="T3" fmla="*/ 279 h 319"/>
                <a:gd name="T4" fmla="*/ 149 w 299"/>
                <a:gd name="T5" fmla="*/ 319 h 319"/>
                <a:gd name="T6" fmla="*/ 189 w 299"/>
                <a:gd name="T7" fmla="*/ 279 h 319"/>
                <a:gd name="T8" fmla="*/ 239 w 299"/>
                <a:gd name="T9" fmla="*/ 150 h 319"/>
                <a:gd name="T10" fmla="*/ 169 w 299"/>
                <a:gd name="T11" fmla="*/ 279 h 319"/>
                <a:gd name="T12" fmla="*/ 129 w 299"/>
                <a:gd name="T13" fmla="*/ 259 h 319"/>
                <a:gd name="T14" fmla="*/ 169 w 299"/>
                <a:gd name="T15" fmla="*/ 279 h 319"/>
                <a:gd name="T16" fmla="*/ 169 w 299"/>
                <a:gd name="T17" fmla="*/ 217 h 319"/>
                <a:gd name="T18" fmla="*/ 129 w 299"/>
                <a:gd name="T19" fmla="*/ 239 h 319"/>
                <a:gd name="T20" fmla="*/ 118 w 299"/>
                <a:gd name="T21" fmla="*/ 212 h 319"/>
                <a:gd name="T22" fmla="*/ 149 w 299"/>
                <a:gd name="T23" fmla="*/ 80 h 319"/>
                <a:gd name="T24" fmla="*/ 180 w 299"/>
                <a:gd name="T25" fmla="*/ 212 h 319"/>
                <a:gd name="T26" fmla="*/ 139 w 299"/>
                <a:gd name="T27" fmla="*/ 10 h 319"/>
                <a:gd name="T28" fmla="*/ 159 w 299"/>
                <a:gd name="T29" fmla="*/ 10 h 319"/>
                <a:gd name="T30" fmla="*/ 149 w 299"/>
                <a:gd name="T31" fmla="*/ 50 h 319"/>
                <a:gd name="T32" fmla="*/ 236 w 299"/>
                <a:gd name="T33" fmla="*/ 100 h 319"/>
                <a:gd name="T34" fmla="*/ 265 w 299"/>
                <a:gd name="T35" fmla="*/ 71 h 319"/>
                <a:gd name="T36" fmla="*/ 275 w 299"/>
                <a:gd name="T37" fmla="*/ 88 h 319"/>
                <a:gd name="T38" fmla="*/ 244 w 299"/>
                <a:gd name="T39" fmla="*/ 105 h 319"/>
                <a:gd name="T40" fmla="*/ 196 w 299"/>
                <a:gd name="T41" fmla="*/ 50 h 319"/>
                <a:gd name="T42" fmla="*/ 224 w 299"/>
                <a:gd name="T43" fmla="*/ 20 h 319"/>
                <a:gd name="T44" fmla="*/ 213 w 299"/>
                <a:gd name="T45" fmla="*/ 60 h 319"/>
                <a:gd name="T46" fmla="*/ 199 w 299"/>
                <a:gd name="T47" fmla="*/ 63 h 319"/>
                <a:gd name="T48" fmla="*/ 63 w 299"/>
                <a:gd name="T49" fmla="*/ 200 h 319"/>
                <a:gd name="T50" fmla="*/ 33 w 299"/>
                <a:gd name="T51" fmla="*/ 228 h 319"/>
                <a:gd name="T52" fmla="*/ 20 w 299"/>
                <a:gd name="T53" fmla="*/ 224 h 319"/>
                <a:gd name="T54" fmla="*/ 49 w 299"/>
                <a:gd name="T55" fmla="*/ 196 h 319"/>
                <a:gd name="T56" fmla="*/ 40 w 299"/>
                <a:gd name="T57" fmla="*/ 160 h 319"/>
                <a:gd name="T58" fmla="*/ 0 w 299"/>
                <a:gd name="T59" fmla="*/ 150 h 319"/>
                <a:gd name="T60" fmla="*/ 40 w 299"/>
                <a:gd name="T61" fmla="*/ 140 h 319"/>
                <a:gd name="T62" fmla="*/ 40 w 299"/>
                <a:gd name="T63" fmla="*/ 160 h 319"/>
                <a:gd name="T64" fmla="*/ 33 w 299"/>
                <a:gd name="T65" fmla="*/ 71 h 319"/>
                <a:gd name="T66" fmla="*/ 63 w 299"/>
                <a:gd name="T67" fmla="*/ 100 h 319"/>
                <a:gd name="T68" fmla="*/ 49 w 299"/>
                <a:gd name="T69" fmla="*/ 103 h 319"/>
                <a:gd name="T70" fmla="*/ 20 w 299"/>
                <a:gd name="T71" fmla="*/ 75 h 319"/>
                <a:gd name="T72" fmla="*/ 75 w 299"/>
                <a:gd name="T73" fmla="*/ 20 h 319"/>
                <a:gd name="T74" fmla="*/ 103 w 299"/>
                <a:gd name="T75" fmla="*/ 50 h 319"/>
                <a:gd name="T76" fmla="*/ 94 w 299"/>
                <a:gd name="T77" fmla="*/ 65 h 319"/>
                <a:gd name="T78" fmla="*/ 71 w 299"/>
                <a:gd name="T79" fmla="*/ 34 h 319"/>
                <a:gd name="T80" fmla="*/ 270 w 299"/>
                <a:gd name="T81" fmla="*/ 229 h 319"/>
                <a:gd name="T82" fmla="*/ 239 w 299"/>
                <a:gd name="T83" fmla="*/ 213 h 319"/>
                <a:gd name="T84" fmla="*/ 249 w 299"/>
                <a:gd name="T85" fmla="*/ 196 h 319"/>
                <a:gd name="T86" fmla="*/ 279 w 299"/>
                <a:gd name="T87" fmla="*/ 224 h 319"/>
                <a:gd name="T88" fmla="*/ 289 w 299"/>
                <a:gd name="T89" fmla="*/ 160 h 319"/>
                <a:gd name="T90" fmla="*/ 249 w 299"/>
                <a:gd name="T91" fmla="*/ 150 h 319"/>
                <a:gd name="T92" fmla="*/ 289 w 299"/>
                <a:gd name="T93" fmla="*/ 140 h 319"/>
                <a:gd name="T94" fmla="*/ 109 w 299"/>
                <a:gd name="T95" fmla="*/ 200 h 319"/>
                <a:gd name="T96" fmla="*/ 189 w 299"/>
                <a:gd name="T97" fmla="*/ 150 h 319"/>
                <a:gd name="T98" fmla="*/ 189 w 299"/>
                <a:gd name="T99" fmla="*/ 100 h 319"/>
                <a:gd name="T100" fmla="*/ 109 w 299"/>
                <a:gd name="T101" fmla="*/ 150 h 319"/>
                <a:gd name="T102" fmla="*/ 189 w 299"/>
                <a:gd name="T103" fmla="*/ 1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9" h="319">
                  <a:moveTo>
                    <a:pt x="149" y="60"/>
                  </a:moveTo>
                  <a:cubicBezTo>
                    <a:pt x="100" y="60"/>
                    <a:pt x="60" y="100"/>
                    <a:pt x="60" y="150"/>
                  </a:cubicBezTo>
                  <a:cubicBezTo>
                    <a:pt x="60" y="185"/>
                    <a:pt x="80" y="215"/>
                    <a:pt x="109" y="230"/>
                  </a:cubicBezTo>
                  <a:cubicBezTo>
                    <a:pt x="109" y="279"/>
                    <a:pt x="109" y="279"/>
                    <a:pt x="109" y="279"/>
                  </a:cubicBezTo>
                  <a:cubicBezTo>
                    <a:pt x="109" y="290"/>
                    <a:pt x="118" y="299"/>
                    <a:pt x="129" y="299"/>
                  </a:cubicBezTo>
                  <a:cubicBezTo>
                    <a:pt x="129" y="310"/>
                    <a:pt x="138" y="319"/>
                    <a:pt x="149" y="319"/>
                  </a:cubicBezTo>
                  <a:cubicBezTo>
                    <a:pt x="160" y="319"/>
                    <a:pt x="169" y="310"/>
                    <a:pt x="169" y="299"/>
                  </a:cubicBezTo>
                  <a:cubicBezTo>
                    <a:pt x="180" y="299"/>
                    <a:pt x="189" y="290"/>
                    <a:pt x="189" y="279"/>
                  </a:cubicBezTo>
                  <a:cubicBezTo>
                    <a:pt x="189" y="230"/>
                    <a:pt x="189" y="230"/>
                    <a:pt x="189" y="230"/>
                  </a:cubicBezTo>
                  <a:cubicBezTo>
                    <a:pt x="219" y="215"/>
                    <a:pt x="239" y="185"/>
                    <a:pt x="239" y="150"/>
                  </a:cubicBezTo>
                  <a:cubicBezTo>
                    <a:pt x="239" y="100"/>
                    <a:pt x="199" y="60"/>
                    <a:pt x="149" y="60"/>
                  </a:cubicBezTo>
                  <a:close/>
                  <a:moveTo>
                    <a:pt x="169" y="279"/>
                  </a:moveTo>
                  <a:cubicBezTo>
                    <a:pt x="129" y="279"/>
                    <a:pt x="129" y="279"/>
                    <a:pt x="129" y="279"/>
                  </a:cubicBezTo>
                  <a:cubicBezTo>
                    <a:pt x="129" y="259"/>
                    <a:pt x="129" y="259"/>
                    <a:pt x="129" y="259"/>
                  </a:cubicBezTo>
                  <a:cubicBezTo>
                    <a:pt x="169" y="259"/>
                    <a:pt x="169" y="259"/>
                    <a:pt x="169" y="259"/>
                  </a:cubicBezTo>
                  <a:lnTo>
                    <a:pt x="169" y="279"/>
                  </a:lnTo>
                  <a:close/>
                  <a:moveTo>
                    <a:pt x="180" y="212"/>
                  </a:moveTo>
                  <a:cubicBezTo>
                    <a:pt x="169" y="217"/>
                    <a:pt x="169" y="217"/>
                    <a:pt x="169" y="217"/>
                  </a:cubicBezTo>
                  <a:cubicBezTo>
                    <a:pt x="169" y="239"/>
                    <a:pt x="169" y="239"/>
                    <a:pt x="169" y="239"/>
                  </a:cubicBezTo>
                  <a:cubicBezTo>
                    <a:pt x="129" y="239"/>
                    <a:pt x="129" y="239"/>
                    <a:pt x="129" y="239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94" y="200"/>
                    <a:pt x="79" y="176"/>
                    <a:pt x="79" y="150"/>
                  </a:cubicBezTo>
                  <a:cubicBezTo>
                    <a:pt x="79" y="111"/>
                    <a:pt x="111" y="80"/>
                    <a:pt x="149" y="80"/>
                  </a:cubicBezTo>
                  <a:cubicBezTo>
                    <a:pt x="188" y="80"/>
                    <a:pt x="219" y="111"/>
                    <a:pt x="219" y="150"/>
                  </a:cubicBezTo>
                  <a:cubicBezTo>
                    <a:pt x="219" y="176"/>
                    <a:pt x="204" y="200"/>
                    <a:pt x="180" y="212"/>
                  </a:cubicBezTo>
                  <a:close/>
                  <a:moveTo>
                    <a:pt x="139" y="4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4"/>
                    <a:pt x="144" y="0"/>
                    <a:pt x="149" y="0"/>
                  </a:cubicBezTo>
                  <a:cubicBezTo>
                    <a:pt x="155" y="0"/>
                    <a:pt x="159" y="4"/>
                    <a:pt x="159" y="1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45"/>
                    <a:pt x="155" y="50"/>
                    <a:pt x="149" y="50"/>
                  </a:cubicBezTo>
                  <a:cubicBezTo>
                    <a:pt x="144" y="50"/>
                    <a:pt x="139" y="45"/>
                    <a:pt x="139" y="40"/>
                  </a:cubicBezTo>
                  <a:close/>
                  <a:moveTo>
                    <a:pt x="236" y="100"/>
                  </a:moveTo>
                  <a:cubicBezTo>
                    <a:pt x="233" y="95"/>
                    <a:pt x="235" y="89"/>
                    <a:pt x="239" y="86"/>
                  </a:cubicBezTo>
                  <a:cubicBezTo>
                    <a:pt x="265" y="71"/>
                    <a:pt x="265" y="71"/>
                    <a:pt x="265" y="71"/>
                  </a:cubicBezTo>
                  <a:cubicBezTo>
                    <a:pt x="270" y="68"/>
                    <a:pt x="276" y="70"/>
                    <a:pt x="279" y="75"/>
                  </a:cubicBezTo>
                  <a:cubicBezTo>
                    <a:pt x="282" y="80"/>
                    <a:pt x="280" y="86"/>
                    <a:pt x="275" y="88"/>
                  </a:cubicBezTo>
                  <a:cubicBezTo>
                    <a:pt x="249" y="103"/>
                    <a:pt x="249" y="103"/>
                    <a:pt x="249" y="103"/>
                  </a:cubicBezTo>
                  <a:cubicBezTo>
                    <a:pt x="248" y="104"/>
                    <a:pt x="246" y="105"/>
                    <a:pt x="244" y="105"/>
                  </a:cubicBezTo>
                  <a:cubicBezTo>
                    <a:pt x="241" y="105"/>
                    <a:pt x="238" y="103"/>
                    <a:pt x="236" y="100"/>
                  </a:cubicBezTo>
                  <a:close/>
                  <a:moveTo>
                    <a:pt x="196" y="50"/>
                  </a:moveTo>
                  <a:cubicBezTo>
                    <a:pt x="211" y="24"/>
                    <a:pt x="211" y="24"/>
                    <a:pt x="211" y="24"/>
                  </a:cubicBezTo>
                  <a:cubicBezTo>
                    <a:pt x="213" y="19"/>
                    <a:pt x="219" y="17"/>
                    <a:pt x="224" y="20"/>
                  </a:cubicBezTo>
                  <a:cubicBezTo>
                    <a:pt x="229" y="23"/>
                    <a:pt x="231" y="29"/>
                    <a:pt x="228" y="34"/>
                  </a:cubicBezTo>
                  <a:cubicBezTo>
                    <a:pt x="213" y="60"/>
                    <a:pt x="213" y="60"/>
                    <a:pt x="213" y="60"/>
                  </a:cubicBezTo>
                  <a:cubicBezTo>
                    <a:pt x="211" y="63"/>
                    <a:pt x="208" y="65"/>
                    <a:pt x="204" y="65"/>
                  </a:cubicBezTo>
                  <a:cubicBezTo>
                    <a:pt x="203" y="65"/>
                    <a:pt x="201" y="64"/>
                    <a:pt x="199" y="63"/>
                  </a:cubicBezTo>
                  <a:cubicBezTo>
                    <a:pt x="194" y="61"/>
                    <a:pt x="193" y="54"/>
                    <a:pt x="196" y="50"/>
                  </a:cubicBezTo>
                  <a:close/>
                  <a:moveTo>
                    <a:pt x="63" y="200"/>
                  </a:moveTo>
                  <a:cubicBezTo>
                    <a:pt x="66" y="204"/>
                    <a:pt x="64" y="210"/>
                    <a:pt x="59" y="213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32" y="229"/>
                    <a:pt x="30" y="229"/>
                    <a:pt x="28" y="229"/>
                  </a:cubicBezTo>
                  <a:cubicBezTo>
                    <a:pt x="25" y="229"/>
                    <a:pt x="22" y="228"/>
                    <a:pt x="20" y="224"/>
                  </a:cubicBezTo>
                  <a:cubicBezTo>
                    <a:pt x="17" y="220"/>
                    <a:pt x="19" y="214"/>
                    <a:pt x="23" y="211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54" y="193"/>
                    <a:pt x="60" y="195"/>
                    <a:pt x="63" y="200"/>
                  </a:cubicBezTo>
                  <a:close/>
                  <a:moveTo>
                    <a:pt x="4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4" y="160"/>
                    <a:pt x="0" y="155"/>
                    <a:pt x="0" y="150"/>
                  </a:cubicBezTo>
                  <a:cubicBezTo>
                    <a:pt x="0" y="144"/>
                    <a:pt x="4" y="140"/>
                    <a:pt x="1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5" y="140"/>
                    <a:pt x="50" y="144"/>
                    <a:pt x="50" y="150"/>
                  </a:cubicBezTo>
                  <a:cubicBezTo>
                    <a:pt x="50" y="155"/>
                    <a:pt x="45" y="160"/>
                    <a:pt x="40" y="160"/>
                  </a:cubicBezTo>
                  <a:close/>
                  <a:moveTo>
                    <a:pt x="20" y="75"/>
                  </a:moveTo>
                  <a:cubicBezTo>
                    <a:pt x="22" y="70"/>
                    <a:pt x="29" y="68"/>
                    <a:pt x="33" y="71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64" y="89"/>
                    <a:pt x="66" y="95"/>
                    <a:pt x="63" y="100"/>
                  </a:cubicBezTo>
                  <a:cubicBezTo>
                    <a:pt x="61" y="103"/>
                    <a:pt x="58" y="105"/>
                    <a:pt x="54" y="105"/>
                  </a:cubicBezTo>
                  <a:cubicBezTo>
                    <a:pt x="53" y="105"/>
                    <a:pt x="51" y="104"/>
                    <a:pt x="49" y="103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6"/>
                    <a:pt x="17" y="80"/>
                    <a:pt x="20" y="75"/>
                  </a:cubicBezTo>
                  <a:close/>
                  <a:moveTo>
                    <a:pt x="71" y="34"/>
                  </a:moveTo>
                  <a:cubicBezTo>
                    <a:pt x="68" y="29"/>
                    <a:pt x="70" y="23"/>
                    <a:pt x="75" y="20"/>
                  </a:cubicBezTo>
                  <a:cubicBezTo>
                    <a:pt x="79" y="17"/>
                    <a:pt x="85" y="19"/>
                    <a:pt x="88" y="2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6" y="54"/>
                    <a:pt x="104" y="60"/>
                    <a:pt x="99" y="63"/>
                  </a:cubicBezTo>
                  <a:cubicBezTo>
                    <a:pt x="98" y="64"/>
                    <a:pt x="96" y="65"/>
                    <a:pt x="94" y="65"/>
                  </a:cubicBezTo>
                  <a:cubicBezTo>
                    <a:pt x="91" y="65"/>
                    <a:pt x="88" y="63"/>
                    <a:pt x="86" y="60"/>
                  </a:cubicBezTo>
                  <a:lnTo>
                    <a:pt x="71" y="34"/>
                  </a:lnTo>
                  <a:close/>
                  <a:moveTo>
                    <a:pt x="279" y="224"/>
                  </a:moveTo>
                  <a:cubicBezTo>
                    <a:pt x="277" y="228"/>
                    <a:pt x="274" y="229"/>
                    <a:pt x="270" y="229"/>
                  </a:cubicBezTo>
                  <a:cubicBezTo>
                    <a:pt x="269" y="229"/>
                    <a:pt x="267" y="229"/>
                    <a:pt x="265" y="228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5" y="210"/>
                    <a:pt x="233" y="204"/>
                    <a:pt x="236" y="200"/>
                  </a:cubicBezTo>
                  <a:cubicBezTo>
                    <a:pt x="238" y="195"/>
                    <a:pt x="245" y="193"/>
                    <a:pt x="249" y="196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80" y="214"/>
                    <a:pt x="282" y="220"/>
                    <a:pt x="279" y="224"/>
                  </a:cubicBezTo>
                  <a:close/>
                  <a:moveTo>
                    <a:pt x="299" y="150"/>
                  </a:moveTo>
                  <a:cubicBezTo>
                    <a:pt x="299" y="155"/>
                    <a:pt x="295" y="160"/>
                    <a:pt x="289" y="160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4" y="160"/>
                    <a:pt x="249" y="155"/>
                    <a:pt x="249" y="150"/>
                  </a:cubicBezTo>
                  <a:cubicBezTo>
                    <a:pt x="249" y="144"/>
                    <a:pt x="254" y="140"/>
                    <a:pt x="259" y="140"/>
                  </a:cubicBezTo>
                  <a:cubicBezTo>
                    <a:pt x="289" y="140"/>
                    <a:pt x="289" y="140"/>
                    <a:pt x="289" y="140"/>
                  </a:cubicBezTo>
                  <a:cubicBezTo>
                    <a:pt x="295" y="140"/>
                    <a:pt x="299" y="144"/>
                    <a:pt x="299" y="150"/>
                  </a:cubicBezTo>
                  <a:close/>
                  <a:moveTo>
                    <a:pt x="109" y="2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89" y="150"/>
                    <a:pt x="189" y="150"/>
                    <a:pt x="189" y="150"/>
                  </a:cubicBezTo>
                  <a:lnTo>
                    <a:pt x="109" y="200"/>
                  </a:lnTo>
                  <a:close/>
                  <a:moveTo>
                    <a:pt x="189" y="1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09" y="150"/>
                    <a:pt x="109" y="150"/>
                    <a:pt x="109" y="150"/>
                  </a:cubicBezTo>
                  <a:lnTo>
                    <a:pt x="189" y="100"/>
                  </a:lnTo>
                  <a:close/>
                  <a:moveTo>
                    <a:pt x="189" y="100"/>
                  </a:moveTo>
                  <a:cubicBezTo>
                    <a:pt x="189" y="100"/>
                    <a:pt x="189" y="100"/>
                    <a:pt x="189" y="10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343400" y="2362200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8132763" y="2551112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6603999" y="2525711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994524" y="2919411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447799" y="3659189"/>
            <a:ext cx="45719" cy="1979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562600" y="3276600"/>
            <a:ext cx="685800" cy="6699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2000" y="5867400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“PROJECT SIDEWALK”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9372600" y="1676400"/>
            <a:ext cx="2590800" cy="1295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677400" y="1981200"/>
            <a:ext cx="220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PREDICTABLE </a:t>
            </a:r>
          </a:p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3459481" y="2287589"/>
            <a:ext cx="45719" cy="22844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191000" y="2286000"/>
            <a:ext cx="45719" cy="22844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2057400" y="3657600"/>
            <a:ext cx="45719" cy="1979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5562599" y="2133600"/>
            <a:ext cx="45719" cy="14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6202681" y="2133600"/>
            <a:ext cx="45719" cy="14462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4953000" y="1219200"/>
            <a:ext cx="21336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ounded Rectangle 29"/>
          <p:cNvSpPr/>
          <p:nvPr/>
        </p:nvSpPr>
        <p:spPr>
          <a:xfrm>
            <a:off x="2590800" y="4572000"/>
            <a:ext cx="29718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819400" y="480060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ESTATE DATA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81600" y="14478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CRIME DATA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020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3657600" y="609600"/>
            <a:ext cx="5354638" cy="5718280"/>
          </a:xfrm>
          <a:custGeom>
            <a:avLst/>
            <a:gdLst>
              <a:gd name="T0" fmla="*/ 60 w 299"/>
              <a:gd name="T1" fmla="*/ 150 h 319"/>
              <a:gd name="T2" fmla="*/ 109 w 299"/>
              <a:gd name="T3" fmla="*/ 279 h 319"/>
              <a:gd name="T4" fmla="*/ 149 w 299"/>
              <a:gd name="T5" fmla="*/ 319 h 319"/>
              <a:gd name="T6" fmla="*/ 189 w 299"/>
              <a:gd name="T7" fmla="*/ 279 h 319"/>
              <a:gd name="T8" fmla="*/ 239 w 299"/>
              <a:gd name="T9" fmla="*/ 150 h 319"/>
              <a:gd name="T10" fmla="*/ 169 w 299"/>
              <a:gd name="T11" fmla="*/ 279 h 319"/>
              <a:gd name="T12" fmla="*/ 129 w 299"/>
              <a:gd name="T13" fmla="*/ 259 h 319"/>
              <a:gd name="T14" fmla="*/ 169 w 299"/>
              <a:gd name="T15" fmla="*/ 279 h 319"/>
              <a:gd name="T16" fmla="*/ 169 w 299"/>
              <a:gd name="T17" fmla="*/ 217 h 319"/>
              <a:gd name="T18" fmla="*/ 129 w 299"/>
              <a:gd name="T19" fmla="*/ 239 h 319"/>
              <a:gd name="T20" fmla="*/ 118 w 299"/>
              <a:gd name="T21" fmla="*/ 212 h 319"/>
              <a:gd name="T22" fmla="*/ 149 w 299"/>
              <a:gd name="T23" fmla="*/ 80 h 319"/>
              <a:gd name="T24" fmla="*/ 180 w 299"/>
              <a:gd name="T25" fmla="*/ 212 h 319"/>
              <a:gd name="T26" fmla="*/ 139 w 299"/>
              <a:gd name="T27" fmla="*/ 10 h 319"/>
              <a:gd name="T28" fmla="*/ 159 w 299"/>
              <a:gd name="T29" fmla="*/ 10 h 319"/>
              <a:gd name="T30" fmla="*/ 149 w 299"/>
              <a:gd name="T31" fmla="*/ 50 h 319"/>
              <a:gd name="T32" fmla="*/ 236 w 299"/>
              <a:gd name="T33" fmla="*/ 100 h 319"/>
              <a:gd name="T34" fmla="*/ 265 w 299"/>
              <a:gd name="T35" fmla="*/ 71 h 319"/>
              <a:gd name="T36" fmla="*/ 275 w 299"/>
              <a:gd name="T37" fmla="*/ 88 h 319"/>
              <a:gd name="T38" fmla="*/ 244 w 299"/>
              <a:gd name="T39" fmla="*/ 105 h 319"/>
              <a:gd name="T40" fmla="*/ 196 w 299"/>
              <a:gd name="T41" fmla="*/ 50 h 319"/>
              <a:gd name="T42" fmla="*/ 224 w 299"/>
              <a:gd name="T43" fmla="*/ 20 h 319"/>
              <a:gd name="T44" fmla="*/ 213 w 299"/>
              <a:gd name="T45" fmla="*/ 60 h 319"/>
              <a:gd name="T46" fmla="*/ 199 w 299"/>
              <a:gd name="T47" fmla="*/ 63 h 319"/>
              <a:gd name="T48" fmla="*/ 63 w 299"/>
              <a:gd name="T49" fmla="*/ 200 h 319"/>
              <a:gd name="T50" fmla="*/ 33 w 299"/>
              <a:gd name="T51" fmla="*/ 228 h 319"/>
              <a:gd name="T52" fmla="*/ 20 w 299"/>
              <a:gd name="T53" fmla="*/ 224 h 319"/>
              <a:gd name="T54" fmla="*/ 49 w 299"/>
              <a:gd name="T55" fmla="*/ 196 h 319"/>
              <a:gd name="T56" fmla="*/ 40 w 299"/>
              <a:gd name="T57" fmla="*/ 160 h 319"/>
              <a:gd name="T58" fmla="*/ 0 w 299"/>
              <a:gd name="T59" fmla="*/ 150 h 319"/>
              <a:gd name="T60" fmla="*/ 40 w 299"/>
              <a:gd name="T61" fmla="*/ 140 h 319"/>
              <a:gd name="T62" fmla="*/ 40 w 299"/>
              <a:gd name="T63" fmla="*/ 160 h 319"/>
              <a:gd name="T64" fmla="*/ 33 w 299"/>
              <a:gd name="T65" fmla="*/ 71 h 319"/>
              <a:gd name="T66" fmla="*/ 63 w 299"/>
              <a:gd name="T67" fmla="*/ 100 h 319"/>
              <a:gd name="T68" fmla="*/ 49 w 299"/>
              <a:gd name="T69" fmla="*/ 103 h 319"/>
              <a:gd name="T70" fmla="*/ 20 w 299"/>
              <a:gd name="T71" fmla="*/ 75 h 319"/>
              <a:gd name="T72" fmla="*/ 75 w 299"/>
              <a:gd name="T73" fmla="*/ 20 h 319"/>
              <a:gd name="T74" fmla="*/ 103 w 299"/>
              <a:gd name="T75" fmla="*/ 50 h 319"/>
              <a:gd name="T76" fmla="*/ 94 w 299"/>
              <a:gd name="T77" fmla="*/ 65 h 319"/>
              <a:gd name="T78" fmla="*/ 71 w 299"/>
              <a:gd name="T79" fmla="*/ 34 h 319"/>
              <a:gd name="T80" fmla="*/ 270 w 299"/>
              <a:gd name="T81" fmla="*/ 229 h 319"/>
              <a:gd name="T82" fmla="*/ 239 w 299"/>
              <a:gd name="T83" fmla="*/ 213 h 319"/>
              <a:gd name="T84" fmla="*/ 249 w 299"/>
              <a:gd name="T85" fmla="*/ 196 h 319"/>
              <a:gd name="T86" fmla="*/ 279 w 299"/>
              <a:gd name="T87" fmla="*/ 224 h 319"/>
              <a:gd name="T88" fmla="*/ 289 w 299"/>
              <a:gd name="T89" fmla="*/ 160 h 319"/>
              <a:gd name="T90" fmla="*/ 249 w 299"/>
              <a:gd name="T91" fmla="*/ 150 h 319"/>
              <a:gd name="T92" fmla="*/ 289 w 299"/>
              <a:gd name="T93" fmla="*/ 140 h 319"/>
              <a:gd name="T94" fmla="*/ 109 w 299"/>
              <a:gd name="T95" fmla="*/ 200 h 319"/>
              <a:gd name="T96" fmla="*/ 189 w 299"/>
              <a:gd name="T97" fmla="*/ 150 h 319"/>
              <a:gd name="T98" fmla="*/ 189 w 299"/>
              <a:gd name="T99" fmla="*/ 100 h 319"/>
              <a:gd name="T100" fmla="*/ 109 w 299"/>
              <a:gd name="T101" fmla="*/ 150 h 319"/>
              <a:gd name="T102" fmla="*/ 189 w 299"/>
              <a:gd name="T103" fmla="*/ 10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99" h="319">
                <a:moveTo>
                  <a:pt x="149" y="60"/>
                </a:moveTo>
                <a:cubicBezTo>
                  <a:pt x="100" y="60"/>
                  <a:pt x="60" y="100"/>
                  <a:pt x="60" y="150"/>
                </a:cubicBezTo>
                <a:cubicBezTo>
                  <a:pt x="60" y="185"/>
                  <a:pt x="80" y="215"/>
                  <a:pt x="109" y="230"/>
                </a:cubicBezTo>
                <a:cubicBezTo>
                  <a:pt x="109" y="279"/>
                  <a:pt x="109" y="279"/>
                  <a:pt x="109" y="279"/>
                </a:cubicBezTo>
                <a:cubicBezTo>
                  <a:pt x="109" y="290"/>
                  <a:pt x="118" y="299"/>
                  <a:pt x="129" y="299"/>
                </a:cubicBezTo>
                <a:cubicBezTo>
                  <a:pt x="129" y="310"/>
                  <a:pt x="138" y="319"/>
                  <a:pt x="149" y="319"/>
                </a:cubicBezTo>
                <a:cubicBezTo>
                  <a:pt x="160" y="319"/>
                  <a:pt x="169" y="310"/>
                  <a:pt x="169" y="299"/>
                </a:cubicBezTo>
                <a:cubicBezTo>
                  <a:pt x="180" y="299"/>
                  <a:pt x="189" y="290"/>
                  <a:pt x="189" y="279"/>
                </a:cubicBezTo>
                <a:cubicBezTo>
                  <a:pt x="189" y="230"/>
                  <a:pt x="189" y="230"/>
                  <a:pt x="189" y="230"/>
                </a:cubicBezTo>
                <a:cubicBezTo>
                  <a:pt x="219" y="215"/>
                  <a:pt x="239" y="185"/>
                  <a:pt x="239" y="150"/>
                </a:cubicBezTo>
                <a:cubicBezTo>
                  <a:pt x="239" y="100"/>
                  <a:pt x="199" y="60"/>
                  <a:pt x="149" y="60"/>
                </a:cubicBezTo>
                <a:close/>
                <a:moveTo>
                  <a:pt x="169" y="279"/>
                </a:moveTo>
                <a:cubicBezTo>
                  <a:pt x="129" y="279"/>
                  <a:pt x="129" y="279"/>
                  <a:pt x="129" y="279"/>
                </a:cubicBezTo>
                <a:cubicBezTo>
                  <a:pt x="129" y="259"/>
                  <a:pt x="129" y="259"/>
                  <a:pt x="129" y="259"/>
                </a:cubicBezTo>
                <a:cubicBezTo>
                  <a:pt x="169" y="259"/>
                  <a:pt x="169" y="259"/>
                  <a:pt x="169" y="259"/>
                </a:cubicBezTo>
                <a:lnTo>
                  <a:pt x="169" y="279"/>
                </a:lnTo>
                <a:close/>
                <a:moveTo>
                  <a:pt x="180" y="212"/>
                </a:moveTo>
                <a:cubicBezTo>
                  <a:pt x="169" y="217"/>
                  <a:pt x="169" y="217"/>
                  <a:pt x="169" y="217"/>
                </a:cubicBezTo>
                <a:cubicBezTo>
                  <a:pt x="169" y="239"/>
                  <a:pt x="169" y="239"/>
                  <a:pt x="169" y="239"/>
                </a:cubicBezTo>
                <a:cubicBezTo>
                  <a:pt x="129" y="239"/>
                  <a:pt x="129" y="239"/>
                  <a:pt x="129" y="239"/>
                </a:cubicBezTo>
                <a:cubicBezTo>
                  <a:pt x="129" y="217"/>
                  <a:pt x="129" y="217"/>
                  <a:pt x="129" y="217"/>
                </a:cubicBezTo>
                <a:cubicBezTo>
                  <a:pt x="118" y="212"/>
                  <a:pt x="118" y="212"/>
                  <a:pt x="118" y="212"/>
                </a:cubicBezTo>
                <a:cubicBezTo>
                  <a:pt x="94" y="200"/>
                  <a:pt x="79" y="176"/>
                  <a:pt x="79" y="150"/>
                </a:cubicBezTo>
                <a:cubicBezTo>
                  <a:pt x="79" y="111"/>
                  <a:pt x="111" y="80"/>
                  <a:pt x="149" y="80"/>
                </a:cubicBezTo>
                <a:cubicBezTo>
                  <a:pt x="188" y="80"/>
                  <a:pt x="219" y="111"/>
                  <a:pt x="219" y="150"/>
                </a:cubicBezTo>
                <a:cubicBezTo>
                  <a:pt x="219" y="176"/>
                  <a:pt x="204" y="200"/>
                  <a:pt x="180" y="212"/>
                </a:cubicBezTo>
                <a:close/>
                <a:moveTo>
                  <a:pt x="139" y="4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4"/>
                  <a:pt x="144" y="0"/>
                  <a:pt x="149" y="0"/>
                </a:cubicBezTo>
                <a:cubicBezTo>
                  <a:pt x="155" y="0"/>
                  <a:pt x="159" y="4"/>
                  <a:pt x="159" y="10"/>
                </a:cubicBezTo>
                <a:cubicBezTo>
                  <a:pt x="159" y="40"/>
                  <a:pt x="159" y="40"/>
                  <a:pt x="159" y="40"/>
                </a:cubicBezTo>
                <a:cubicBezTo>
                  <a:pt x="159" y="45"/>
                  <a:pt x="155" y="50"/>
                  <a:pt x="149" y="50"/>
                </a:cubicBezTo>
                <a:cubicBezTo>
                  <a:pt x="144" y="50"/>
                  <a:pt x="139" y="45"/>
                  <a:pt x="139" y="40"/>
                </a:cubicBezTo>
                <a:close/>
                <a:moveTo>
                  <a:pt x="236" y="100"/>
                </a:moveTo>
                <a:cubicBezTo>
                  <a:pt x="233" y="95"/>
                  <a:pt x="235" y="89"/>
                  <a:pt x="239" y="86"/>
                </a:cubicBezTo>
                <a:cubicBezTo>
                  <a:pt x="265" y="71"/>
                  <a:pt x="265" y="71"/>
                  <a:pt x="265" y="71"/>
                </a:cubicBezTo>
                <a:cubicBezTo>
                  <a:pt x="270" y="68"/>
                  <a:pt x="276" y="70"/>
                  <a:pt x="279" y="75"/>
                </a:cubicBezTo>
                <a:cubicBezTo>
                  <a:pt x="282" y="80"/>
                  <a:pt x="280" y="86"/>
                  <a:pt x="275" y="88"/>
                </a:cubicBezTo>
                <a:cubicBezTo>
                  <a:pt x="249" y="103"/>
                  <a:pt x="249" y="103"/>
                  <a:pt x="249" y="103"/>
                </a:cubicBezTo>
                <a:cubicBezTo>
                  <a:pt x="248" y="104"/>
                  <a:pt x="246" y="105"/>
                  <a:pt x="244" y="105"/>
                </a:cubicBezTo>
                <a:cubicBezTo>
                  <a:pt x="241" y="105"/>
                  <a:pt x="238" y="103"/>
                  <a:pt x="236" y="100"/>
                </a:cubicBezTo>
                <a:close/>
                <a:moveTo>
                  <a:pt x="196" y="50"/>
                </a:moveTo>
                <a:cubicBezTo>
                  <a:pt x="211" y="24"/>
                  <a:pt x="211" y="24"/>
                  <a:pt x="211" y="24"/>
                </a:cubicBezTo>
                <a:cubicBezTo>
                  <a:pt x="213" y="19"/>
                  <a:pt x="219" y="17"/>
                  <a:pt x="224" y="20"/>
                </a:cubicBezTo>
                <a:cubicBezTo>
                  <a:pt x="229" y="23"/>
                  <a:pt x="231" y="29"/>
                  <a:pt x="228" y="34"/>
                </a:cubicBezTo>
                <a:cubicBezTo>
                  <a:pt x="213" y="60"/>
                  <a:pt x="213" y="60"/>
                  <a:pt x="213" y="60"/>
                </a:cubicBezTo>
                <a:cubicBezTo>
                  <a:pt x="211" y="63"/>
                  <a:pt x="208" y="65"/>
                  <a:pt x="204" y="65"/>
                </a:cubicBezTo>
                <a:cubicBezTo>
                  <a:pt x="203" y="65"/>
                  <a:pt x="201" y="64"/>
                  <a:pt x="199" y="63"/>
                </a:cubicBezTo>
                <a:cubicBezTo>
                  <a:pt x="194" y="61"/>
                  <a:pt x="193" y="54"/>
                  <a:pt x="196" y="50"/>
                </a:cubicBezTo>
                <a:close/>
                <a:moveTo>
                  <a:pt x="63" y="200"/>
                </a:moveTo>
                <a:cubicBezTo>
                  <a:pt x="66" y="204"/>
                  <a:pt x="64" y="210"/>
                  <a:pt x="59" y="213"/>
                </a:cubicBezTo>
                <a:cubicBezTo>
                  <a:pt x="33" y="228"/>
                  <a:pt x="33" y="228"/>
                  <a:pt x="33" y="228"/>
                </a:cubicBezTo>
                <a:cubicBezTo>
                  <a:pt x="32" y="229"/>
                  <a:pt x="30" y="229"/>
                  <a:pt x="28" y="229"/>
                </a:cubicBezTo>
                <a:cubicBezTo>
                  <a:pt x="25" y="229"/>
                  <a:pt x="22" y="228"/>
                  <a:pt x="20" y="224"/>
                </a:cubicBezTo>
                <a:cubicBezTo>
                  <a:pt x="17" y="220"/>
                  <a:pt x="19" y="214"/>
                  <a:pt x="23" y="211"/>
                </a:cubicBezTo>
                <a:cubicBezTo>
                  <a:pt x="49" y="196"/>
                  <a:pt x="49" y="196"/>
                  <a:pt x="49" y="196"/>
                </a:cubicBezTo>
                <a:cubicBezTo>
                  <a:pt x="54" y="193"/>
                  <a:pt x="60" y="195"/>
                  <a:pt x="63" y="200"/>
                </a:cubicBezTo>
                <a:close/>
                <a:moveTo>
                  <a:pt x="40" y="160"/>
                </a:moveTo>
                <a:cubicBezTo>
                  <a:pt x="10" y="160"/>
                  <a:pt x="10" y="160"/>
                  <a:pt x="10" y="160"/>
                </a:cubicBezTo>
                <a:cubicBezTo>
                  <a:pt x="4" y="160"/>
                  <a:pt x="0" y="155"/>
                  <a:pt x="0" y="150"/>
                </a:cubicBezTo>
                <a:cubicBezTo>
                  <a:pt x="0" y="144"/>
                  <a:pt x="4" y="140"/>
                  <a:pt x="10" y="140"/>
                </a:cubicBezTo>
                <a:cubicBezTo>
                  <a:pt x="40" y="140"/>
                  <a:pt x="40" y="140"/>
                  <a:pt x="40" y="140"/>
                </a:cubicBezTo>
                <a:cubicBezTo>
                  <a:pt x="45" y="140"/>
                  <a:pt x="50" y="144"/>
                  <a:pt x="50" y="150"/>
                </a:cubicBezTo>
                <a:cubicBezTo>
                  <a:pt x="50" y="155"/>
                  <a:pt x="45" y="160"/>
                  <a:pt x="40" y="160"/>
                </a:cubicBezTo>
                <a:close/>
                <a:moveTo>
                  <a:pt x="20" y="75"/>
                </a:moveTo>
                <a:cubicBezTo>
                  <a:pt x="22" y="70"/>
                  <a:pt x="29" y="68"/>
                  <a:pt x="33" y="71"/>
                </a:cubicBezTo>
                <a:cubicBezTo>
                  <a:pt x="59" y="86"/>
                  <a:pt x="59" y="86"/>
                  <a:pt x="59" y="86"/>
                </a:cubicBezTo>
                <a:cubicBezTo>
                  <a:pt x="64" y="89"/>
                  <a:pt x="66" y="95"/>
                  <a:pt x="63" y="100"/>
                </a:cubicBezTo>
                <a:cubicBezTo>
                  <a:pt x="61" y="103"/>
                  <a:pt x="58" y="105"/>
                  <a:pt x="54" y="105"/>
                </a:cubicBezTo>
                <a:cubicBezTo>
                  <a:pt x="53" y="105"/>
                  <a:pt x="51" y="104"/>
                  <a:pt x="49" y="103"/>
                </a:cubicBezTo>
                <a:cubicBezTo>
                  <a:pt x="23" y="88"/>
                  <a:pt x="23" y="88"/>
                  <a:pt x="23" y="88"/>
                </a:cubicBezTo>
                <a:cubicBezTo>
                  <a:pt x="19" y="86"/>
                  <a:pt x="17" y="80"/>
                  <a:pt x="20" y="75"/>
                </a:cubicBezTo>
                <a:close/>
                <a:moveTo>
                  <a:pt x="71" y="34"/>
                </a:moveTo>
                <a:cubicBezTo>
                  <a:pt x="68" y="29"/>
                  <a:pt x="70" y="23"/>
                  <a:pt x="75" y="20"/>
                </a:cubicBezTo>
                <a:cubicBezTo>
                  <a:pt x="79" y="17"/>
                  <a:pt x="85" y="19"/>
                  <a:pt x="88" y="24"/>
                </a:cubicBezTo>
                <a:cubicBezTo>
                  <a:pt x="103" y="50"/>
                  <a:pt x="103" y="50"/>
                  <a:pt x="103" y="50"/>
                </a:cubicBezTo>
                <a:cubicBezTo>
                  <a:pt x="106" y="54"/>
                  <a:pt x="104" y="60"/>
                  <a:pt x="99" y="63"/>
                </a:cubicBezTo>
                <a:cubicBezTo>
                  <a:pt x="98" y="64"/>
                  <a:pt x="96" y="65"/>
                  <a:pt x="94" y="65"/>
                </a:cubicBezTo>
                <a:cubicBezTo>
                  <a:pt x="91" y="65"/>
                  <a:pt x="88" y="63"/>
                  <a:pt x="86" y="60"/>
                </a:cubicBezTo>
                <a:lnTo>
                  <a:pt x="71" y="34"/>
                </a:lnTo>
                <a:close/>
                <a:moveTo>
                  <a:pt x="279" y="224"/>
                </a:moveTo>
                <a:cubicBezTo>
                  <a:pt x="277" y="228"/>
                  <a:pt x="274" y="229"/>
                  <a:pt x="270" y="229"/>
                </a:cubicBezTo>
                <a:cubicBezTo>
                  <a:pt x="269" y="229"/>
                  <a:pt x="267" y="229"/>
                  <a:pt x="265" y="228"/>
                </a:cubicBezTo>
                <a:cubicBezTo>
                  <a:pt x="239" y="213"/>
                  <a:pt x="239" y="213"/>
                  <a:pt x="239" y="213"/>
                </a:cubicBezTo>
                <a:cubicBezTo>
                  <a:pt x="235" y="210"/>
                  <a:pt x="233" y="204"/>
                  <a:pt x="236" y="200"/>
                </a:cubicBezTo>
                <a:cubicBezTo>
                  <a:pt x="238" y="195"/>
                  <a:pt x="245" y="193"/>
                  <a:pt x="249" y="196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280" y="214"/>
                  <a:pt x="282" y="220"/>
                  <a:pt x="279" y="224"/>
                </a:cubicBezTo>
                <a:close/>
                <a:moveTo>
                  <a:pt x="299" y="150"/>
                </a:moveTo>
                <a:cubicBezTo>
                  <a:pt x="299" y="155"/>
                  <a:pt x="295" y="160"/>
                  <a:pt x="289" y="160"/>
                </a:cubicBezTo>
                <a:cubicBezTo>
                  <a:pt x="259" y="160"/>
                  <a:pt x="259" y="160"/>
                  <a:pt x="259" y="160"/>
                </a:cubicBezTo>
                <a:cubicBezTo>
                  <a:pt x="254" y="160"/>
                  <a:pt x="249" y="155"/>
                  <a:pt x="249" y="150"/>
                </a:cubicBezTo>
                <a:cubicBezTo>
                  <a:pt x="249" y="144"/>
                  <a:pt x="254" y="140"/>
                  <a:pt x="259" y="140"/>
                </a:cubicBezTo>
                <a:cubicBezTo>
                  <a:pt x="289" y="140"/>
                  <a:pt x="289" y="140"/>
                  <a:pt x="289" y="140"/>
                </a:cubicBezTo>
                <a:cubicBezTo>
                  <a:pt x="295" y="140"/>
                  <a:pt x="299" y="144"/>
                  <a:pt x="299" y="150"/>
                </a:cubicBezTo>
                <a:close/>
                <a:moveTo>
                  <a:pt x="109" y="200"/>
                </a:moveTo>
                <a:cubicBezTo>
                  <a:pt x="149" y="150"/>
                  <a:pt x="149" y="150"/>
                  <a:pt x="149" y="150"/>
                </a:cubicBezTo>
                <a:cubicBezTo>
                  <a:pt x="189" y="150"/>
                  <a:pt x="189" y="150"/>
                  <a:pt x="189" y="150"/>
                </a:cubicBezTo>
                <a:lnTo>
                  <a:pt x="109" y="200"/>
                </a:lnTo>
                <a:close/>
                <a:moveTo>
                  <a:pt x="189" y="100"/>
                </a:moveTo>
                <a:cubicBezTo>
                  <a:pt x="149" y="150"/>
                  <a:pt x="149" y="150"/>
                  <a:pt x="149" y="150"/>
                </a:cubicBezTo>
                <a:cubicBezTo>
                  <a:pt x="109" y="150"/>
                  <a:pt x="109" y="150"/>
                  <a:pt x="109" y="150"/>
                </a:cubicBezTo>
                <a:lnTo>
                  <a:pt x="189" y="100"/>
                </a:lnTo>
                <a:close/>
                <a:moveTo>
                  <a:pt x="189" y="100"/>
                </a:moveTo>
                <a:cubicBezTo>
                  <a:pt x="189" y="100"/>
                  <a:pt x="189" y="100"/>
                  <a:pt x="189" y="100"/>
                </a:cubicBezTo>
              </a:path>
            </a:pathLst>
          </a:custGeom>
          <a:solidFill>
            <a:schemeClr val="accent3">
              <a:lumMod val="75000"/>
              <a:alpha val="3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1752601"/>
            <a:ext cx="11125201" cy="1143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126">
              <a:lnSpc>
                <a:spcPct val="150000"/>
              </a:lnSpc>
            </a:pPr>
            <a:endParaRPr lang="en-US" sz="1799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66800" y="2057400"/>
            <a:ext cx="10210800" cy="2286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>
              <a:lnSpc>
                <a:spcPct val="150000"/>
              </a:lnSpc>
            </a:pPr>
            <a:r>
              <a:rPr lang="en-US" sz="2000" dirty="0" smtClean="0">
                <a:solidFill>
                  <a:schemeClr val="accent5"/>
                </a:solidFill>
              </a:rPr>
              <a:t>Using </a:t>
            </a:r>
            <a:r>
              <a:rPr lang="en-US" sz="2000" dirty="0">
                <a:solidFill>
                  <a:schemeClr val="accent5"/>
                </a:solidFill>
              </a:rPr>
              <a:t>random forest analysis on the Washington D.C. crime statistics and real estate data, we uncovered a </a:t>
            </a:r>
            <a:r>
              <a:rPr lang="en-US" sz="2000" b="1" dirty="0">
                <a:solidFill>
                  <a:schemeClr val="accent5"/>
                </a:solidFill>
              </a:rPr>
              <a:t>predictive relationship</a:t>
            </a:r>
            <a:r>
              <a:rPr lang="en-US" sz="2000" dirty="0">
                <a:solidFill>
                  <a:schemeClr val="accent5"/>
                </a:solidFill>
              </a:rPr>
              <a:t> for sidewalk accessibility that is better than random chance. With the methods we outline here, Washington D.C. will be better able to </a:t>
            </a:r>
            <a:r>
              <a:rPr lang="en-US" sz="2000" dirty="0">
                <a:solidFill>
                  <a:srgbClr val="0174A6"/>
                </a:solidFill>
              </a:rPr>
              <a:t>anticipate sidewalk repairs</a:t>
            </a:r>
            <a:r>
              <a:rPr lang="en-US" sz="2000" dirty="0">
                <a:solidFill>
                  <a:schemeClr val="accent5"/>
                </a:solidFill>
              </a:rPr>
              <a:t> and </a:t>
            </a:r>
            <a:r>
              <a:rPr lang="en-US" sz="2000" dirty="0">
                <a:solidFill>
                  <a:srgbClr val="0174A6"/>
                </a:solidFill>
              </a:rPr>
              <a:t>better allocate resources </a:t>
            </a:r>
            <a:r>
              <a:rPr lang="en-US" sz="2000" dirty="0">
                <a:solidFill>
                  <a:schemeClr val="accent5"/>
                </a:solidFill>
              </a:rPr>
              <a:t>to </a:t>
            </a:r>
            <a:r>
              <a:rPr lang="en-US" sz="2000" dirty="0">
                <a:solidFill>
                  <a:srgbClr val="0174A6"/>
                </a:solidFill>
              </a:rPr>
              <a:t>minimize these large backlogs</a:t>
            </a:r>
            <a:r>
              <a:rPr lang="en-US" sz="2000" dirty="0">
                <a:solidFill>
                  <a:schemeClr val="accent5"/>
                </a:solidFill>
              </a:rPr>
              <a:t>. </a:t>
            </a:r>
            <a:endParaRPr lang="en-US" sz="2000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313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7-11-01 at 4.58.31 PM.png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" t="1989" r="1373" b="1939"/>
          <a:stretch/>
        </p:blipFill>
        <p:spPr>
          <a:xfrm>
            <a:off x="-355434" y="-2794000"/>
            <a:ext cx="12822601" cy="858951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88" y="5029200"/>
            <a:ext cx="12188824" cy="1827906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9930" y="5257800"/>
            <a:ext cx="7792141" cy="126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4799" b="1" kern="0" cap="all" dirty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iNTRODUCTION:</a:t>
            </a:r>
          </a:p>
          <a:p>
            <a:pPr algn="ctr" defTabSz="914126"/>
            <a:r>
              <a:rPr lang="en-US" sz="2799" kern="0" cap="all" dirty="0" smtClean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sIDEWALK aCCESSIBILITY</a:t>
            </a:r>
            <a:endParaRPr lang="en-US" sz="2799" cap="all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996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523117" y="1160142"/>
            <a:ext cx="6225431" cy="746737"/>
            <a:chOff x="509587" y="338470"/>
            <a:chExt cx="5647156" cy="677373"/>
          </a:xfrm>
        </p:grpSpPr>
        <p:sp>
          <p:nvSpPr>
            <p:cNvPr id="22" name="Rounded Rectangle 21"/>
            <p:cNvSpPr/>
            <p:nvPr/>
          </p:nvSpPr>
          <p:spPr>
            <a:xfrm>
              <a:off x="509587" y="338470"/>
              <a:ext cx="5647156" cy="677373"/>
            </a:xfrm>
            <a:prstGeom prst="roundRect">
              <a:avLst/>
            </a:prstGeom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3" name="Rounded Rectangle 5"/>
            <p:cNvSpPr/>
            <p:nvPr/>
          </p:nvSpPr>
          <p:spPr>
            <a:xfrm>
              <a:off x="542654" y="371537"/>
              <a:ext cx="5581022" cy="611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7665" tIns="40640" rIns="40640" bIns="4064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>
                  <a:solidFill>
                    <a:schemeClr val="bg1"/>
                  </a:solidFill>
                </a:rPr>
                <a:t> Increased </a:t>
              </a:r>
              <a:r>
                <a:rPr lang="en-US" sz="1600" kern="1200" dirty="0" smtClean="0">
                  <a:solidFill>
                    <a:schemeClr val="bg1"/>
                  </a:solidFill>
                </a:rPr>
                <a:t>sidewalk repair efficiencies</a:t>
              </a: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053781" y="2279890"/>
            <a:ext cx="6694768" cy="746737"/>
            <a:chOff x="994973" y="1354205"/>
            <a:chExt cx="5161770" cy="677373"/>
          </a:xfrm>
        </p:grpSpPr>
        <p:sp>
          <p:nvSpPr>
            <p:cNvPr id="20" name="Rounded Rectangle 19"/>
            <p:cNvSpPr/>
            <p:nvPr/>
          </p:nvSpPr>
          <p:spPr>
            <a:xfrm>
              <a:off x="994973" y="1354205"/>
              <a:ext cx="5161770" cy="677373"/>
            </a:xfrm>
            <a:prstGeom prst="roundRect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1" name="Rounded Rectangle 8"/>
            <p:cNvSpPr/>
            <p:nvPr/>
          </p:nvSpPr>
          <p:spPr>
            <a:xfrm>
              <a:off x="1028040" y="1387272"/>
              <a:ext cx="5095636" cy="611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7665" tIns="40640" rIns="40640" bIns="4064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 Better </a:t>
              </a: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budget forecasting</a:t>
              </a: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06181" y="3399638"/>
            <a:ext cx="6542368" cy="746737"/>
            <a:chOff x="1143947" y="2369941"/>
            <a:chExt cx="5012796" cy="677373"/>
          </a:xfrm>
        </p:grpSpPr>
        <p:sp>
          <p:nvSpPr>
            <p:cNvPr id="18" name="Rounded Rectangle 17"/>
            <p:cNvSpPr/>
            <p:nvPr/>
          </p:nvSpPr>
          <p:spPr>
            <a:xfrm>
              <a:off x="1143947" y="2369941"/>
              <a:ext cx="5012796" cy="677373"/>
            </a:xfrm>
            <a:prstGeom prst="roundRect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9" name="Rounded Rectangle 11"/>
            <p:cNvSpPr/>
            <p:nvPr/>
          </p:nvSpPr>
          <p:spPr>
            <a:xfrm>
              <a:off x="1177014" y="2403008"/>
              <a:ext cx="4946662" cy="611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7665" tIns="40640" rIns="40640" bIns="4064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Prioritization </a:t>
              </a: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 predicted problem areas</a:t>
              </a: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206181" y="4519385"/>
            <a:ext cx="6542368" cy="746737"/>
            <a:chOff x="994973" y="3385676"/>
            <a:chExt cx="5161770" cy="677373"/>
          </a:xfrm>
        </p:grpSpPr>
        <p:sp>
          <p:nvSpPr>
            <p:cNvPr id="16" name="Rounded Rectangle 15"/>
            <p:cNvSpPr/>
            <p:nvPr/>
          </p:nvSpPr>
          <p:spPr>
            <a:xfrm>
              <a:off x="994973" y="3385676"/>
              <a:ext cx="5161770" cy="677373"/>
            </a:xfrm>
            <a:prstGeom prst="roundRect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7" name="Rounded Rectangle 14"/>
            <p:cNvSpPr/>
            <p:nvPr/>
          </p:nvSpPr>
          <p:spPr>
            <a:xfrm>
              <a:off x="1028040" y="3418743"/>
              <a:ext cx="5095636" cy="611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7665" tIns="40640" rIns="40640" bIns="4064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Improve </a:t>
              </a:r>
              <a:r>
                <a:rPr lang="en-US" sz="1600" kern="1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accessibility  </a:t>
              </a: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523117" y="5639134"/>
            <a:ext cx="6225431" cy="746737"/>
            <a:chOff x="509587" y="4401412"/>
            <a:chExt cx="5647156" cy="677373"/>
          </a:xfrm>
        </p:grpSpPr>
        <p:sp>
          <p:nvSpPr>
            <p:cNvPr id="14" name="Rounded Rectangle 13"/>
            <p:cNvSpPr/>
            <p:nvPr/>
          </p:nvSpPr>
          <p:spPr>
            <a:xfrm>
              <a:off x="509587" y="4401412"/>
              <a:ext cx="5647156" cy="677373"/>
            </a:xfrm>
            <a:prstGeom prst="roundRect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5" name="Rounded Rectangle 17"/>
            <p:cNvSpPr/>
            <p:nvPr/>
          </p:nvSpPr>
          <p:spPr>
            <a:xfrm>
              <a:off x="542654" y="4434479"/>
              <a:ext cx="5581022" cy="6112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7665" tIns="40640" rIns="40640" bIns="40640" numCol="1" spcCol="1270" anchor="ctr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>
                  <a:solidFill>
                    <a:schemeClr val="bg1"/>
                  </a:solidFill>
                </a:rPr>
                <a:t> Potential </a:t>
              </a:r>
              <a:r>
                <a:rPr lang="en-US" sz="1600" kern="1200" dirty="0" smtClean="0">
                  <a:solidFill>
                    <a:schemeClr val="bg1"/>
                  </a:solidFill>
                </a:rPr>
                <a:t>expansion for new customer base for businesses</a:t>
              </a:r>
              <a:endParaRPr lang="en-US" sz="16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977580" y="2186547"/>
            <a:ext cx="933422" cy="933422"/>
            <a:chOff x="3413240" y="2093917"/>
            <a:chExt cx="933422" cy="933422"/>
          </a:xfrm>
        </p:grpSpPr>
        <p:sp>
          <p:nvSpPr>
            <p:cNvPr id="7" name="Oval 6"/>
            <p:cNvSpPr/>
            <p:nvPr/>
          </p:nvSpPr>
          <p:spPr>
            <a:xfrm>
              <a:off x="3413240" y="2093917"/>
              <a:ext cx="933422" cy="933422"/>
            </a:xfrm>
            <a:prstGeom prst="ellipse">
              <a:avLst/>
            </a:prstGeom>
            <a:ln w="38100">
              <a:solidFill>
                <a:schemeClr val="accent2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Freeform 32"/>
            <p:cNvSpPr>
              <a:spLocks noEditPoints="1"/>
            </p:cNvSpPr>
            <p:nvPr/>
          </p:nvSpPr>
          <p:spPr bwMode="auto">
            <a:xfrm>
              <a:off x="3707247" y="2346437"/>
              <a:ext cx="372975" cy="459426"/>
            </a:xfrm>
            <a:custGeom>
              <a:avLst/>
              <a:gdLst>
                <a:gd name="T0" fmla="*/ 2092 w 3024"/>
                <a:gd name="T1" fmla="*/ 2305 h 4320"/>
                <a:gd name="T2" fmla="*/ 2173 w 3024"/>
                <a:gd name="T3" fmla="*/ 2544 h 4320"/>
                <a:gd name="T4" fmla="*/ 2407 w 3024"/>
                <a:gd name="T5" fmla="*/ 2695 h 4320"/>
                <a:gd name="T6" fmla="*/ 2308 w 3024"/>
                <a:gd name="T7" fmla="*/ 2871 h 4320"/>
                <a:gd name="T8" fmla="*/ 2097 w 3024"/>
                <a:gd name="T9" fmla="*/ 2922 h 4320"/>
                <a:gd name="T10" fmla="*/ 2371 w 3024"/>
                <a:gd name="T11" fmla="*/ 2947 h 4320"/>
                <a:gd name="T12" fmla="*/ 2524 w 3024"/>
                <a:gd name="T13" fmla="*/ 2740 h 4320"/>
                <a:gd name="T14" fmla="*/ 2335 w 3024"/>
                <a:gd name="T15" fmla="*/ 2508 h 4320"/>
                <a:gd name="T16" fmla="*/ 2186 w 3024"/>
                <a:gd name="T17" fmla="*/ 2346 h 4320"/>
                <a:gd name="T18" fmla="*/ 2313 w 3024"/>
                <a:gd name="T19" fmla="*/ 2254 h 4320"/>
                <a:gd name="T20" fmla="*/ 2474 w 3024"/>
                <a:gd name="T21" fmla="*/ 2201 h 4320"/>
                <a:gd name="T22" fmla="*/ 513 w 3024"/>
                <a:gd name="T23" fmla="*/ 1452 h 4320"/>
                <a:gd name="T24" fmla="*/ 312 w 3024"/>
                <a:gd name="T25" fmla="*/ 1791 h 4320"/>
                <a:gd name="T26" fmla="*/ 433 w 3024"/>
                <a:gd name="T27" fmla="*/ 2055 h 4320"/>
                <a:gd name="T28" fmla="*/ 948 w 3024"/>
                <a:gd name="T29" fmla="*/ 990 h 4320"/>
                <a:gd name="T30" fmla="*/ 1135 w 3024"/>
                <a:gd name="T31" fmla="*/ 1032 h 4320"/>
                <a:gd name="T32" fmla="*/ 1547 w 3024"/>
                <a:gd name="T33" fmla="*/ 1344 h 4320"/>
                <a:gd name="T34" fmla="*/ 1719 w 3024"/>
                <a:gd name="T35" fmla="*/ 1626 h 4320"/>
                <a:gd name="T36" fmla="*/ 1879 w 3024"/>
                <a:gd name="T37" fmla="*/ 1676 h 4320"/>
                <a:gd name="T38" fmla="*/ 2074 w 3024"/>
                <a:gd name="T39" fmla="*/ 1606 h 4320"/>
                <a:gd name="T40" fmla="*/ 1966 w 3024"/>
                <a:gd name="T41" fmla="*/ 1437 h 4320"/>
                <a:gd name="T42" fmla="*/ 2016 w 3024"/>
                <a:gd name="T43" fmla="*/ 1413 h 4320"/>
                <a:gd name="T44" fmla="*/ 2180 w 3024"/>
                <a:gd name="T45" fmla="*/ 1448 h 4320"/>
                <a:gd name="T46" fmla="*/ 2284 w 3024"/>
                <a:gd name="T47" fmla="*/ 1365 h 4320"/>
                <a:gd name="T48" fmla="*/ 2390 w 3024"/>
                <a:gd name="T49" fmla="*/ 1448 h 4320"/>
                <a:gd name="T50" fmla="*/ 2554 w 3024"/>
                <a:gd name="T51" fmla="*/ 1413 h 4320"/>
                <a:gd name="T52" fmla="*/ 2605 w 3024"/>
                <a:gd name="T53" fmla="*/ 1437 h 4320"/>
                <a:gd name="T54" fmla="*/ 2485 w 3024"/>
                <a:gd name="T55" fmla="*/ 1659 h 4320"/>
                <a:gd name="T56" fmla="*/ 2732 w 3024"/>
                <a:gd name="T57" fmla="*/ 1989 h 4320"/>
                <a:gd name="T58" fmla="*/ 2998 w 3024"/>
                <a:gd name="T59" fmla="*/ 2529 h 4320"/>
                <a:gd name="T60" fmla="*/ 2936 w 3024"/>
                <a:gd name="T61" fmla="*/ 3097 h 4320"/>
                <a:gd name="T62" fmla="*/ 2513 w 3024"/>
                <a:gd name="T63" fmla="*/ 3468 h 4320"/>
                <a:gd name="T64" fmla="*/ 1951 w 3024"/>
                <a:gd name="T65" fmla="*/ 3409 h 4320"/>
                <a:gd name="T66" fmla="*/ 1604 w 3024"/>
                <a:gd name="T67" fmla="*/ 2959 h 4320"/>
                <a:gd name="T68" fmla="*/ 1651 w 3024"/>
                <a:gd name="T69" fmla="*/ 2360 h 4320"/>
                <a:gd name="T70" fmla="*/ 1790 w 3024"/>
                <a:gd name="T71" fmla="*/ 2008 h 4320"/>
                <a:gd name="T72" fmla="*/ 1445 w 3024"/>
                <a:gd name="T73" fmla="*/ 1793 h 4320"/>
                <a:gd name="T74" fmla="*/ 1272 w 3024"/>
                <a:gd name="T75" fmla="*/ 2489 h 4320"/>
                <a:gd name="T76" fmla="*/ 1477 w 3024"/>
                <a:gd name="T77" fmla="*/ 4249 h 4320"/>
                <a:gd name="T78" fmla="*/ 1231 w 3024"/>
                <a:gd name="T79" fmla="*/ 4293 h 4320"/>
                <a:gd name="T80" fmla="*/ 708 w 3024"/>
                <a:gd name="T81" fmla="*/ 4176 h 4320"/>
                <a:gd name="T82" fmla="*/ 500 w 3024"/>
                <a:gd name="T83" fmla="*/ 4319 h 4320"/>
                <a:gd name="T84" fmla="*/ 326 w 3024"/>
                <a:gd name="T85" fmla="*/ 4131 h 4320"/>
                <a:gd name="T86" fmla="*/ 444 w 3024"/>
                <a:gd name="T87" fmla="*/ 2493 h 4320"/>
                <a:gd name="T88" fmla="*/ 191 w 3024"/>
                <a:gd name="T89" fmla="*/ 2259 h 4320"/>
                <a:gd name="T90" fmla="*/ 8 w 3024"/>
                <a:gd name="T91" fmla="*/ 1855 h 4320"/>
                <a:gd name="T92" fmla="*/ 161 w 3024"/>
                <a:gd name="T93" fmla="*/ 1381 h 4320"/>
                <a:gd name="T94" fmla="*/ 525 w 3024"/>
                <a:gd name="T95" fmla="*/ 1053 h 4320"/>
                <a:gd name="T96" fmla="*/ 796 w 3024"/>
                <a:gd name="T97" fmla="*/ 984 h 4320"/>
                <a:gd name="T98" fmla="*/ 796 w 3024"/>
                <a:gd name="T99" fmla="*/ 1168 h 4320"/>
                <a:gd name="T100" fmla="*/ 745 w 3024"/>
                <a:gd name="T101" fmla="*/ 1613 h 4320"/>
                <a:gd name="T102" fmla="*/ 704 w 3024"/>
                <a:gd name="T103" fmla="*/ 1970 h 4320"/>
                <a:gd name="T104" fmla="*/ 988 w 3024"/>
                <a:gd name="T105" fmla="*/ 1970 h 4320"/>
                <a:gd name="T106" fmla="*/ 956 w 3024"/>
                <a:gd name="T107" fmla="*/ 1613 h 4320"/>
                <a:gd name="T108" fmla="*/ 915 w 3024"/>
                <a:gd name="T109" fmla="*/ 1168 h 4320"/>
                <a:gd name="T110" fmla="*/ 902 w 3024"/>
                <a:gd name="T111" fmla="*/ 984 h 4320"/>
                <a:gd name="T112" fmla="*/ 1207 w 3024"/>
                <a:gd name="T113" fmla="*/ 178 h 4320"/>
                <a:gd name="T114" fmla="*/ 1263 w 3024"/>
                <a:gd name="T115" fmla="*/ 636 h 4320"/>
                <a:gd name="T116" fmla="*/ 922 w 3024"/>
                <a:gd name="T117" fmla="*/ 911 h 4320"/>
                <a:gd name="T118" fmla="*/ 518 w 3024"/>
                <a:gd name="T119" fmla="*/ 738 h 4320"/>
                <a:gd name="T120" fmla="*/ 462 w 3024"/>
                <a:gd name="T121" fmla="*/ 280 h 4320"/>
                <a:gd name="T122" fmla="*/ 804 w 3024"/>
                <a:gd name="T123" fmla="*/ 4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024" h="4320">
                  <a:moveTo>
                    <a:pt x="2263" y="2046"/>
                  </a:moveTo>
                  <a:lnTo>
                    <a:pt x="2263" y="2174"/>
                  </a:lnTo>
                  <a:lnTo>
                    <a:pt x="2223" y="2184"/>
                  </a:lnTo>
                  <a:lnTo>
                    <a:pt x="2187" y="2199"/>
                  </a:lnTo>
                  <a:lnTo>
                    <a:pt x="2156" y="2219"/>
                  </a:lnTo>
                  <a:lnTo>
                    <a:pt x="2130" y="2244"/>
                  </a:lnTo>
                  <a:lnTo>
                    <a:pt x="2108" y="2273"/>
                  </a:lnTo>
                  <a:lnTo>
                    <a:pt x="2092" y="2305"/>
                  </a:lnTo>
                  <a:lnTo>
                    <a:pt x="2083" y="2341"/>
                  </a:lnTo>
                  <a:lnTo>
                    <a:pt x="2080" y="2379"/>
                  </a:lnTo>
                  <a:lnTo>
                    <a:pt x="2083" y="2414"/>
                  </a:lnTo>
                  <a:lnTo>
                    <a:pt x="2091" y="2445"/>
                  </a:lnTo>
                  <a:lnTo>
                    <a:pt x="2104" y="2473"/>
                  </a:lnTo>
                  <a:lnTo>
                    <a:pt x="2122" y="2499"/>
                  </a:lnTo>
                  <a:lnTo>
                    <a:pt x="2146" y="2521"/>
                  </a:lnTo>
                  <a:lnTo>
                    <a:pt x="2173" y="2544"/>
                  </a:lnTo>
                  <a:lnTo>
                    <a:pt x="2205" y="2563"/>
                  </a:lnTo>
                  <a:lnTo>
                    <a:pt x="2241" y="2580"/>
                  </a:lnTo>
                  <a:lnTo>
                    <a:pt x="2280" y="2599"/>
                  </a:lnTo>
                  <a:lnTo>
                    <a:pt x="2317" y="2614"/>
                  </a:lnTo>
                  <a:lnTo>
                    <a:pt x="2347" y="2633"/>
                  </a:lnTo>
                  <a:lnTo>
                    <a:pt x="2372" y="2651"/>
                  </a:lnTo>
                  <a:lnTo>
                    <a:pt x="2393" y="2672"/>
                  </a:lnTo>
                  <a:lnTo>
                    <a:pt x="2407" y="2695"/>
                  </a:lnTo>
                  <a:lnTo>
                    <a:pt x="2415" y="2720"/>
                  </a:lnTo>
                  <a:lnTo>
                    <a:pt x="2418" y="2749"/>
                  </a:lnTo>
                  <a:lnTo>
                    <a:pt x="2415" y="2779"/>
                  </a:lnTo>
                  <a:lnTo>
                    <a:pt x="2405" y="2805"/>
                  </a:lnTo>
                  <a:lnTo>
                    <a:pt x="2388" y="2829"/>
                  </a:lnTo>
                  <a:lnTo>
                    <a:pt x="2367" y="2847"/>
                  </a:lnTo>
                  <a:lnTo>
                    <a:pt x="2339" y="2862"/>
                  </a:lnTo>
                  <a:lnTo>
                    <a:pt x="2308" y="2871"/>
                  </a:lnTo>
                  <a:lnTo>
                    <a:pt x="2273" y="2873"/>
                  </a:lnTo>
                  <a:lnTo>
                    <a:pt x="2233" y="2871"/>
                  </a:lnTo>
                  <a:lnTo>
                    <a:pt x="2194" y="2863"/>
                  </a:lnTo>
                  <a:lnTo>
                    <a:pt x="2159" y="2851"/>
                  </a:lnTo>
                  <a:lnTo>
                    <a:pt x="2126" y="2837"/>
                  </a:lnTo>
                  <a:lnTo>
                    <a:pt x="2098" y="2818"/>
                  </a:lnTo>
                  <a:lnTo>
                    <a:pt x="2068" y="2904"/>
                  </a:lnTo>
                  <a:lnTo>
                    <a:pt x="2097" y="2922"/>
                  </a:lnTo>
                  <a:lnTo>
                    <a:pt x="2133" y="2938"/>
                  </a:lnTo>
                  <a:lnTo>
                    <a:pt x="2170" y="2949"/>
                  </a:lnTo>
                  <a:lnTo>
                    <a:pt x="2212" y="2957"/>
                  </a:lnTo>
                  <a:lnTo>
                    <a:pt x="2256" y="2960"/>
                  </a:lnTo>
                  <a:lnTo>
                    <a:pt x="2256" y="3088"/>
                  </a:lnTo>
                  <a:lnTo>
                    <a:pt x="2331" y="3088"/>
                  </a:lnTo>
                  <a:lnTo>
                    <a:pt x="2331" y="2956"/>
                  </a:lnTo>
                  <a:lnTo>
                    <a:pt x="2371" y="2947"/>
                  </a:lnTo>
                  <a:lnTo>
                    <a:pt x="2406" y="2932"/>
                  </a:lnTo>
                  <a:lnTo>
                    <a:pt x="2438" y="2913"/>
                  </a:lnTo>
                  <a:lnTo>
                    <a:pt x="2464" y="2890"/>
                  </a:lnTo>
                  <a:lnTo>
                    <a:pt x="2485" y="2864"/>
                  </a:lnTo>
                  <a:lnTo>
                    <a:pt x="2502" y="2835"/>
                  </a:lnTo>
                  <a:lnTo>
                    <a:pt x="2515" y="2805"/>
                  </a:lnTo>
                  <a:lnTo>
                    <a:pt x="2521" y="2774"/>
                  </a:lnTo>
                  <a:lnTo>
                    <a:pt x="2524" y="2740"/>
                  </a:lnTo>
                  <a:lnTo>
                    <a:pt x="2521" y="2701"/>
                  </a:lnTo>
                  <a:lnTo>
                    <a:pt x="2512" y="2664"/>
                  </a:lnTo>
                  <a:lnTo>
                    <a:pt x="2498" y="2631"/>
                  </a:lnTo>
                  <a:lnTo>
                    <a:pt x="2477" y="2602"/>
                  </a:lnTo>
                  <a:lnTo>
                    <a:pt x="2451" y="2575"/>
                  </a:lnTo>
                  <a:lnTo>
                    <a:pt x="2418" y="2551"/>
                  </a:lnTo>
                  <a:lnTo>
                    <a:pt x="2380" y="2529"/>
                  </a:lnTo>
                  <a:lnTo>
                    <a:pt x="2335" y="2508"/>
                  </a:lnTo>
                  <a:lnTo>
                    <a:pt x="2294" y="2489"/>
                  </a:lnTo>
                  <a:lnTo>
                    <a:pt x="2259" y="2470"/>
                  </a:lnTo>
                  <a:lnTo>
                    <a:pt x="2232" y="2453"/>
                  </a:lnTo>
                  <a:lnTo>
                    <a:pt x="2210" y="2434"/>
                  </a:lnTo>
                  <a:lnTo>
                    <a:pt x="2195" y="2413"/>
                  </a:lnTo>
                  <a:lnTo>
                    <a:pt x="2187" y="2390"/>
                  </a:lnTo>
                  <a:lnTo>
                    <a:pt x="2185" y="2363"/>
                  </a:lnTo>
                  <a:lnTo>
                    <a:pt x="2186" y="2346"/>
                  </a:lnTo>
                  <a:lnTo>
                    <a:pt x="2190" y="2329"/>
                  </a:lnTo>
                  <a:lnTo>
                    <a:pt x="2197" y="2312"/>
                  </a:lnTo>
                  <a:lnTo>
                    <a:pt x="2207" y="2296"/>
                  </a:lnTo>
                  <a:lnTo>
                    <a:pt x="2222" y="2283"/>
                  </a:lnTo>
                  <a:lnTo>
                    <a:pt x="2239" y="2271"/>
                  </a:lnTo>
                  <a:lnTo>
                    <a:pt x="2259" y="2262"/>
                  </a:lnTo>
                  <a:lnTo>
                    <a:pt x="2284" y="2256"/>
                  </a:lnTo>
                  <a:lnTo>
                    <a:pt x="2313" y="2254"/>
                  </a:lnTo>
                  <a:lnTo>
                    <a:pt x="2350" y="2257"/>
                  </a:lnTo>
                  <a:lnTo>
                    <a:pt x="2383" y="2262"/>
                  </a:lnTo>
                  <a:lnTo>
                    <a:pt x="2410" y="2270"/>
                  </a:lnTo>
                  <a:lnTo>
                    <a:pt x="2434" y="2279"/>
                  </a:lnTo>
                  <a:lnTo>
                    <a:pt x="2452" y="2288"/>
                  </a:lnTo>
                  <a:lnTo>
                    <a:pt x="2466" y="2297"/>
                  </a:lnTo>
                  <a:lnTo>
                    <a:pt x="2498" y="2214"/>
                  </a:lnTo>
                  <a:lnTo>
                    <a:pt x="2474" y="2201"/>
                  </a:lnTo>
                  <a:lnTo>
                    <a:pt x="2448" y="2189"/>
                  </a:lnTo>
                  <a:lnTo>
                    <a:pt x="2417" y="2180"/>
                  </a:lnTo>
                  <a:lnTo>
                    <a:pt x="2380" y="2173"/>
                  </a:lnTo>
                  <a:lnTo>
                    <a:pt x="2339" y="2169"/>
                  </a:lnTo>
                  <a:lnTo>
                    <a:pt x="2339" y="2046"/>
                  </a:lnTo>
                  <a:lnTo>
                    <a:pt x="2263" y="2046"/>
                  </a:lnTo>
                  <a:close/>
                  <a:moveTo>
                    <a:pt x="546" y="1422"/>
                  </a:moveTo>
                  <a:lnTo>
                    <a:pt x="513" y="1452"/>
                  </a:lnTo>
                  <a:lnTo>
                    <a:pt x="480" y="1487"/>
                  </a:lnTo>
                  <a:lnTo>
                    <a:pt x="446" y="1528"/>
                  </a:lnTo>
                  <a:lnTo>
                    <a:pt x="412" y="1575"/>
                  </a:lnTo>
                  <a:lnTo>
                    <a:pt x="378" y="1627"/>
                  </a:lnTo>
                  <a:lnTo>
                    <a:pt x="346" y="1686"/>
                  </a:lnTo>
                  <a:lnTo>
                    <a:pt x="313" y="1753"/>
                  </a:lnTo>
                  <a:lnTo>
                    <a:pt x="310" y="1770"/>
                  </a:lnTo>
                  <a:lnTo>
                    <a:pt x="312" y="1791"/>
                  </a:lnTo>
                  <a:lnTo>
                    <a:pt x="317" y="1817"/>
                  </a:lnTo>
                  <a:lnTo>
                    <a:pt x="325" y="1847"/>
                  </a:lnTo>
                  <a:lnTo>
                    <a:pt x="336" y="1879"/>
                  </a:lnTo>
                  <a:lnTo>
                    <a:pt x="352" y="1913"/>
                  </a:lnTo>
                  <a:lnTo>
                    <a:pt x="369" y="1948"/>
                  </a:lnTo>
                  <a:lnTo>
                    <a:pt x="389" y="1985"/>
                  </a:lnTo>
                  <a:lnTo>
                    <a:pt x="410" y="2020"/>
                  </a:lnTo>
                  <a:lnTo>
                    <a:pt x="433" y="2055"/>
                  </a:lnTo>
                  <a:lnTo>
                    <a:pt x="458" y="2089"/>
                  </a:lnTo>
                  <a:lnTo>
                    <a:pt x="483" y="2122"/>
                  </a:lnTo>
                  <a:lnTo>
                    <a:pt x="509" y="2151"/>
                  </a:lnTo>
                  <a:lnTo>
                    <a:pt x="546" y="1422"/>
                  </a:lnTo>
                  <a:close/>
                  <a:moveTo>
                    <a:pt x="902" y="984"/>
                  </a:moveTo>
                  <a:lnTo>
                    <a:pt x="912" y="986"/>
                  </a:lnTo>
                  <a:lnTo>
                    <a:pt x="928" y="987"/>
                  </a:lnTo>
                  <a:lnTo>
                    <a:pt x="948" y="990"/>
                  </a:lnTo>
                  <a:lnTo>
                    <a:pt x="970" y="994"/>
                  </a:lnTo>
                  <a:lnTo>
                    <a:pt x="994" y="998"/>
                  </a:lnTo>
                  <a:lnTo>
                    <a:pt x="1016" y="1001"/>
                  </a:lnTo>
                  <a:lnTo>
                    <a:pt x="1037" y="1005"/>
                  </a:lnTo>
                  <a:lnTo>
                    <a:pt x="1055" y="1008"/>
                  </a:lnTo>
                  <a:lnTo>
                    <a:pt x="1068" y="1011"/>
                  </a:lnTo>
                  <a:lnTo>
                    <a:pt x="1075" y="1012"/>
                  </a:lnTo>
                  <a:lnTo>
                    <a:pt x="1135" y="1032"/>
                  </a:lnTo>
                  <a:lnTo>
                    <a:pt x="1194" y="1055"/>
                  </a:lnTo>
                  <a:lnTo>
                    <a:pt x="1250" y="1084"/>
                  </a:lnTo>
                  <a:lnTo>
                    <a:pt x="1305" y="1117"/>
                  </a:lnTo>
                  <a:lnTo>
                    <a:pt x="1360" y="1155"/>
                  </a:lnTo>
                  <a:lnTo>
                    <a:pt x="1411" y="1198"/>
                  </a:lnTo>
                  <a:lnTo>
                    <a:pt x="1460" y="1244"/>
                  </a:lnTo>
                  <a:lnTo>
                    <a:pt x="1504" y="1292"/>
                  </a:lnTo>
                  <a:lnTo>
                    <a:pt x="1547" y="1344"/>
                  </a:lnTo>
                  <a:lnTo>
                    <a:pt x="1587" y="1398"/>
                  </a:lnTo>
                  <a:lnTo>
                    <a:pt x="1622" y="1454"/>
                  </a:lnTo>
                  <a:lnTo>
                    <a:pt x="1656" y="1513"/>
                  </a:lnTo>
                  <a:lnTo>
                    <a:pt x="1668" y="1537"/>
                  </a:lnTo>
                  <a:lnTo>
                    <a:pt x="1681" y="1560"/>
                  </a:lnTo>
                  <a:lnTo>
                    <a:pt x="1693" y="1584"/>
                  </a:lnTo>
                  <a:lnTo>
                    <a:pt x="1706" y="1605"/>
                  </a:lnTo>
                  <a:lnTo>
                    <a:pt x="1719" y="1626"/>
                  </a:lnTo>
                  <a:lnTo>
                    <a:pt x="1735" y="1644"/>
                  </a:lnTo>
                  <a:lnTo>
                    <a:pt x="1753" y="1659"/>
                  </a:lnTo>
                  <a:lnTo>
                    <a:pt x="1773" y="1672"/>
                  </a:lnTo>
                  <a:lnTo>
                    <a:pt x="1796" y="1680"/>
                  </a:lnTo>
                  <a:lnTo>
                    <a:pt x="1824" y="1683"/>
                  </a:lnTo>
                  <a:lnTo>
                    <a:pt x="1837" y="1682"/>
                  </a:lnTo>
                  <a:lnTo>
                    <a:pt x="1855" y="1680"/>
                  </a:lnTo>
                  <a:lnTo>
                    <a:pt x="1879" y="1676"/>
                  </a:lnTo>
                  <a:lnTo>
                    <a:pt x="1906" y="1670"/>
                  </a:lnTo>
                  <a:lnTo>
                    <a:pt x="1936" y="1663"/>
                  </a:lnTo>
                  <a:lnTo>
                    <a:pt x="1966" y="1655"/>
                  </a:lnTo>
                  <a:lnTo>
                    <a:pt x="1995" y="1646"/>
                  </a:lnTo>
                  <a:lnTo>
                    <a:pt x="2023" y="1636"/>
                  </a:lnTo>
                  <a:lnTo>
                    <a:pt x="2045" y="1626"/>
                  </a:lnTo>
                  <a:lnTo>
                    <a:pt x="2063" y="1615"/>
                  </a:lnTo>
                  <a:lnTo>
                    <a:pt x="2074" y="1606"/>
                  </a:lnTo>
                  <a:lnTo>
                    <a:pt x="2076" y="1596"/>
                  </a:lnTo>
                  <a:lnTo>
                    <a:pt x="2070" y="1568"/>
                  </a:lnTo>
                  <a:lnTo>
                    <a:pt x="2061" y="1542"/>
                  </a:lnTo>
                  <a:lnTo>
                    <a:pt x="2049" y="1516"/>
                  </a:lnTo>
                  <a:lnTo>
                    <a:pt x="2034" y="1492"/>
                  </a:lnTo>
                  <a:lnTo>
                    <a:pt x="2015" y="1471"/>
                  </a:lnTo>
                  <a:lnTo>
                    <a:pt x="1992" y="1453"/>
                  </a:lnTo>
                  <a:lnTo>
                    <a:pt x="1966" y="1437"/>
                  </a:lnTo>
                  <a:lnTo>
                    <a:pt x="1966" y="1436"/>
                  </a:lnTo>
                  <a:lnTo>
                    <a:pt x="1968" y="1432"/>
                  </a:lnTo>
                  <a:lnTo>
                    <a:pt x="1971" y="1427"/>
                  </a:lnTo>
                  <a:lnTo>
                    <a:pt x="1975" y="1422"/>
                  </a:lnTo>
                  <a:lnTo>
                    <a:pt x="1982" y="1416"/>
                  </a:lnTo>
                  <a:lnTo>
                    <a:pt x="1991" y="1413"/>
                  </a:lnTo>
                  <a:lnTo>
                    <a:pt x="2002" y="1411"/>
                  </a:lnTo>
                  <a:lnTo>
                    <a:pt x="2016" y="1413"/>
                  </a:lnTo>
                  <a:lnTo>
                    <a:pt x="2032" y="1419"/>
                  </a:lnTo>
                  <a:lnTo>
                    <a:pt x="2053" y="1430"/>
                  </a:lnTo>
                  <a:lnTo>
                    <a:pt x="2081" y="1447"/>
                  </a:lnTo>
                  <a:lnTo>
                    <a:pt x="2106" y="1456"/>
                  </a:lnTo>
                  <a:lnTo>
                    <a:pt x="2130" y="1461"/>
                  </a:lnTo>
                  <a:lnTo>
                    <a:pt x="2150" y="1461"/>
                  </a:lnTo>
                  <a:lnTo>
                    <a:pt x="2165" y="1456"/>
                  </a:lnTo>
                  <a:lnTo>
                    <a:pt x="2180" y="1448"/>
                  </a:lnTo>
                  <a:lnTo>
                    <a:pt x="2191" y="1437"/>
                  </a:lnTo>
                  <a:lnTo>
                    <a:pt x="2198" y="1428"/>
                  </a:lnTo>
                  <a:lnTo>
                    <a:pt x="2207" y="1415"/>
                  </a:lnTo>
                  <a:lnTo>
                    <a:pt x="2219" y="1402"/>
                  </a:lnTo>
                  <a:lnTo>
                    <a:pt x="2233" y="1388"/>
                  </a:lnTo>
                  <a:lnTo>
                    <a:pt x="2249" y="1376"/>
                  </a:lnTo>
                  <a:lnTo>
                    <a:pt x="2267" y="1368"/>
                  </a:lnTo>
                  <a:lnTo>
                    <a:pt x="2284" y="1365"/>
                  </a:lnTo>
                  <a:lnTo>
                    <a:pt x="2304" y="1369"/>
                  </a:lnTo>
                  <a:lnTo>
                    <a:pt x="2321" y="1377"/>
                  </a:lnTo>
                  <a:lnTo>
                    <a:pt x="2337" y="1389"/>
                  </a:lnTo>
                  <a:lnTo>
                    <a:pt x="2351" y="1403"/>
                  </a:lnTo>
                  <a:lnTo>
                    <a:pt x="2363" y="1416"/>
                  </a:lnTo>
                  <a:lnTo>
                    <a:pt x="2372" y="1428"/>
                  </a:lnTo>
                  <a:lnTo>
                    <a:pt x="2380" y="1437"/>
                  </a:lnTo>
                  <a:lnTo>
                    <a:pt x="2390" y="1448"/>
                  </a:lnTo>
                  <a:lnTo>
                    <a:pt x="2405" y="1456"/>
                  </a:lnTo>
                  <a:lnTo>
                    <a:pt x="2422" y="1461"/>
                  </a:lnTo>
                  <a:lnTo>
                    <a:pt x="2441" y="1461"/>
                  </a:lnTo>
                  <a:lnTo>
                    <a:pt x="2464" y="1456"/>
                  </a:lnTo>
                  <a:lnTo>
                    <a:pt x="2490" y="1447"/>
                  </a:lnTo>
                  <a:lnTo>
                    <a:pt x="2519" y="1430"/>
                  </a:lnTo>
                  <a:lnTo>
                    <a:pt x="2538" y="1419"/>
                  </a:lnTo>
                  <a:lnTo>
                    <a:pt x="2554" y="1413"/>
                  </a:lnTo>
                  <a:lnTo>
                    <a:pt x="2568" y="1411"/>
                  </a:lnTo>
                  <a:lnTo>
                    <a:pt x="2579" y="1413"/>
                  </a:lnTo>
                  <a:lnTo>
                    <a:pt x="2588" y="1416"/>
                  </a:lnTo>
                  <a:lnTo>
                    <a:pt x="2595" y="1422"/>
                  </a:lnTo>
                  <a:lnTo>
                    <a:pt x="2600" y="1427"/>
                  </a:lnTo>
                  <a:lnTo>
                    <a:pt x="2602" y="1432"/>
                  </a:lnTo>
                  <a:lnTo>
                    <a:pt x="2604" y="1436"/>
                  </a:lnTo>
                  <a:lnTo>
                    <a:pt x="2605" y="1437"/>
                  </a:lnTo>
                  <a:lnTo>
                    <a:pt x="2574" y="1456"/>
                  </a:lnTo>
                  <a:lnTo>
                    <a:pt x="2549" y="1478"/>
                  </a:lnTo>
                  <a:lnTo>
                    <a:pt x="2528" y="1503"/>
                  </a:lnTo>
                  <a:lnTo>
                    <a:pt x="2512" y="1530"/>
                  </a:lnTo>
                  <a:lnTo>
                    <a:pt x="2500" y="1560"/>
                  </a:lnTo>
                  <a:lnTo>
                    <a:pt x="2493" y="1593"/>
                  </a:lnTo>
                  <a:lnTo>
                    <a:pt x="2487" y="1626"/>
                  </a:lnTo>
                  <a:lnTo>
                    <a:pt x="2485" y="1659"/>
                  </a:lnTo>
                  <a:lnTo>
                    <a:pt x="2485" y="1693"/>
                  </a:lnTo>
                  <a:lnTo>
                    <a:pt x="2487" y="1725"/>
                  </a:lnTo>
                  <a:lnTo>
                    <a:pt x="2490" y="1757"/>
                  </a:lnTo>
                  <a:lnTo>
                    <a:pt x="2540" y="1792"/>
                  </a:lnTo>
                  <a:lnTo>
                    <a:pt x="2589" y="1833"/>
                  </a:lnTo>
                  <a:lnTo>
                    <a:pt x="2639" y="1880"/>
                  </a:lnTo>
                  <a:lnTo>
                    <a:pt x="2686" y="1932"/>
                  </a:lnTo>
                  <a:lnTo>
                    <a:pt x="2732" y="1989"/>
                  </a:lnTo>
                  <a:lnTo>
                    <a:pt x="2777" y="2050"/>
                  </a:lnTo>
                  <a:lnTo>
                    <a:pt x="2818" y="2113"/>
                  </a:lnTo>
                  <a:lnTo>
                    <a:pt x="2858" y="2180"/>
                  </a:lnTo>
                  <a:lnTo>
                    <a:pt x="2893" y="2248"/>
                  </a:lnTo>
                  <a:lnTo>
                    <a:pt x="2926" y="2318"/>
                  </a:lnTo>
                  <a:lnTo>
                    <a:pt x="2955" y="2388"/>
                  </a:lnTo>
                  <a:lnTo>
                    <a:pt x="2978" y="2458"/>
                  </a:lnTo>
                  <a:lnTo>
                    <a:pt x="2998" y="2529"/>
                  </a:lnTo>
                  <a:lnTo>
                    <a:pt x="3012" y="2597"/>
                  </a:lnTo>
                  <a:lnTo>
                    <a:pt x="3021" y="2664"/>
                  </a:lnTo>
                  <a:lnTo>
                    <a:pt x="3024" y="2729"/>
                  </a:lnTo>
                  <a:lnTo>
                    <a:pt x="3020" y="2808"/>
                  </a:lnTo>
                  <a:lnTo>
                    <a:pt x="3010" y="2885"/>
                  </a:lnTo>
                  <a:lnTo>
                    <a:pt x="2991" y="2959"/>
                  </a:lnTo>
                  <a:lnTo>
                    <a:pt x="2966" y="3031"/>
                  </a:lnTo>
                  <a:lnTo>
                    <a:pt x="2936" y="3097"/>
                  </a:lnTo>
                  <a:lnTo>
                    <a:pt x="2900" y="3161"/>
                  </a:lnTo>
                  <a:lnTo>
                    <a:pt x="2858" y="3220"/>
                  </a:lnTo>
                  <a:lnTo>
                    <a:pt x="2811" y="3275"/>
                  </a:lnTo>
                  <a:lnTo>
                    <a:pt x="2760" y="3325"/>
                  </a:lnTo>
                  <a:lnTo>
                    <a:pt x="2703" y="3370"/>
                  </a:lnTo>
                  <a:lnTo>
                    <a:pt x="2643" y="3409"/>
                  </a:lnTo>
                  <a:lnTo>
                    <a:pt x="2580" y="3442"/>
                  </a:lnTo>
                  <a:lnTo>
                    <a:pt x="2513" y="3468"/>
                  </a:lnTo>
                  <a:lnTo>
                    <a:pt x="2444" y="3486"/>
                  </a:lnTo>
                  <a:lnTo>
                    <a:pt x="2372" y="3498"/>
                  </a:lnTo>
                  <a:lnTo>
                    <a:pt x="2297" y="3502"/>
                  </a:lnTo>
                  <a:lnTo>
                    <a:pt x="2223" y="3498"/>
                  </a:lnTo>
                  <a:lnTo>
                    <a:pt x="2151" y="3486"/>
                  </a:lnTo>
                  <a:lnTo>
                    <a:pt x="2081" y="3468"/>
                  </a:lnTo>
                  <a:lnTo>
                    <a:pt x="2015" y="3442"/>
                  </a:lnTo>
                  <a:lnTo>
                    <a:pt x="1951" y="3409"/>
                  </a:lnTo>
                  <a:lnTo>
                    <a:pt x="1892" y="3370"/>
                  </a:lnTo>
                  <a:lnTo>
                    <a:pt x="1835" y="3325"/>
                  </a:lnTo>
                  <a:lnTo>
                    <a:pt x="1783" y="3275"/>
                  </a:lnTo>
                  <a:lnTo>
                    <a:pt x="1737" y="3220"/>
                  </a:lnTo>
                  <a:lnTo>
                    <a:pt x="1695" y="3161"/>
                  </a:lnTo>
                  <a:lnTo>
                    <a:pt x="1659" y="3097"/>
                  </a:lnTo>
                  <a:lnTo>
                    <a:pt x="1627" y="3031"/>
                  </a:lnTo>
                  <a:lnTo>
                    <a:pt x="1604" y="2959"/>
                  </a:lnTo>
                  <a:lnTo>
                    <a:pt x="1585" y="2885"/>
                  </a:lnTo>
                  <a:lnTo>
                    <a:pt x="1575" y="2808"/>
                  </a:lnTo>
                  <a:lnTo>
                    <a:pt x="1571" y="2729"/>
                  </a:lnTo>
                  <a:lnTo>
                    <a:pt x="1575" y="2659"/>
                  </a:lnTo>
                  <a:lnTo>
                    <a:pt x="1584" y="2585"/>
                  </a:lnTo>
                  <a:lnTo>
                    <a:pt x="1601" y="2511"/>
                  </a:lnTo>
                  <a:lnTo>
                    <a:pt x="1623" y="2436"/>
                  </a:lnTo>
                  <a:lnTo>
                    <a:pt x="1651" y="2360"/>
                  </a:lnTo>
                  <a:lnTo>
                    <a:pt x="1682" y="2286"/>
                  </a:lnTo>
                  <a:lnTo>
                    <a:pt x="1719" y="2212"/>
                  </a:lnTo>
                  <a:lnTo>
                    <a:pt x="1759" y="2142"/>
                  </a:lnTo>
                  <a:lnTo>
                    <a:pt x="1803" y="2072"/>
                  </a:lnTo>
                  <a:lnTo>
                    <a:pt x="1848" y="2008"/>
                  </a:lnTo>
                  <a:lnTo>
                    <a:pt x="1841" y="2008"/>
                  </a:lnTo>
                  <a:lnTo>
                    <a:pt x="1833" y="2009"/>
                  </a:lnTo>
                  <a:lnTo>
                    <a:pt x="1790" y="2008"/>
                  </a:lnTo>
                  <a:lnTo>
                    <a:pt x="1746" y="2002"/>
                  </a:lnTo>
                  <a:lnTo>
                    <a:pt x="1704" y="1992"/>
                  </a:lnTo>
                  <a:lnTo>
                    <a:pt x="1652" y="1974"/>
                  </a:lnTo>
                  <a:lnTo>
                    <a:pt x="1602" y="1949"/>
                  </a:lnTo>
                  <a:lnTo>
                    <a:pt x="1557" y="1919"/>
                  </a:lnTo>
                  <a:lnTo>
                    <a:pt x="1516" y="1882"/>
                  </a:lnTo>
                  <a:lnTo>
                    <a:pt x="1478" y="1841"/>
                  </a:lnTo>
                  <a:lnTo>
                    <a:pt x="1445" y="1793"/>
                  </a:lnTo>
                  <a:lnTo>
                    <a:pt x="1418" y="1742"/>
                  </a:lnTo>
                  <a:lnTo>
                    <a:pt x="1382" y="1672"/>
                  </a:lnTo>
                  <a:lnTo>
                    <a:pt x="1346" y="1610"/>
                  </a:lnTo>
                  <a:lnTo>
                    <a:pt x="1308" y="1555"/>
                  </a:lnTo>
                  <a:lnTo>
                    <a:pt x="1269" y="1507"/>
                  </a:lnTo>
                  <a:lnTo>
                    <a:pt x="1229" y="1466"/>
                  </a:lnTo>
                  <a:lnTo>
                    <a:pt x="1190" y="1431"/>
                  </a:lnTo>
                  <a:lnTo>
                    <a:pt x="1272" y="2489"/>
                  </a:lnTo>
                  <a:lnTo>
                    <a:pt x="1271" y="2491"/>
                  </a:lnTo>
                  <a:lnTo>
                    <a:pt x="1271" y="2494"/>
                  </a:lnTo>
                  <a:lnTo>
                    <a:pt x="1521" y="4083"/>
                  </a:lnTo>
                  <a:lnTo>
                    <a:pt x="1524" y="4120"/>
                  </a:lnTo>
                  <a:lnTo>
                    <a:pt x="1520" y="4156"/>
                  </a:lnTo>
                  <a:lnTo>
                    <a:pt x="1511" y="4189"/>
                  </a:lnTo>
                  <a:lnTo>
                    <a:pt x="1496" y="4221"/>
                  </a:lnTo>
                  <a:lnTo>
                    <a:pt x="1477" y="4249"/>
                  </a:lnTo>
                  <a:lnTo>
                    <a:pt x="1453" y="4273"/>
                  </a:lnTo>
                  <a:lnTo>
                    <a:pt x="1426" y="4294"/>
                  </a:lnTo>
                  <a:lnTo>
                    <a:pt x="1394" y="4308"/>
                  </a:lnTo>
                  <a:lnTo>
                    <a:pt x="1360" y="4317"/>
                  </a:lnTo>
                  <a:lnTo>
                    <a:pt x="1327" y="4320"/>
                  </a:lnTo>
                  <a:lnTo>
                    <a:pt x="1293" y="4317"/>
                  </a:lnTo>
                  <a:lnTo>
                    <a:pt x="1261" y="4307"/>
                  </a:lnTo>
                  <a:lnTo>
                    <a:pt x="1231" y="4293"/>
                  </a:lnTo>
                  <a:lnTo>
                    <a:pt x="1202" y="4272"/>
                  </a:lnTo>
                  <a:lnTo>
                    <a:pt x="1178" y="4247"/>
                  </a:lnTo>
                  <a:lnTo>
                    <a:pt x="1159" y="4218"/>
                  </a:lnTo>
                  <a:lnTo>
                    <a:pt x="1144" y="4185"/>
                  </a:lnTo>
                  <a:lnTo>
                    <a:pt x="1135" y="4150"/>
                  </a:lnTo>
                  <a:lnTo>
                    <a:pt x="884" y="2541"/>
                  </a:lnTo>
                  <a:lnTo>
                    <a:pt x="715" y="4138"/>
                  </a:lnTo>
                  <a:lnTo>
                    <a:pt x="708" y="4176"/>
                  </a:lnTo>
                  <a:lnTo>
                    <a:pt x="694" y="4211"/>
                  </a:lnTo>
                  <a:lnTo>
                    <a:pt x="675" y="4241"/>
                  </a:lnTo>
                  <a:lnTo>
                    <a:pt x="651" y="4269"/>
                  </a:lnTo>
                  <a:lnTo>
                    <a:pt x="623" y="4290"/>
                  </a:lnTo>
                  <a:lnTo>
                    <a:pt x="592" y="4307"/>
                  </a:lnTo>
                  <a:lnTo>
                    <a:pt x="558" y="4316"/>
                  </a:lnTo>
                  <a:lnTo>
                    <a:pt x="521" y="4320"/>
                  </a:lnTo>
                  <a:lnTo>
                    <a:pt x="500" y="4319"/>
                  </a:lnTo>
                  <a:lnTo>
                    <a:pt x="466" y="4311"/>
                  </a:lnTo>
                  <a:lnTo>
                    <a:pt x="433" y="4298"/>
                  </a:lnTo>
                  <a:lnTo>
                    <a:pt x="405" y="4279"/>
                  </a:lnTo>
                  <a:lnTo>
                    <a:pt x="380" y="4257"/>
                  </a:lnTo>
                  <a:lnTo>
                    <a:pt x="359" y="4230"/>
                  </a:lnTo>
                  <a:lnTo>
                    <a:pt x="343" y="4200"/>
                  </a:lnTo>
                  <a:lnTo>
                    <a:pt x="331" y="4167"/>
                  </a:lnTo>
                  <a:lnTo>
                    <a:pt x="326" y="4131"/>
                  </a:lnTo>
                  <a:lnTo>
                    <a:pt x="327" y="4095"/>
                  </a:lnTo>
                  <a:lnTo>
                    <a:pt x="490" y="2546"/>
                  </a:lnTo>
                  <a:lnTo>
                    <a:pt x="492" y="2491"/>
                  </a:lnTo>
                  <a:lnTo>
                    <a:pt x="488" y="2493"/>
                  </a:lnTo>
                  <a:lnTo>
                    <a:pt x="483" y="2494"/>
                  </a:lnTo>
                  <a:lnTo>
                    <a:pt x="479" y="2495"/>
                  </a:lnTo>
                  <a:lnTo>
                    <a:pt x="475" y="2495"/>
                  </a:lnTo>
                  <a:lnTo>
                    <a:pt x="444" y="2493"/>
                  </a:lnTo>
                  <a:lnTo>
                    <a:pt x="415" y="2483"/>
                  </a:lnTo>
                  <a:lnTo>
                    <a:pt x="386" y="2468"/>
                  </a:lnTo>
                  <a:lnTo>
                    <a:pt x="355" y="2443"/>
                  </a:lnTo>
                  <a:lnTo>
                    <a:pt x="322" y="2414"/>
                  </a:lnTo>
                  <a:lnTo>
                    <a:pt x="289" y="2380"/>
                  </a:lnTo>
                  <a:lnTo>
                    <a:pt x="257" y="2343"/>
                  </a:lnTo>
                  <a:lnTo>
                    <a:pt x="223" y="2303"/>
                  </a:lnTo>
                  <a:lnTo>
                    <a:pt x="191" y="2259"/>
                  </a:lnTo>
                  <a:lnTo>
                    <a:pt x="160" y="2214"/>
                  </a:lnTo>
                  <a:lnTo>
                    <a:pt x="130" y="2165"/>
                  </a:lnTo>
                  <a:lnTo>
                    <a:pt x="101" y="2115"/>
                  </a:lnTo>
                  <a:lnTo>
                    <a:pt x="76" y="2064"/>
                  </a:lnTo>
                  <a:lnTo>
                    <a:pt x="54" y="2012"/>
                  </a:lnTo>
                  <a:lnTo>
                    <a:pt x="34" y="1960"/>
                  </a:lnTo>
                  <a:lnTo>
                    <a:pt x="20" y="1907"/>
                  </a:lnTo>
                  <a:lnTo>
                    <a:pt x="8" y="1855"/>
                  </a:lnTo>
                  <a:lnTo>
                    <a:pt x="1" y="1803"/>
                  </a:lnTo>
                  <a:lnTo>
                    <a:pt x="0" y="1752"/>
                  </a:lnTo>
                  <a:lnTo>
                    <a:pt x="4" y="1703"/>
                  </a:lnTo>
                  <a:lnTo>
                    <a:pt x="14" y="1656"/>
                  </a:lnTo>
                  <a:lnTo>
                    <a:pt x="31" y="1611"/>
                  </a:lnTo>
                  <a:lnTo>
                    <a:pt x="73" y="1526"/>
                  </a:lnTo>
                  <a:lnTo>
                    <a:pt x="117" y="1450"/>
                  </a:lnTo>
                  <a:lnTo>
                    <a:pt x="161" y="1381"/>
                  </a:lnTo>
                  <a:lnTo>
                    <a:pt x="207" y="1318"/>
                  </a:lnTo>
                  <a:lnTo>
                    <a:pt x="253" y="1263"/>
                  </a:lnTo>
                  <a:lnTo>
                    <a:pt x="298" y="1215"/>
                  </a:lnTo>
                  <a:lnTo>
                    <a:pt x="346" y="1172"/>
                  </a:lnTo>
                  <a:lnTo>
                    <a:pt x="391" y="1135"/>
                  </a:lnTo>
                  <a:lnTo>
                    <a:pt x="437" y="1102"/>
                  </a:lnTo>
                  <a:lnTo>
                    <a:pt x="482" y="1076"/>
                  </a:lnTo>
                  <a:lnTo>
                    <a:pt x="525" y="1053"/>
                  </a:lnTo>
                  <a:lnTo>
                    <a:pt x="567" y="1034"/>
                  </a:lnTo>
                  <a:lnTo>
                    <a:pt x="607" y="1018"/>
                  </a:lnTo>
                  <a:lnTo>
                    <a:pt x="645" y="1007"/>
                  </a:lnTo>
                  <a:lnTo>
                    <a:pt x="682" y="999"/>
                  </a:lnTo>
                  <a:lnTo>
                    <a:pt x="715" y="992"/>
                  </a:lnTo>
                  <a:lnTo>
                    <a:pt x="745" y="988"/>
                  </a:lnTo>
                  <a:lnTo>
                    <a:pt x="772" y="986"/>
                  </a:lnTo>
                  <a:lnTo>
                    <a:pt x="796" y="984"/>
                  </a:lnTo>
                  <a:lnTo>
                    <a:pt x="816" y="984"/>
                  </a:lnTo>
                  <a:lnTo>
                    <a:pt x="816" y="990"/>
                  </a:lnTo>
                  <a:lnTo>
                    <a:pt x="814" y="1003"/>
                  </a:lnTo>
                  <a:lnTo>
                    <a:pt x="812" y="1022"/>
                  </a:lnTo>
                  <a:lnTo>
                    <a:pt x="809" y="1050"/>
                  </a:lnTo>
                  <a:lnTo>
                    <a:pt x="805" y="1084"/>
                  </a:lnTo>
                  <a:lnTo>
                    <a:pt x="801" y="1123"/>
                  </a:lnTo>
                  <a:lnTo>
                    <a:pt x="796" y="1168"/>
                  </a:lnTo>
                  <a:lnTo>
                    <a:pt x="791" y="1216"/>
                  </a:lnTo>
                  <a:lnTo>
                    <a:pt x="784" y="1267"/>
                  </a:lnTo>
                  <a:lnTo>
                    <a:pt x="778" y="1322"/>
                  </a:lnTo>
                  <a:lnTo>
                    <a:pt x="772" y="1378"/>
                  </a:lnTo>
                  <a:lnTo>
                    <a:pt x="765" y="1437"/>
                  </a:lnTo>
                  <a:lnTo>
                    <a:pt x="758" y="1496"/>
                  </a:lnTo>
                  <a:lnTo>
                    <a:pt x="751" y="1555"/>
                  </a:lnTo>
                  <a:lnTo>
                    <a:pt x="745" y="1613"/>
                  </a:lnTo>
                  <a:lnTo>
                    <a:pt x="738" y="1670"/>
                  </a:lnTo>
                  <a:lnTo>
                    <a:pt x="732" y="1724"/>
                  </a:lnTo>
                  <a:lnTo>
                    <a:pt x="727" y="1776"/>
                  </a:lnTo>
                  <a:lnTo>
                    <a:pt x="720" y="1825"/>
                  </a:lnTo>
                  <a:lnTo>
                    <a:pt x="716" y="1869"/>
                  </a:lnTo>
                  <a:lnTo>
                    <a:pt x="711" y="1909"/>
                  </a:lnTo>
                  <a:lnTo>
                    <a:pt x="707" y="1943"/>
                  </a:lnTo>
                  <a:lnTo>
                    <a:pt x="704" y="1970"/>
                  </a:lnTo>
                  <a:lnTo>
                    <a:pt x="702" y="1990"/>
                  </a:lnTo>
                  <a:lnTo>
                    <a:pt x="700" y="2003"/>
                  </a:lnTo>
                  <a:lnTo>
                    <a:pt x="699" y="2007"/>
                  </a:lnTo>
                  <a:lnTo>
                    <a:pt x="856" y="2174"/>
                  </a:lnTo>
                  <a:lnTo>
                    <a:pt x="992" y="2007"/>
                  </a:lnTo>
                  <a:lnTo>
                    <a:pt x="991" y="2003"/>
                  </a:lnTo>
                  <a:lnTo>
                    <a:pt x="990" y="1990"/>
                  </a:lnTo>
                  <a:lnTo>
                    <a:pt x="988" y="1970"/>
                  </a:lnTo>
                  <a:lnTo>
                    <a:pt x="986" y="1943"/>
                  </a:lnTo>
                  <a:lnTo>
                    <a:pt x="983" y="1909"/>
                  </a:lnTo>
                  <a:lnTo>
                    <a:pt x="979" y="1869"/>
                  </a:lnTo>
                  <a:lnTo>
                    <a:pt x="975" y="1825"/>
                  </a:lnTo>
                  <a:lnTo>
                    <a:pt x="971" y="1776"/>
                  </a:lnTo>
                  <a:lnTo>
                    <a:pt x="966" y="1724"/>
                  </a:lnTo>
                  <a:lnTo>
                    <a:pt x="961" y="1670"/>
                  </a:lnTo>
                  <a:lnTo>
                    <a:pt x="956" y="1613"/>
                  </a:lnTo>
                  <a:lnTo>
                    <a:pt x="950" y="1555"/>
                  </a:lnTo>
                  <a:lnTo>
                    <a:pt x="945" y="1496"/>
                  </a:lnTo>
                  <a:lnTo>
                    <a:pt x="940" y="1437"/>
                  </a:lnTo>
                  <a:lnTo>
                    <a:pt x="935" y="1378"/>
                  </a:lnTo>
                  <a:lnTo>
                    <a:pt x="929" y="1322"/>
                  </a:lnTo>
                  <a:lnTo>
                    <a:pt x="924" y="1267"/>
                  </a:lnTo>
                  <a:lnTo>
                    <a:pt x="920" y="1216"/>
                  </a:lnTo>
                  <a:lnTo>
                    <a:pt x="915" y="1168"/>
                  </a:lnTo>
                  <a:lnTo>
                    <a:pt x="911" y="1123"/>
                  </a:lnTo>
                  <a:lnTo>
                    <a:pt x="907" y="1084"/>
                  </a:lnTo>
                  <a:lnTo>
                    <a:pt x="905" y="1050"/>
                  </a:lnTo>
                  <a:lnTo>
                    <a:pt x="902" y="1022"/>
                  </a:lnTo>
                  <a:lnTo>
                    <a:pt x="901" y="1001"/>
                  </a:lnTo>
                  <a:lnTo>
                    <a:pt x="899" y="988"/>
                  </a:lnTo>
                  <a:lnTo>
                    <a:pt x="898" y="984"/>
                  </a:lnTo>
                  <a:lnTo>
                    <a:pt x="902" y="984"/>
                  </a:lnTo>
                  <a:close/>
                  <a:moveTo>
                    <a:pt x="863" y="0"/>
                  </a:moveTo>
                  <a:lnTo>
                    <a:pt x="922" y="4"/>
                  </a:lnTo>
                  <a:lnTo>
                    <a:pt x="978" y="16"/>
                  </a:lnTo>
                  <a:lnTo>
                    <a:pt x="1032" y="35"/>
                  </a:lnTo>
                  <a:lnTo>
                    <a:pt x="1083" y="63"/>
                  </a:lnTo>
                  <a:lnTo>
                    <a:pt x="1128" y="96"/>
                  </a:lnTo>
                  <a:lnTo>
                    <a:pt x="1170" y="134"/>
                  </a:lnTo>
                  <a:lnTo>
                    <a:pt x="1207" y="178"/>
                  </a:lnTo>
                  <a:lnTo>
                    <a:pt x="1238" y="226"/>
                  </a:lnTo>
                  <a:lnTo>
                    <a:pt x="1263" y="280"/>
                  </a:lnTo>
                  <a:lnTo>
                    <a:pt x="1282" y="336"/>
                  </a:lnTo>
                  <a:lnTo>
                    <a:pt x="1293" y="395"/>
                  </a:lnTo>
                  <a:lnTo>
                    <a:pt x="1297" y="458"/>
                  </a:lnTo>
                  <a:lnTo>
                    <a:pt x="1293" y="520"/>
                  </a:lnTo>
                  <a:lnTo>
                    <a:pt x="1282" y="580"/>
                  </a:lnTo>
                  <a:lnTo>
                    <a:pt x="1263" y="636"/>
                  </a:lnTo>
                  <a:lnTo>
                    <a:pt x="1238" y="689"/>
                  </a:lnTo>
                  <a:lnTo>
                    <a:pt x="1207" y="738"/>
                  </a:lnTo>
                  <a:lnTo>
                    <a:pt x="1170" y="782"/>
                  </a:lnTo>
                  <a:lnTo>
                    <a:pt x="1128" y="821"/>
                  </a:lnTo>
                  <a:lnTo>
                    <a:pt x="1083" y="854"/>
                  </a:lnTo>
                  <a:lnTo>
                    <a:pt x="1032" y="880"/>
                  </a:lnTo>
                  <a:lnTo>
                    <a:pt x="978" y="899"/>
                  </a:lnTo>
                  <a:lnTo>
                    <a:pt x="922" y="911"/>
                  </a:lnTo>
                  <a:lnTo>
                    <a:pt x="863" y="916"/>
                  </a:lnTo>
                  <a:lnTo>
                    <a:pt x="804" y="911"/>
                  </a:lnTo>
                  <a:lnTo>
                    <a:pt x="746" y="899"/>
                  </a:lnTo>
                  <a:lnTo>
                    <a:pt x="693" y="880"/>
                  </a:lnTo>
                  <a:lnTo>
                    <a:pt x="643" y="854"/>
                  </a:lnTo>
                  <a:lnTo>
                    <a:pt x="597" y="821"/>
                  </a:lnTo>
                  <a:lnTo>
                    <a:pt x="555" y="782"/>
                  </a:lnTo>
                  <a:lnTo>
                    <a:pt x="518" y="738"/>
                  </a:lnTo>
                  <a:lnTo>
                    <a:pt x="487" y="689"/>
                  </a:lnTo>
                  <a:lnTo>
                    <a:pt x="462" y="636"/>
                  </a:lnTo>
                  <a:lnTo>
                    <a:pt x="442" y="580"/>
                  </a:lnTo>
                  <a:lnTo>
                    <a:pt x="432" y="520"/>
                  </a:lnTo>
                  <a:lnTo>
                    <a:pt x="428" y="458"/>
                  </a:lnTo>
                  <a:lnTo>
                    <a:pt x="432" y="395"/>
                  </a:lnTo>
                  <a:lnTo>
                    <a:pt x="442" y="336"/>
                  </a:lnTo>
                  <a:lnTo>
                    <a:pt x="462" y="280"/>
                  </a:lnTo>
                  <a:lnTo>
                    <a:pt x="487" y="226"/>
                  </a:lnTo>
                  <a:lnTo>
                    <a:pt x="518" y="178"/>
                  </a:lnTo>
                  <a:lnTo>
                    <a:pt x="555" y="134"/>
                  </a:lnTo>
                  <a:lnTo>
                    <a:pt x="597" y="96"/>
                  </a:lnTo>
                  <a:lnTo>
                    <a:pt x="643" y="63"/>
                  </a:lnTo>
                  <a:lnTo>
                    <a:pt x="693" y="35"/>
                  </a:lnTo>
                  <a:lnTo>
                    <a:pt x="746" y="16"/>
                  </a:lnTo>
                  <a:lnTo>
                    <a:pt x="804" y="4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977580" y="1066800"/>
            <a:ext cx="933422" cy="933422"/>
            <a:chOff x="3279226" y="974170"/>
            <a:chExt cx="933422" cy="933422"/>
          </a:xfrm>
        </p:grpSpPr>
        <p:sp>
          <p:nvSpPr>
            <p:cNvPr id="5" name="Oval 4"/>
            <p:cNvSpPr/>
            <p:nvPr/>
          </p:nvSpPr>
          <p:spPr>
            <a:xfrm>
              <a:off x="3279226" y="974170"/>
              <a:ext cx="933422" cy="933422"/>
            </a:xfrm>
            <a:prstGeom prst="ellipse">
              <a:avLst/>
            </a:prstGeom>
            <a:ln w="38100">
              <a:solidFill>
                <a:schemeClr val="accent1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39" name="Group 22"/>
            <p:cNvGrpSpPr>
              <a:grpSpLocks noChangeAspect="1"/>
            </p:cNvGrpSpPr>
            <p:nvPr/>
          </p:nvGrpSpPr>
          <p:grpSpPr bwMode="auto">
            <a:xfrm>
              <a:off x="3521382" y="1207842"/>
              <a:ext cx="370646" cy="372462"/>
              <a:chOff x="-388" y="78"/>
              <a:chExt cx="817" cy="821"/>
            </a:xfrm>
            <a:solidFill>
              <a:schemeClr val="accent1"/>
            </a:solidFill>
          </p:grpSpPr>
          <p:sp>
            <p:nvSpPr>
              <p:cNvPr id="40" name="Freeform 24"/>
              <p:cNvSpPr>
                <a:spLocks/>
              </p:cNvSpPr>
              <p:nvPr/>
            </p:nvSpPr>
            <p:spPr bwMode="auto">
              <a:xfrm>
                <a:off x="-388" y="78"/>
                <a:ext cx="817" cy="821"/>
              </a:xfrm>
              <a:custGeom>
                <a:avLst/>
                <a:gdLst>
                  <a:gd name="T0" fmla="*/ 220 w 3269"/>
                  <a:gd name="T1" fmla="*/ 0 h 3285"/>
                  <a:gd name="T2" fmla="*/ 346 w 3269"/>
                  <a:gd name="T3" fmla="*/ 235 h 3285"/>
                  <a:gd name="T4" fmla="*/ 385 w 3269"/>
                  <a:gd name="T5" fmla="*/ 244 h 3285"/>
                  <a:gd name="T6" fmla="*/ 415 w 3269"/>
                  <a:gd name="T7" fmla="*/ 268 h 3285"/>
                  <a:gd name="T8" fmla="*/ 432 w 3269"/>
                  <a:gd name="T9" fmla="*/ 302 h 3285"/>
                  <a:gd name="T10" fmla="*/ 432 w 3269"/>
                  <a:gd name="T11" fmla="*/ 343 h 3285"/>
                  <a:gd name="T12" fmla="*/ 415 w 3269"/>
                  <a:gd name="T13" fmla="*/ 378 h 3285"/>
                  <a:gd name="T14" fmla="*/ 385 w 3269"/>
                  <a:gd name="T15" fmla="*/ 402 h 3285"/>
                  <a:gd name="T16" fmla="*/ 346 w 3269"/>
                  <a:gd name="T17" fmla="*/ 411 h 3285"/>
                  <a:gd name="T18" fmla="*/ 220 w 3269"/>
                  <a:gd name="T19" fmla="*/ 804 h 3285"/>
                  <a:gd name="T20" fmla="*/ 366 w 3269"/>
                  <a:gd name="T21" fmla="*/ 806 h 3285"/>
                  <a:gd name="T22" fmla="*/ 401 w 3269"/>
                  <a:gd name="T23" fmla="*/ 823 h 3285"/>
                  <a:gd name="T24" fmla="*/ 426 w 3269"/>
                  <a:gd name="T25" fmla="*/ 853 h 3285"/>
                  <a:gd name="T26" fmla="*/ 434 w 3269"/>
                  <a:gd name="T27" fmla="*/ 892 h 3285"/>
                  <a:gd name="T28" fmla="*/ 426 w 3269"/>
                  <a:gd name="T29" fmla="*/ 930 h 3285"/>
                  <a:gd name="T30" fmla="*/ 401 w 3269"/>
                  <a:gd name="T31" fmla="*/ 961 h 3285"/>
                  <a:gd name="T32" fmla="*/ 366 w 3269"/>
                  <a:gd name="T33" fmla="*/ 978 h 3285"/>
                  <a:gd name="T34" fmla="*/ 220 w 3269"/>
                  <a:gd name="T35" fmla="*/ 980 h 3285"/>
                  <a:gd name="T36" fmla="*/ 346 w 3269"/>
                  <a:gd name="T37" fmla="*/ 1373 h 3285"/>
                  <a:gd name="T38" fmla="*/ 385 w 3269"/>
                  <a:gd name="T39" fmla="*/ 1382 h 3285"/>
                  <a:gd name="T40" fmla="*/ 415 w 3269"/>
                  <a:gd name="T41" fmla="*/ 1405 h 3285"/>
                  <a:gd name="T42" fmla="*/ 432 w 3269"/>
                  <a:gd name="T43" fmla="*/ 1441 h 3285"/>
                  <a:gd name="T44" fmla="*/ 432 w 3269"/>
                  <a:gd name="T45" fmla="*/ 1481 h 3285"/>
                  <a:gd name="T46" fmla="*/ 415 w 3269"/>
                  <a:gd name="T47" fmla="*/ 1516 h 3285"/>
                  <a:gd name="T48" fmla="*/ 385 w 3269"/>
                  <a:gd name="T49" fmla="*/ 1540 h 3285"/>
                  <a:gd name="T50" fmla="*/ 346 w 3269"/>
                  <a:gd name="T51" fmla="*/ 1549 h 3285"/>
                  <a:gd name="T52" fmla="*/ 220 w 3269"/>
                  <a:gd name="T53" fmla="*/ 1941 h 3285"/>
                  <a:gd name="T54" fmla="*/ 366 w 3269"/>
                  <a:gd name="T55" fmla="*/ 1944 h 3285"/>
                  <a:gd name="T56" fmla="*/ 401 w 3269"/>
                  <a:gd name="T57" fmla="*/ 1961 h 3285"/>
                  <a:gd name="T58" fmla="*/ 426 w 3269"/>
                  <a:gd name="T59" fmla="*/ 1991 h 3285"/>
                  <a:gd name="T60" fmla="*/ 434 w 3269"/>
                  <a:gd name="T61" fmla="*/ 2030 h 3285"/>
                  <a:gd name="T62" fmla="*/ 426 w 3269"/>
                  <a:gd name="T63" fmla="*/ 2069 h 3285"/>
                  <a:gd name="T64" fmla="*/ 401 w 3269"/>
                  <a:gd name="T65" fmla="*/ 2099 h 3285"/>
                  <a:gd name="T66" fmla="*/ 366 w 3269"/>
                  <a:gd name="T67" fmla="*/ 2115 h 3285"/>
                  <a:gd name="T68" fmla="*/ 220 w 3269"/>
                  <a:gd name="T69" fmla="*/ 2118 h 3285"/>
                  <a:gd name="T70" fmla="*/ 346 w 3269"/>
                  <a:gd name="T71" fmla="*/ 2510 h 3285"/>
                  <a:gd name="T72" fmla="*/ 385 w 3269"/>
                  <a:gd name="T73" fmla="*/ 2519 h 3285"/>
                  <a:gd name="T74" fmla="*/ 415 w 3269"/>
                  <a:gd name="T75" fmla="*/ 2544 h 3285"/>
                  <a:gd name="T76" fmla="*/ 432 w 3269"/>
                  <a:gd name="T77" fmla="*/ 2578 h 3285"/>
                  <a:gd name="T78" fmla="*/ 432 w 3269"/>
                  <a:gd name="T79" fmla="*/ 2618 h 3285"/>
                  <a:gd name="T80" fmla="*/ 415 w 3269"/>
                  <a:gd name="T81" fmla="*/ 2654 h 3285"/>
                  <a:gd name="T82" fmla="*/ 385 w 3269"/>
                  <a:gd name="T83" fmla="*/ 2678 h 3285"/>
                  <a:gd name="T84" fmla="*/ 346 w 3269"/>
                  <a:gd name="T85" fmla="*/ 2686 h 3285"/>
                  <a:gd name="T86" fmla="*/ 220 w 3269"/>
                  <a:gd name="T87" fmla="*/ 3064 h 3285"/>
                  <a:gd name="T88" fmla="*/ 3269 w 3269"/>
                  <a:gd name="T89" fmla="*/ 3285 h 3285"/>
                  <a:gd name="T90" fmla="*/ 0 w 3269"/>
                  <a:gd name="T91" fmla="*/ 0 h 3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269" h="3285">
                    <a:moveTo>
                      <a:pt x="0" y="0"/>
                    </a:moveTo>
                    <a:lnTo>
                      <a:pt x="220" y="0"/>
                    </a:lnTo>
                    <a:lnTo>
                      <a:pt x="220" y="235"/>
                    </a:lnTo>
                    <a:lnTo>
                      <a:pt x="346" y="235"/>
                    </a:lnTo>
                    <a:lnTo>
                      <a:pt x="366" y="237"/>
                    </a:lnTo>
                    <a:lnTo>
                      <a:pt x="385" y="244"/>
                    </a:lnTo>
                    <a:lnTo>
                      <a:pt x="401" y="254"/>
                    </a:lnTo>
                    <a:lnTo>
                      <a:pt x="415" y="268"/>
                    </a:lnTo>
                    <a:lnTo>
                      <a:pt x="426" y="284"/>
                    </a:lnTo>
                    <a:lnTo>
                      <a:pt x="432" y="302"/>
                    </a:lnTo>
                    <a:lnTo>
                      <a:pt x="434" y="323"/>
                    </a:lnTo>
                    <a:lnTo>
                      <a:pt x="432" y="343"/>
                    </a:lnTo>
                    <a:lnTo>
                      <a:pt x="426" y="361"/>
                    </a:lnTo>
                    <a:lnTo>
                      <a:pt x="415" y="378"/>
                    </a:lnTo>
                    <a:lnTo>
                      <a:pt x="401" y="391"/>
                    </a:lnTo>
                    <a:lnTo>
                      <a:pt x="385" y="402"/>
                    </a:lnTo>
                    <a:lnTo>
                      <a:pt x="366" y="409"/>
                    </a:lnTo>
                    <a:lnTo>
                      <a:pt x="346" y="411"/>
                    </a:lnTo>
                    <a:lnTo>
                      <a:pt x="220" y="411"/>
                    </a:lnTo>
                    <a:lnTo>
                      <a:pt x="220" y="804"/>
                    </a:lnTo>
                    <a:lnTo>
                      <a:pt x="346" y="804"/>
                    </a:lnTo>
                    <a:lnTo>
                      <a:pt x="366" y="806"/>
                    </a:lnTo>
                    <a:lnTo>
                      <a:pt x="385" y="813"/>
                    </a:lnTo>
                    <a:lnTo>
                      <a:pt x="401" y="823"/>
                    </a:lnTo>
                    <a:lnTo>
                      <a:pt x="415" y="836"/>
                    </a:lnTo>
                    <a:lnTo>
                      <a:pt x="426" y="853"/>
                    </a:lnTo>
                    <a:lnTo>
                      <a:pt x="432" y="872"/>
                    </a:lnTo>
                    <a:lnTo>
                      <a:pt x="434" y="892"/>
                    </a:lnTo>
                    <a:lnTo>
                      <a:pt x="432" y="912"/>
                    </a:lnTo>
                    <a:lnTo>
                      <a:pt x="426" y="930"/>
                    </a:lnTo>
                    <a:lnTo>
                      <a:pt x="415" y="946"/>
                    </a:lnTo>
                    <a:lnTo>
                      <a:pt x="401" y="961"/>
                    </a:lnTo>
                    <a:lnTo>
                      <a:pt x="385" y="971"/>
                    </a:lnTo>
                    <a:lnTo>
                      <a:pt x="366" y="978"/>
                    </a:lnTo>
                    <a:lnTo>
                      <a:pt x="346" y="980"/>
                    </a:lnTo>
                    <a:lnTo>
                      <a:pt x="220" y="980"/>
                    </a:lnTo>
                    <a:lnTo>
                      <a:pt x="220" y="1373"/>
                    </a:lnTo>
                    <a:lnTo>
                      <a:pt x="346" y="1373"/>
                    </a:lnTo>
                    <a:lnTo>
                      <a:pt x="366" y="1375"/>
                    </a:lnTo>
                    <a:lnTo>
                      <a:pt x="385" y="1382"/>
                    </a:lnTo>
                    <a:lnTo>
                      <a:pt x="401" y="1392"/>
                    </a:lnTo>
                    <a:lnTo>
                      <a:pt x="415" y="1405"/>
                    </a:lnTo>
                    <a:lnTo>
                      <a:pt x="426" y="1423"/>
                    </a:lnTo>
                    <a:lnTo>
                      <a:pt x="432" y="1441"/>
                    </a:lnTo>
                    <a:lnTo>
                      <a:pt x="434" y="1461"/>
                    </a:lnTo>
                    <a:lnTo>
                      <a:pt x="432" y="1481"/>
                    </a:lnTo>
                    <a:lnTo>
                      <a:pt x="426" y="1499"/>
                    </a:lnTo>
                    <a:lnTo>
                      <a:pt x="415" y="1516"/>
                    </a:lnTo>
                    <a:lnTo>
                      <a:pt x="401" y="1530"/>
                    </a:lnTo>
                    <a:lnTo>
                      <a:pt x="385" y="1540"/>
                    </a:lnTo>
                    <a:lnTo>
                      <a:pt x="366" y="1546"/>
                    </a:lnTo>
                    <a:lnTo>
                      <a:pt x="346" y="1549"/>
                    </a:lnTo>
                    <a:lnTo>
                      <a:pt x="220" y="1549"/>
                    </a:lnTo>
                    <a:lnTo>
                      <a:pt x="220" y="1941"/>
                    </a:lnTo>
                    <a:lnTo>
                      <a:pt x="346" y="1941"/>
                    </a:lnTo>
                    <a:lnTo>
                      <a:pt x="366" y="1944"/>
                    </a:lnTo>
                    <a:lnTo>
                      <a:pt x="385" y="1950"/>
                    </a:lnTo>
                    <a:lnTo>
                      <a:pt x="401" y="1961"/>
                    </a:lnTo>
                    <a:lnTo>
                      <a:pt x="415" y="1975"/>
                    </a:lnTo>
                    <a:lnTo>
                      <a:pt x="426" y="1991"/>
                    </a:lnTo>
                    <a:lnTo>
                      <a:pt x="432" y="2010"/>
                    </a:lnTo>
                    <a:lnTo>
                      <a:pt x="434" y="2030"/>
                    </a:lnTo>
                    <a:lnTo>
                      <a:pt x="432" y="2050"/>
                    </a:lnTo>
                    <a:lnTo>
                      <a:pt x="426" y="2069"/>
                    </a:lnTo>
                    <a:lnTo>
                      <a:pt x="415" y="2085"/>
                    </a:lnTo>
                    <a:lnTo>
                      <a:pt x="401" y="2099"/>
                    </a:lnTo>
                    <a:lnTo>
                      <a:pt x="385" y="2109"/>
                    </a:lnTo>
                    <a:lnTo>
                      <a:pt x="366" y="2115"/>
                    </a:lnTo>
                    <a:lnTo>
                      <a:pt x="346" y="2118"/>
                    </a:lnTo>
                    <a:lnTo>
                      <a:pt x="220" y="2118"/>
                    </a:lnTo>
                    <a:lnTo>
                      <a:pt x="220" y="2510"/>
                    </a:lnTo>
                    <a:lnTo>
                      <a:pt x="346" y="2510"/>
                    </a:lnTo>
                    <a:lnTo>
                      <a:pt x="366" y="2513"/>
                    </a:lnTo>
                    <a:lnTo>
                      <a:pt x="385" y="2519"/>
                    </a:lnTo>
                    <a:lnTo>
                      <a:pt x="401" y="2530"/>
                    </a:lnTo>
                    <a:lnTo>
                      <a:pt x="415" y="2544"/>
                    </a:lnTo>
                    <a:lnTo>
                      <a:pt x="426" y="2560"/>
                    </a:lnTo>
                    <a:lnTo>
                      <a:pt x="432" y="2578"/>
                    </a:lnTo>
                    <a:lnTo>
                      <a:pt x="434" y="2598"/>
                    </a:lnTo>
                    <a:lnTo>
                      <a:pt x="432" y="2618"/>
                    </a:lnTo>
                    <a:lnTo>
                      <a:pt x="426" y="2638"/>
                    </a:lnTo>
                    <a:lnTo>
                      <a:pt x="415" y="2654"/>
                    </a:lnTo>
                    <a:lnTo>
                      <a:pt x="401" y="2667"/>
                    </a:lnTo>
                    <a:lnTo>
                      <a:pt x="385" y="2678"/>
                    </a:lnTo>
                    <a:lnTo>
                      <a:pt x="366" y="2684"/>
                    </a:lnTo>
                    <a:lnTo>
                      <a:pt x="346" y="2686"/>
                    </a:lnTo>
                    <a:lnTo>
                      <a:pt x="220" y="2686"/>
                    </a:lnTo>
                    <a:lnTo>
                      <a:pt x="220" y="3064"/>
                    </a:lnTo>
                    <a:lnTo>
                      <a:pt x="3269" y="3064"/>
                    </a:lnTo>
                    <a:lnTo>
                      <a:pt x="3269" y="3285"/>
                    </a:lnTo>
                    <a:lnTo>
                      <a:pt x="0" y="328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25"/>
              <p:cNvSpPr>
                <a:spLocks/>
              </p:cNvSpPr>
              <p:nvPr/>
            </p:nvSpPr>
            <p:spPr bwMode="auto">
              <a:xfrm>
                <a:off x="-241" y="308"/>
                <a:ext cx="632" cy="303"/>
              </a:xfrm>
              <a:custGeom>
                <a:avLst/>
                <a:gdLst>
                  <a:gd name="T0" fmla="*/ 767 w 2529"/>
                  <a:gd name="T1" fmla="*/ 0 h 1211"/>
                  <a:gd name="T2" fmla="*/ 1884 w 2529"/>
                  <a:gd name="T3" fmla="*/ 938 h 1211"/>
                  <a:gd name="T4" fmla="*/ 2152 w 2529"/>
                  <a:gd name="T5" fmla="*/ 488 h 1211"/>
                  <a:gd name="T6" fmla="*/ 1937 w 2529"/>
                  <a:gd name="T7" fmla="*/ 360 h 1211"/>
                  <a:gd name="T8" fmla="*/ 2529 w 2529"/>
                  <a:gd name="T9" fmla="*/ 28 h 1211"/>
                  <a:gd name="T10" fmla="*/ 2519 w 2529"/>
                  <a:gd name="T11" fmla="*/ 709 h 1211"/>
                  <a:gd name="T12" fmla="*/ 2305 w 2529"/>
                  <a:gd name="T13" fmla="*/ 580 h 1211"/>
                  <a:gd name="T14" fmla="*/ 1930 w 2529"/>
                  <a:gd name="T15" fmla="*/ 1211 h 1211"/>
                  <a:gd name="T16" fmla="*/ 790 w 2529"/>
                  <a:gd name="T17" fmla="*/ 254 h 1211"/>
                  <a:gd name="T18" fmla="*/ 137 w 2529"/>
                  <a:gd name="T19" fmla="*/ 1048 h 1211"/>
                  <a:gd name="T20" fmla="*/ 0 w 2529"/>
                  <a:gd name="T21" fmla="*/ 934 h 1211"/>
                  <a:gd name="T22" fmla="*/ 767 w 2529"/>
                  <a:gd name="T23" fmla="*/ 0 h 1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29" h="1211">
                    <a:moveTo>
                      <a:pt x="767" y="0"/>
                    </a:moveTo>
                    <a:lnTo>
                      <a:pt x="1884" y="938"/>
                    </a:lnTo>
                    <a:lnTo>
                      <a:pt x="2152" y="488"/>
                    </a:lnTo>
                    <a:lnTo>
                      <a:pt x="1937" y="360"/>
                    </a:lnTo>
                    <a:lnTo>
                      <a:pt x="2529" y="28"/>
                    </a:lnTo>
                    <a:lnTo>
                      <a:pt x="2519" y="709"/>
                    </a:lnTo>
                    <a:lnTo>
                      <a:pt x="2305" y="580"/>
                    </a:lnTo>
                    <a:lnTo>
                      <a:pt x="1930" y="1211"/>
                    </a:lnTo>
                    <a:lnTo>
                      <a:pt x="790" y="254"/>
                    </a:lnTo>
                    <a:lnTo>
                      <a:pt x="137" y="1048"/>
                    </a:lnTo>
                    <a:lnTo>
                      <a:pt x="0" y="934"/>
                    </a:lnTo>
                    <a:lnTo>
                      <a:pt x="7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26"/>
              <p:cNvSpPr>
                <a:spLocks/>
              </p:cNvSpPr>
              <p:nvPr/>
            </p:nvSpPr>
            <p:spPr bwMode="auto">
              <a:xfrm>
                <a:off x="116" y="122"/>
                <a:ext cx="239" cy="298"/>
              </a:xfrm>
              <a:custGeom>
                <a:avLst/>
                <a:gdLst>
                  <a:gd name="T0" fmla="*/ 956 w 956"/>
                  <a:gd name="T1" fmla="*/ 0 h 1193"/>
                  <a:gd name="T2" fmla="*/ 861 w 956"/>
                  <a:gd name="T3" fmla="*/ 673 h 1193"/>
                  <a:gd name="T4" fmla="*/ 665 w 956"/>
                  <a:gd name="T5" fmla="*/ 520 h 1193"/>
                  <a:gd name="T6" fmla="*/ 141 w 956"/>
                  <a:gd name="T7" fmla="*/ 1193 h 1193"/>
                  <a:gd name="T8" fmla="*/ 0 w 956"/>
                  <a:gd name="T9" fmla="*/ 1082 h 1193"/>
                  <a:gd name="T10" fmla="*/ 524 w 956"/>
                  <a:gd name="T11" fmla="*/ 409 h 1193"/>
                  <a:gd name="T12" fmla="*/ 328 w 956"/>
                  <a:gd name="T13" fmla="*/ 254 h 1193"/>
                  <a:gd name="T14" fmla="*/ 956 w 956"/>
                  <a:gd name="T15" fmla="*/ 0 h 1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56" h="1193">
                    <a:moveTo>
                      <a:pt x="956" y="0"/>
                    </a:moveTo>
                    <a:lnTo>
                      <a:pt x="861" y="673"/>
                    </a:lnTo>
                    <a:lnTo>
                      <a:pt x="665" y="520"/>
                    </a:lnTo>
                    <a:lnTo>
                      <a:pt x="141" y="1193"/>
                    </a:lnTo>
                    <a:lnTo>
                      <a:pt x="0" y="1082"/>
                    </a:lnTo>
                    <a:lnTo>
                      <a:pt x="524" y="409"/>
                    </a:lnTo>
                    <a:lnTo>
                      <a:pt x="328" y="254"/>
                    </a:lnTo>
                    <a:lnTo>
                      <a:pt x="95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27"/>
              <p:cNvSpPr>
                <a:spLocks/>
              </p:cNvSpPr>
              <p:nvPr/>
            </p:nvSpPr>
            <p:spPr bwMode="auto">
              <a:xfrm>
                <a:off x="-205" y="504"/>
                <a:ext cx="291" cy="227"/>
              </a:xfrm>
              <a:custGeom>
                <a:avLst/>
                <a:gdLst>
                  <a:gd name="T0" fmla="*/ 1019 w 1162"/>
                  <a:gd name="T1" fmla="*/ 0 h 907"/>
                  <a:gd name="T2" fmla="*/ 1162 w 1162"/>
                  <a:gd name="T3" fmla="*/ 109 h 907"/>
                  <a:gd name="T4" fmla="*/ 808 w 1162"/>
                  <a:gd name="T5" fmla="*/ 574 h 907"/>
                  <a:gd name="T6" fmla="*/ 578 w 1162"/>
                  <a:gd name="T7" fmla="*/ 342 h 907"/>
                  <a:gd name="T8" fmla="*/ 142 w 1162"/>
                  <a:gd name="T9" fmla="*/ 907 h 907"/>
                  <a:gd name="T10" fmla="*/ 0 w 1162"/>
                  <a:gd name="T11" fmla="*/ 798 h 907"/>
                  <a:gd name="T12" fmla="*/ 561 w 1162"/>
                  <a:gd name="T13" fmla="*/ 71 h 907"/>
                  <a:gd name="T14" fmla="*/ 790 w 1162"/>
                  <a:gd name="T15" fmla="*/ 302 h 907"/>
                  <a:gd name="T16" fmla="*/ 1019 w 1162"/>
                  <a:gd name="T17" fmla="*/ 0 h 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2" h="907">
                    <a:moveTo>
                      <a:pt x="1019" y="0"/>
                    </a:moveTo>
                    <a:lnTo>
                      <a:pt x="1162" y="109"/>
                    </a:lnTo>
                    <a:lnTo>
                      <a:pt x="808" y="574"/>
                    </a:lnTo>
                    <a:lnTo>
                      <a:pt x="578" y="342"/>
                    </a:lnTo>
                    <a:lnTo>
                      <a:pt x="142" y="907"/>
                    </a:lnTo>
                    <a:lnTo>
                      <a:pt x="0" y="798"/>
                    </a:lnTo>
                    <a:lnTo>
                      <a:pt x="561" y="71"/>
                    </a:lnTo>
                    <a:lnTo>
                      <a:pt x="790" y="302"/>
                    </a:lnTo>
                    <a:lnTo>
                      <a:pt x="10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4" name="Group 53"/>
          <p:cNvGrpSpPr/>
          <p:nvPr/>
        </p:nvGrpSpPr>
        <p:grpSpPr>
          <a:xfrm>
            <a:off x="2977580" y="3306296"/>
            <a:ext cx="933422" cy="933422"/>
            <a:chOff x="3978546" y="3213666"/>
            <a:chExt cx="933422" cy="933422"/>
          </a:xfrm>
        </p:grpSpPr>
        <p:sp>
          <p:nvSpPr>
            <p:cNvPr id="9" name="Oval 8"/>
            <p:cNvSpPr/>
            <p:nvPr/>
          </p:nvSpPr>
          <p:spPr>
            <a:xfrm>
              <a:off x="3978546" y="3213666"/>
              <a:ext cx="933422" cy="933422"/>
            </a:xfrm>
            <a:prstGeom prst="ellipse">
              <a:avLst/>
            </a:prstGeom>
            <a:ln w="38100">
              <a:solidFill>
                <a:schemeClr val="accent3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TextBox 43"/>
            <p:cNvSpPr txBox="1"/>
            <p:nvPr/>
          </p:nvSpPr>
          <p:spPr>
            <a:xfrm>
              <a:off x="4075151" y="3278869"/>
              <a:ext cx="302345" cy="370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accent2"/>
                  </a:solidFill>
                </a:rPr>
                <a:t>1</a:t>
              </a:r>
              <a:endParaRPr lang="en-US" sz="1800" b="1" dirty="0">
                <a:solidFill>
                  <a:schemeClr val="accent2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243157" y="3446875"/>
              <a:ext cx="302345" cy="370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>
                  <a:solidFill>
                    <a:schemeClr val="accent2"/>
                  </a:solidFill>
                </a:rPr>
                <a:t>2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411163" y="3614881"/>
              <a:ext cx="302345" cy="370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solidFill>
                    <a:schemeClr val="accent2"/>
                  </a:solidFill>
                  <a:ea typeface="Apple Braille" charset="0"/>
                  <a:cs typeface="Apple Braille" charset="0"/>
                </a:rPr>
                <a:t>3</a:t>
              </a:r>
              <a:endParaRPr lang="en-US" sz="1800" b="1" dirty="0">
                <a:solidFill>
                  <a:schemeClr val="accent2"/>
                </a:solidFill>
                <a:ea typeface="Apple Braille" charset="0"/>
                <a:cs typeface="Apple Braille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977580" y="5545791"/>
            <a:ext cx="933422" cy="933422"/>
            <a:chOff x="3279226" y="5453161"/>
            <a:chExt cx="933422" cy="933422"/>
          </a:xfrm>
        </p:grpSpPr>
        <p:sp>
          <p:nvSpPr>
            <p:cNvPr id="13" name="Oval 12"/>
            <p:cNvSpPr/>
            <p:nvPr/>
          </p:nvSpPr>
          <p:spPr>
            <a:xfrm>
              <a:off x="3279226" y="5453161"/>
              <a:ext cx="933422" cy="933422"/>
            </a:xfrm>
            <a:prstGeom prst="ellipse">
              <a:avLst/>
            </a:prstGeom>
            <a:ln w="38100">
              <a:solidFill>
                <a:schemeClr val="accent6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grpSp>
          <p:nvGrpSpPr>
            <p:cNvPr id="47" name="Group 12"/>
            <p:cNvGrpSpPr>
              <a:grpSpLocks noChangeAspect="1"/>
            </p:cNvGrpSpPr>
            <p:nvPr/>
          </p:nvGrpSpPr>
          <p:grpSpPr bwMode="auto">
            <a:xfrm>
              <a:off x="3556016" y="5749296"/>
              <a:ext cx="386750" cy="367167"/>
              <a:chOff x="603" y="293"/>
              <a:chExt cx="316" cy="300"/>
            </a:xfrm>
            <a:solidFill>
              <a:schemeClr val="accent6"/>
            </a:solidFill>
          </p:grpSpPr>
          <p:sp>
            <p:nvSpPr>
              <p:cNvPr id="48" name="Freeform 14"/>
              <p:cNvSpPr>
                <a:spLocks/>
              </p:cNvSpPr>
              <p:nvPr/>
            </p:nvSpPr>
            <p:spPr bwMode="auto">
              <a:xfrm>
                <a:off x="603" y="293"/>
                <a:ext cx="242" cy="241"/>
              </a:xfrm>
              <a:custGeom>
                <a:avLst/>
                <a:gdLst>
                  <a:gd name="T0" fmla="*/ 1426 w 2663"/>
                  <a:gd name="T1" fmla="*/ 3 h 2650"/>
                  <a:gd name="T2" fmla="*/ 1700 w 2663"/>
                  <a:gd name="T3" fmla="*/ 52 h 2650"/>
                  <a:gd name="T4" fmla="*/ 1951 w 2663"/>
                  <a:gd name="T5" fmla="*/ 152 h 2650"/>
                  <a:gd name="T6" fmla="*/ 2174 w 2663"/>
                  <a:gd name="T7" fmla="*/ 300 h 2650"/>
                  <a:gd name="T8" fmla="*/ 2363 w 2663"/>
                  <a:gd name="T9" fmla="*/ 487 h 2650"/>
                  <a:gd name="T10" fmla="*/ 2510 w 2663"/>
                  <a:gd name="T11" fmla="*/ 709 h 2650"/>
                  <a:gd name="T12" fmla="*/ 2611 w 2663"/>
                  <a:gd name="T13" fmla="*/ 959 h 2650"/>
                  <a:gd name="T14" fmla="*/ 2660 w 2663"/>
                  <a:gd name="T15" fmla="*/ 1230 h 2650"/>
                  <a:gd name="T16" fmla="*/ 2651 w 2663"/>
                  <a:gd name="T17" fmla="*/ 1503 h 2650"/>
                  <a:gd name="T18" fmla="*/ 2591 w 2663"/>
                  <a:gd name="T19" fmla="*/ 1755 h 2650"/>
                  <a:gd name="T20" fmla="*/ 2485 w 2663"/>
                  <a:gd name="T21" fmla="*/ 1987 h 2650"/>
                  <a:gd name="T22" fmla="*/ 2338 w 2663"/>
                  <a:gd name="T23" fmla="*/ 2192 h 2650"/>
                  <a:gd name="T24" fmla="*/ 2208 w 2663"/>
                  <a:gd name="T25" fmla="*/ 2057 h 2650"/>
                  <a:gd name="T26" fmla="*/ 2252 w 2663"/>
                  <a:gd name="T27" fmla="*/ 1894 h 2650"/>
                  <a:gd name="T28" fmla="*/ 2350 w 2663"/>
                  <a:gd name="T29" fmla="*/ 1696 h 2650"/>
                  <a:gd name="T30" fmla="*/ 2405 w 2663"/>
                  <a:gd name="T31" fmla="*/ 1479 h 2650"/>
                  <a:gd name="T32" fmla="*/ 2412 w 2663"/>
                  <a:gd name="T33" fmla="*/ 1241 h 2650"/>
                  <a:gd name="T34" fmla="*/ 2366 w 2663"/>
                  <a:gd name="T35" fmla="*/ 1000 h 2650"/>
                  <a:gd name="T36" fmla="*/ 2268 w 2663"/>
                  <a:gd name="T37" fmla="*/ 781 h 2650"/>
                  <a:gd name="T38" fmla="*/ 2126 w 2663"/>
                  <a:gd name="T39" fmla="*/ 591 h 2650"/>
                  <a:gd name="T40" fmla="*/ 1946 w 2663"/>
                  <a:gd name="T41" fmla="*/ 436 h 2650"/>
                  <a:gd name="T42" fmla="*/ 1735 w 2663"/>
                  <a:gd name="T43" fmla="*/ 324 h 2650"/>
                  <a:gd name="T44" fmla="*/ 1499 w 2663"/>
                  <a:gd name="T45" fmla="*/ 259 h 2650"/>
                  <a:gd name="T46" fmla="*/ 1247 w 2663"/>
                  <a:gd name="T47" fmla="*/ 250 h 2650"/>
                  <a:gd name="T48" fmla="*/ 1005 w 2663"/>
                  <a:gd name="T49" fmla="*/ 297 h 2650"/>
                  <a:gd name="T50" fmla="*/ 785 w 2663"/>
                  <a:gd name="T51" fmla="*/ 394 h 2650"/>
                  <a:gd name="T52" fmla="*/ 594 w 2663"/>
                  <a:gd name="T53" fmla="*/ 536 h 2650"/>
                  <a:gd name="T54" fmla="*/ 438 w 2663"/>
                  <a:gd name="T55" fmla="*/ 714 h 2650"/>
                  <a:gd name="T56" fmla="*/ 325 w 2663"/>
                  <a:gd name="T57" fmla="*/ 924 h 2650"/>
                  <a:gd name="T58" fmla="*/ 260 w 2663"/>
                  <a:gd name="T59" fmla="*/ 1158 h 2650"/>
                  <a:gd name="T60" fmla="*/ 251 w 2663"/>
                  <a:gd name="T61" fmla="*/ 1409 h 2650"/>
                  <a:gd name="T62" fmla="*/ 298 w 2663"/>
                  <a:gd name="T63" fmla="*/ 1650 h 2650"/>
                  <a:gd name="T64" fmla="*/ 396 w 2663"/>
                  <a:gd name="T65" fmla="*/ 1868 h 2650"/>
                  <a:gd name="T66" fmla="*/ 538 w 2663"/>
                  <a:gd name="T67" fmla="*/ 2059 h 2650"/>
                  <a:gd name="T68" fmla="*/ 717 w 2663"/>
                  <a:gd name="T69" fmla="*/ 2213 h 2650"/>
                  <a:gd name="T70" fmla="*/ 929 w 2663"/>
                  <a:gd name="T71" fmla="*/ 2326 h 2650"/>
                  <a:gd name="T72" fmla="*/ 1164 w 2663"/>
                  <a:gd name="T73" fmla="*/ 2390 h 2650"/>
                  <a:gd name="T74" fmla="*/ 1410 w 2663"/>
                  <a:gd name="T75" fmla="*/ 2400 h 2650"/>
                  <a:gd name="T76" fmla="*/ 1638 w 2663"/>
                  <a:gd name="T77" fmla="*/ 2360 h 2650"/>
                  <a:gd name="T78" fmla="*/ 1817 w 2663"/>
                  <a:gd name="T79" fmla="*/ 2352 h 2650"/>
                  <a:gd name="T80" fmla="*/ 1943 w 2663"/>
                  <a:gd name="T81" fmla="*/ 2501 h 2650"/>
                  <a:gd name="T82" fmla="*/ 1695 w 2663"/>
                  <a:gd name="T83" fmla="*/ 2599 h 2650"/>
                  <a:gd name="T84" fmla="*/ 1425 w 2663"/>
                  <a:gd name="T85" fmla="*/ 2646 h 2650"/>
                  <a:gd name="T86" fmla="*/ 1144 w 2663"/>
                  <a:gd name="T87" fmla="*/ 2636 h 2650"/>
                  <a:gd name="T88" fmla="*/ 877 w 2663"/>
                  <a:gd name="T89" fmla="*/ 2570 h 2650"/>
                  <a:gd name="T90" fmla="*/ 634 w 2663"/>
                  <a:gd name="T91" fmla="*/ 2453 h 2650"/>
                  <a:gd name="T92" fmla="*/ 422 w 2663"/>
                  <a:gd name="T93" fmla="*/ 2291 h 2650"/>
                  <a:gd name="T94" fmla="*/ 246 w 2663"/>
                  <a:gd name="T95" fmla="*/ 2092 h 2650"/>
                  <a:gd name="T96" fmla="*/ 114 w 2663"/>
                  <a:gd name="T97" fmla="*/ 1861 h 2650"/>
                  <a:gd name="T98" fmla="*/ 29 w 2663"/>
                  <a:gd name="T99" fmla="*/ 1603 h 2650"/>
                  <a:gd name="T100" fmla="*/ 0 w 2663"/>
                  <a:gd name="T101" fmla="*/ 1325 h 2650"/>
                  <a:gd name="T102" fmla="*/ 29 w 2663"/>
                  <a:gd name="T103" fmla="*/ 1047 h 2650"/>
                  <a:gd name="T104" fmla="*/ 114 w 2663"/>
                  <a:gd name="T105" fmla="*/ 789 h 2650"/>
                  <a:gd name="T106" fmla="*/ 246 w 2663"/>
                  <a:gd name="T107" fmla="*/ 558 h 2650"/>
                  <a:gd name="T108" fmla="*/ 422 w 2663"/>
                  <a:gd name="T109" fmla="*/ 358 h 2650"/>
                  <a:gd name="T110" fmla="*/ 634 w 2663"/>
                  <a:gd name="T111" fmla="*/ 197 h 2650"/>
                  <a:gd name="T112" fmla="*/ 877 w 2663"/>
                  <a:gd name="T113" fmla="*/ 80 h 2650"/>
                  <a:gd name="T114" fmla="*/ 1144 w 2663"/>
                  <a:gd name="T115" fmla="*/ 14 h 2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63" h="2650">
                    <a:moveTo>
                      <a:pt x="1331" y="0"/>
                    </a:moveTo>
                    <a:lnTo>
                      <a:pt x="1331" y="0"/>
                    </a:lnTo>
                    <a:lnTo>
                      <a:pt x="1426" y="3"/>
                    </a:lnTo>
                    <a:lnTo>
                      <a:pt x="1520" y="14"/>
                    </a:lnTo>
                    <a:lnTo>
                      <a:pt x="1611" y="30"/>
                    </a:lnTo>
                    <a:lnTo>
                      <a:pt x="1700" y="52"/>
                    </a:lnTo>
                    <a:lnTo>
                      <a:pt x="1786" y="80"/>
                    </a:lnTo>
                    <a:lnTo>
                      <a:pt x="1870" y="113"/>
                    </a:lnTo>
                    <a:lnTo>
                      <a:pt x="1951" y="152"/>
                    </a:lnTo>
                    <a:lnTo>
                      <a:pt x="2029" y="197"/>
                    </a:lnTo>
                    <a:lnTo>
                      <a:pt x="2104" y="245"/>
                    </a:lnTo>
                    <a:lnTo>
                      <a:pt x="2174" y="300"/>
                    </a:lnTo>
                    <a:lnTo>
                      <a:pt x="2240" y="358"/>
                    </a:lnTo>
                    <a:lnTo>
                      <a:pt x="2304" y="420"/>
                    </a:lnTo>
                    <a:lnTo>
                      <a:pt x="2363" y="487"/>
                    </a:lnTo>
                    <a:lnTo>
                      <a:pt x="2416" y="558"/>
                    </a:lnTo>
                    <a:lnTo>
                      <a:pt x="2466" y="632"/>
                    </a:lnTo>
                    <a:lnTo>
                      <a:pt x="2510" y="709"/>
                    </a:lnTo>
                    <a:lnTo>
                      <a:pt x="2549" y="789"/>
                    </a:lnTo>
                    <a:lnTo>
                      <a:pt x="2584" y="873"/>
                    </a:lnTo>
                    <a:lnTo>
                      <a:pt x="2611" y="959"/>
                    </a:lnTo>
                    <a:lnTo>
                      <a:pt x="2633" y="1047"/>
                    </a:lnTo>
                    <a:lnTo>
                      <a:pt x="2650" y="1138"/>
                    </a:lnTo>
                    <a:lnTo>
                      <a:pt x="2660" y="1230"/>
                    </a:lnTo>
                    <a:lnTo>
                      <a:pt x="2663" y="1325"/>
                    </a:lnTo>
                    <a:lnTo>
                      <a:pt x="2661" y="1415"/>
                    </a:lnTo>
                    <a:lnTo>
                      <a:pt x="2651" y="1503"/>
                    </a:lnTo>
                    <a:lnTo>
                      <a:pt x="2636" y="1589"/>
                    </a:lnTo>
                    <a:lnTo>
                      <a:pt x="2616" y="1673"/>
                    </a:lnTo>
                    <a:lnTo>
                      <a:pt x="2591" y="1755"/>
                    </a:lnTo>
                    <a:lnTo>
                      <a:pt x="2561" y="1835"/>
                    </a:lnTo>
                    <a:lnTo>
                      <a:pt x="2525" y="1912"/>
                    </a:lnTo>
                    <a:lnTo>
                      <a:pt x="2485" y="1987"/>
                    </a:lnTo>
                    <a:lnTo>
                      <a:pt x="2441" y="2058"/>
                    </a:lnTo>
                    <a:lnTo>
                      <a:pt x="2391" y="2126"/>
                    </a:lnTo>
                    <a:lnTo>
                      <a:pt x="2338" y="2192"/>
                    </a:lnTo>
                    <a:lnTo>
                      <a:pt x="2295" y="2149"/>
                    </a:lnTo>
                    <a:lnTo>
                      <a:pt x="2252" y="2103"/>
                    </a:lnTo>
                    <a:lnTo>
                      <a:pt x="2208" y="2057"/>
                    </a:lnTo>
                    <a:lnTo>
                      <a:pt x="2167" y="2012"/>
                    </a:lnTo>
                    <a:lnTo>
                      <a:pt x="2211" y="1954"/>
                    </a:lnTo>
                    <a:lnTo>
                      <a:pt x="2252" y="1894"/>
                    </a:lnTo>
                    <a:lnTo>
                      <a:pt x="2289" y="1831"/>
                    </a:lnTo>
                    <a:lnTo>
                      <a:pt x="2322" y="1765"/>
                    </a:lnTo>
                    <a:lnTo>
                      <a:pt x="2350" y="1696"/>
                    </a:lnTo>
                    <a:lnTo>
                      <a:pt x="2373" y="1626"/>
                    </a:lnTo>
                    <a:lnTo>
                      <a:pt x="2391" y="1553"/>
                    </a:lnTo>
                    <a:lnTo>
                      <a:pt x="2405" y="1479"/>
                    </a:lnTo>
                    <a:lnTo>
                      <a:pt x="2413" y="1402"/>
                    </a:lnTo>
                    <a:lnTo>
                      <a:pt x="2415" y="1325"/>
                    </a:lnTo>
                    <a:lnTo>
                      <a:pt x="2412" y="1241"/>
                    </a:lnTo>
                    <a:lnTo>
                      <a:pt x="2403" y="1158"/>
                    </a:lnTo>
                    <a:lnTo>
                      <a:pt x="2387" y="1078"/>
                    </a:lnTo>
                    <a:lnTo>
                      <a:pt x="2366" y="1000"/>
                    </a:lnTo>
                    <a:lnTo>
                      <a:pt x="2338" y="924"/>
                    </a:lnTo>
                    <a:lnTo>
                      <a:pt x="2306" y="851"/>
                    </a:lnTo>
                    <a:lnTo>
                      <a:pt x="2268" y="781"/>
                    </a:lnTo>
                    <a:lnTo>
                      <a:pt x="2225" y="714"/>
                    </a:lnTo>
                    <a:lnTo>
                      <a:pt x="2177" y="651"/>
                    </a:lnTo>
                    <a:lnTo>
                      <a:pt x="2126" y="591"/>
                    </a:lnTo>
                    <a:lnTo>
                      <a:pt x="2070" y="536"/>
                    </a:lnTo>
                    <a:lnTo>
                      <a:pt x="2010" y="483"/>
                    </a:lnTo>
                    <a:lnTo>
                      <a:pt x="1946" y="436"/>
                    </a:lnTo>
                    <a:lnTo>
                      <a:pt x="1878" y="394"/>
                    </a:lnTo>
                    <a:lnTo>
                      <a:pt x="1808" y="357"/>
                    </a:lnTo>
                    <a:lnTo>
                      <a:pt x="1735" y="324"/>
                    </a:lnTo>
                    <a:lnTo>
                      <a:pt x="1659" y="297"/>
                    </a:lnTo>
                    <a:lnTo>
                      <a:pt x="1580" y="275"/>
                    </a:lnTo>
                    <a:lnTo>
                      <a:pt x="1499" y="259"/>
                    </a:lnTo>
                    <a:lnTo>
                      <a:pt x="1417" y="250"/>
                    </a:lnTo>
                    <a:lnTo>
                      <a:pt x="1331" y="247"/>
                    </a:lnTo>
                    <a:lnTo>
                      <a:pt x="1247" y="250"/>
                    </a:lnTo>
                    <a:lnTo>
                      <a:pt x="1164" y="259"/>
                    </a:lnTo>
                    <a:lnTo>
                      <a:pt x="1084" y="275"/>
                    </a:lnTo>
                    <a:lnTo>
                      <a:pt x="1005" y="297"/>
                    </a:lnTo>
                    <a:lnTo>
                      <a:pt x="929" y="324"/>
                    </a:lnTo>
                    <a:lnTo>
                      <a:pt x="855" y="357"/>
                    </a:lnTo>
                    <a:lnTo>
                      <a:pt x="785" y="394"/>
                    </a:lnTo>
                    <a:lnTo>
                      <a:pt x="717" y="436"/>
                    </a:lnTo>
                    <a:lnTo>
                      <a:pt x="654" y="483"/>
                    </a:lnTo>
                    <a:lnTo>
                      <a:pt x="594" y="536"/>
                    </a:lnTo>
                    <a:lnTo>
                      <a:pt x="538" y="591"/>
                    </a:lnTo>
                    <a:lnTo>
                      <a:pt x="486" y="651"/>
                    </a:lnTo>
                    <a:lnTo>
                      <a:pt x="438" y="714"/>
                    </a:lnTo>
                    <a:lnTo>
                      <a:pt x="396" y="781"/>
                    </a:lnTo>
                    <a:lnTo>
                      <a:pt x="358" y="851"/>
                    </a:lnTo>
                    <a:lnTo>
                      <a:pt x="325" y="924"/>
                    </a:lnTo>
                    <a:lnTo>
                      <a:pt x="298" y="1000"/>
                    </a:lnTo>
                    <a:lnTo>
                      <a:pt x="276" y="1078"/>
                    </a:lnTo>
                    <a:lnTo>
                      <a:pt x="260" y="1158"/>
                    </a:lnTo>
                    <a:lnTo>
                      <a:pt x="251" y="1241"/>
                    </a:lnTo>
                    <a:lnTo>
                      <a:pt x="248" y="1325"/>
                    </a:lnTo>
                    <a:lnTo>
                      <a:pt x="251" y="1409"/>
                    </a:lnTo>
                    <a:lnTo>
                      <a:pt x="260" y="1491"/>
                    </a:lnTo>
                    <a:lnTo>
                      <a:pt x="276" y="1572"/>
                    </a:lnTo>
                    <a:lnTo>
                      <a:pt x="298" y="1650"/>
                    </a:lnTo>
                    <a:lnTo>
                      <a:pt x="325" y="1726"/>
                    </a:lnTo>
                    <a:lnTo>
                      <a:pt x="358" y="1799"/>
                    </a:lnTo>
                    <a:lnTo>
                      <a:pt x="396" y="1868"/>
                    </a:lnTo>
                    <a:lnTo>
                      <a:pt x="438" y="1935"/>
                    </a:lnTo>
                    <a:lnTo>
                      <a:pt x="486" y="1999"/>
                    </a:lnTo>
                    <a:lnTo>
                      <a:pt x="538" y="2059"/>
                    </a:lnTo>
                    <a:lnTo>
                      <a:pt x="594" y="2114"/>
                    </a:lnTo>
                    <a:lnTo>
                      <a:pt x="654" y="2166"/>
                    </a:lnTo>
                    <a:lnTo>
                      <a:pt x="717" y="2213"/>
                    </a:lnTo>
                    <a:lnTo>
                      <a:pt x="785" y="2256"/>
                    </a:lnTo>
                    <a:lnTo>
                      <a:pt x="855" y="2294"/>
                    </a:lnTo>
                    <a:lnTo>
                      <a:pt x="929" y="2326"/>
                    </a:lnTo>
                    <a:lnTo>
                      <a:pt x="1005" y="2353"/>
                    </a:lnTo>
                    <a:lnTo>
                      <a:pt x="1084" y="2374"/>
                    </a:lnTo>
                    <a:lnTo>
                      <a:pt x="1164" y="2390"/>
                    </a:lnTo>
                    <a:lnTo>
                      <a:pt x="1247" y="2400"/>
                    </a:lnTo>
                    <a:lnTo>
                      <a:pt x="1331" y="2404"/>
                    </a:lnTo>
                    <a:lnTo>
                      <a:pt x="1410" y="2400"/>
                    </a:lnTo>
                    <a:lnTo>
                      <a:pt x="1488" y="2392"/>
                    </a:lnTo>
                    <a:lnTo>
                      <a:pt x="1563" y="2378"/>
                    </a:lnTo>
                    <a:lnTo>
                      <a:pt x="1638" y="2360"/>
                    </a:lnTo>
                    <a:lnTo>
                      <a:pt x="1710" y="2335"/>
                    </a:lnTo>
                    <a:lnTo>
                      <a:pt x="1778" y="2307"/>
                    </a:lnTo>
                    <a:lnTo>
                      <a:pt x="1817" y="2352"/>
                    </a:lnTo>
                    <a:lnTo>
                      <a:pt x="1858" y="2400"/>
                    </a:lnTo>
                    <a:lnTo>
                      <a:pt x="1900" y="2451"/>
                    </a:lnTo>
                    <a:lnTo>
                      <a:pt x="1943" y="2501"/>
                    </a:lnTo>
                    <a:lnTo>
                      <a:pt x="1863" y="2539"/>
                    </a:lnTo>
                    <a:lnTo>
                      <a:pt x="1780" y="2572"/>
                    </a:lnTo>
                    <a:lnTo>
                      <a:pt x="1695" y="2599"/>
                    </a:lnTo>
                    <a:lnTo>
                      <a:pt x="1607" y="2620"/>
                    </a:lnTo>
                    <a:lnTo>
                      <a:pt x="1517" y="2636"/>
                    </a:lnTo>
                    <a:lnTo>
                      <a:pt x="1425" y="2646"/>
                    </a:lnTo>
                    <a:lnTo>
                      <a:pt x="1331" y="2650"/>
                    </a:lnTo>
                    <a:lnTo>
                      <a:pt x="1237" y="2646"/>
                    </a:lnTo>
                    <a:lnTo>
                      <a:pt x="1144" y="2636"/>
                    </a:lnTo>
                    <a:lnTo>
                      <a:pt x="1052" y="2620"/>
                    </a:lnTo>
                    <a:lnTo>
                      <a:pt x="964" y="2597"/>
                    </a:lnTo>
                    <a:lnTo>
                      <a:pt x="877" y="2570"/>
                    </a:lnTo>
                    <a:lnTo>
                      <a:pt x="793" y="2537"/>
                    </a:lnTo>
                    <a:lnTo>
                      <a:pt x="712" y="2497"/>
                    </a:lnTo>
                    <a:lnTo>
                      <a:pt x="634" y="2453"/>
                    </a:lnTo>
                    <a:lnTo>
                      <a:pt x="560" y="2404"/>
                    </a:lnTo>
                    <a:lnTo>
                      <a:pt x="490" y="2350"/>
                    </a:lnTo>
                    <a:lnTo>
                      <a:pt x="422" y="2291"/>
                    </a:lnTo>
                    <a:lnTo>
                      <a:pt x="359" y="2230"/>
                    </a:lnTo>
                    <a:lnTo>
                      <a:pt x="301" y="2163"/>
                    </a:lnTo>
                    <a:lnTo>
                      <a:pt x="246" y="2092"/>
                    </a:lnTo>
                    <a:lnTo>
                      <a:pt x="197" y="2018"/>
                    </a:lnTo>
                    <a:lnTo>
                      <a:pt x="153" y="1941"/>
                    </a:lnTo>
                    <a:lnTo>
                      <a:pt x="114" y="1861"/>
                    </a:lnTo>
                    <a:lnTo>
                      <a:pt x="80" y="1777"/>
                    </a:lnTo>
                    <a:lnTo>
                      <a:pt x="52" y="1691"/>
                    </a:lnTo>
                    <a:lnTo>
                      <a:pt x="29" y="1603"/>
                    </a:lnTo>
                    <a:lnTo>
                      <a:pt x="14" y="1512"/>
                    </a:lnTo>
                    <a:lnTo>
                      <a:pt x="3" y="1420"/>
                    </a:lnTo>
                    <a:lnTo>
                      <a:pt x="0" y="1325"/>
                    </a:lnTo>
                    <a:lnTo>
                      <a:pt x="3" y="1230"/>
                    </a:lnTo>
                    <a:lnTo>
                      <a:pt x="14" y="1138"/>
                    </a:lnTo>
                    <a:lnTo>
                      <a:pt x="29" y="1047"/>
                    </a:lnTo>
                    <a:lnTo>
                      <a:pt x="52" y="959"/>
                    </a:lnTo>
                    <a:lnTo>
                      <a:pt x="80" y="873"/>
                    </a:lnTo>
                    <a:lnTo>
                      <a:pt x="114" y="789"/>
                    </a:lnTo>
                    <a:lnTo>
                      <a:pt x="153" y="709"/>
                    </a:lnTo>
                    <a:lnTo>
                      <a:pt x="197" y="632"/>
                    </a:lnTo>
                    <a:lnTo>
                      <a:pt x="246" y="558"/>
                    </a:lnTo>
                    <a:lnTo>
                      <a:pt x="301" y="487"/>
                    </a:lnTo>
                    <a:lnTo>
                      <a:pt x="359" y="420"/>
                    </a:lnTo>
                    <a:lnTo>
                      <a:pt x="422" y="358"/>
                    </a:lnTo>
                    <a:lnTo>
                      <a:pt x="490" y="300"/>
                    </a:lnTo>
                    <a:lnTo>
                      <a:pt x="560" y="245"/>
                    </a:lnTo>
                    <a:lnTo>
                      <a:pt x="634" y="197"/>
                    </a:lnTo>
                    <a:lnTo>
                      <a:pt x="712" y="152"/>
                    </a:lnTo>
                    <a:lnTo>
                      <a:pt x="793" y="113"/>
                    </a:lnTo>
                    <a:lnTo>
                      <a:pt x="877" y="80"/>
                    </a:lnTo>
                    <a:lnTo>
                      <a:pt x="964" y="52"/>
                    </a:lnTo>
                    <a:lnTo>
                      <a:pt x="1052" y="30"/>
                    </a:lnTo>
                    <a:lnTo>
                      <a:pt x="1144" y="14"/>
                    </a:lnTo>
                    <a:lnTo>
                      <a:pt x="1237" y="3"/>
                    </a:lnTo>
                    <a:lnTo>
                      <a:pt x="13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5"/>
              <p:cNvSpPr>
                <a:spLocks noEditPoints="1"/>
              </p:cNvSpPr>
              <p:nvPr/>
            </p:nvSpPr>
            <p:spPr bwMode="auto">
              <a:xfrm>
                <a:off x="681" y="336"/>
                <a:ext cx="87" cy="155"/>
              </a:xfrm>
              <a:custGeom>
                <a:avLst/>
                <a:gdLst>
                  <a:gd name="T0" fmla="*/ 635 w 958"/>
                  <a:gd name="T1" fmla="*/ 1290 h 1705"/>
                  <a:gd name="T2" fmla="*/ 715 w 958"/>
                  <a:gd name="T3" fmla="*/ 1246 h 1705"/>
                  <a:gd name="T4" fmla="*/ 761 w 958"/>
                  <a:gd name="T5" fmla="*/ 1168 h 1705"/>
                  <a:gd name="T6" fmla="*/ 755 w 958"/>
                  <a:gd name="T7" fmla="*/ 1082 h 1705"/>
                  <a:gd name="T8" fmla="*/ 688 w 958"/>
                  <a:gd name="T9" fmla="*/ 999 h 1705"/>
                  <a:gd name="T10" fmla="*/ 397 w 958"/>
                  <a:gd name="T11" fmla="*/ 383 h 1705"/>
                  <a:gd name="T12" fmla="*/ 318 w 958"/>
                  <a:gd name="T13" fmla="*/ 414 h 1705"/>
                  <a:gd name="T14" fmla="*/ 262 w 958"/>
                  <a:gd name="T15" fmla="*/ 472 h 1705"/>
                  <a:gd name="T16" fmla="*/ 261 w 958"/>
                  <a:gd name="T17" fmla="*/ 569 h 1705"/>
                  <a:gd name="T18" fmla="*/ 330 w 958"/>
                  <a:gd name="T19" fmla="*/ 651 h 1705"/>
                  <a:gd name="T20" fmla="*/ 489 w 958"/>
                  <a:gd name="T21" fmla="*/ 0 h 1705"/>
                  <a:gd name="T22" fmla="*/ 566 w 958"/>
                  <a:gd name="T23" fmla="*/ 27 h 1705"/>
                  <a:gd name="T24" fmla="*/ 592 w 958"/>
                  <a:gd name="T25" fmla="*/ 180 h 1705"/>
                  <a:gd name="T26" fmla="*/ 780 w 958"/>
                  <a:gd name="T27" fmla="*/ 227 h 1705"/>
                  <a:gd name="T28" fmla="*/ 887 w 958"/>
                  <a:gd name="T29" fmla="*/ 291 h 1705"/>
                  <a:gd name="T30" fmla="*/ 903 w 958"/>
                  <a:gd name="T31" fmla="*/ 359 h 1705"/>
                  <a:gd name="T32" fmla="*/ 872 w 958"/>
                  <a:gd name="T33" fmla="*/ 418 h 1705"/>
                  <a:gd name="T34" fmla="*/ 800 w 958"/>
                  <a:gd name="T35" fmla="*/ 444 h 1705"/>
                  <a:gd name="T36" fmla="*/ 701 w 958"/>
                  <a:gd name="T37" fmla="*/ 403 h 1705"/>
                  <a:gd name="T38" fmla="*/ 592 w 958"/>
                  <a:gd name="T39" fmla="*/ 749 h 1705"/>
                  <a:gd name="T40" fmla="*/ 714 w 958"/>
                  <a:gd name="T41" fmla="*/ 794 h 1705"/>
                  <a:gd name="T42" fmla="*/ 827 w 958"/>
                  <a:gd name="T43" fmla="*/ 860 h 1705"/>
                  <a:gd name="T44" fmla="*/ 913 w 958"/>
                  <a:gd name="T45" fmla="*/ 957 h 1705"/>
                  <a:gd name="T46" fmla="*/ 956 w 958"/>
                  <a:gd name="T47" fmla="*/ 1099 h 1705"/>
                  <a:gd name="T48" fmla="*/ 932 w 958"/>
                  <a:gd name="T49" fmla="*/ 1273 h 1705"/>
                  <a:gd name="T50" fmla="*/ 825 w 958"/>
                  <a:gd name="T51" fmla="*/ 1408 h 1705"/>
                  <a:gd name="T52" fmla="*/ 647 w 958"/>
                  <a:gd name="T53" fmla="*/ 1488 h 1705"/>
                  <a:gd name="T54" fmla="*/ 580 w 958"/>
                  <a:gd name="T55" fmla="*/ 1660 h 1705"/>
                  <a:gd name="T56" fmla="*/ 501 w 958"/>
                  <a:gd name="T57" fmla="*/ 1705 h 1705"/>
                  <a:gd name="T58" fmla="*/ 432 w 958"/>
                  <a:gd name="T59" fmla="*/ 1685 h 1705"/>
                  <a:gd name="T60" fmla="*/ 397 w 958"/>
                  <a:gd name="T61" fmla="*/ 1615 h 1705"/>
                  <a:gd name="T62" fmla="*/ 246 w 958"/>
                  <a:gd name="T63" fmla="*/ 1462 h 1705"/>
                  <a:gd name="T64" fmla="*/ 66 w 958"/>
                  <a:gd name="T65" fmla="*/ 1361 h 1705"/>
                  <a:gd name="T66" fmla="*/ 1 w 958"/>
                  <a:gd name="T67" fmla="*/ 1281 h 1705"/>
                  <a:gd name="T68" fmla="*/ 15 w 958"/>
                  <a:gd name="T69" fmla="*/ 1212 h 1705"/>
                  <a:gd name="T70" fmla="*/ 70 w 958"/>
                  <a:gd name="T71" fmla="*/ 1168 h 1705"/>
                  <a:gd name="T72" fmla="*/ 148 w 958"/>
                  <a:gd name="T73" fmla="*/ 1177 h 1705"/>
                  <a:gd name="T74" fmla="*/ 269 w 958"/>
                  <a:gd name="T75" fmla="*/ 1263 h 1705"/>
                  <a:gd name="T76" fmla="*/ 397 w 958"/>
                  <a:gd name="T77" fmla="*/ 892 h 1705"/>
                  <a:gd name="T78" fmla="*/ 282 w 958"/>
                  <a:gd name="T79" fmla="*/ 847 h 1705"/>
                  <a:gd name="T80" fmla="*/ 173 w 958"/>
                  <a:gd name="T81" fmla="*/ 777 h 1705"/>
                  <a:gd name="T82" fmla="*/ 91 w 958"/>
                  <a:gd name="T83" fmla="*/ 670 h 1705"/>
                  <a:gd name="T84" fmla="*/ 59 w 958"/>
                  <a:gd name="T85" fmla="*/ 515 h 1705"/>
                  <a:gd name="T86" fmla="*/ 100 w 958"/>
                  <a:gd name="T87" fmla="*/ 360 h 1705"/>
                  <a:gd name="T88" fmla="*/ 217 w 958"/>
                  <a:gd name="T89" fmla="*/ 247 h 1705"/>
                  <a:gd name="T90" fmla="*/ 397 w 958"/>
                  <a:gd name="T91" fmla="*/ 185 h 1705"/>
                  <a:gd name="T92" fmla="*/ 417 w 958"/>
                  <a:gd name="T93" fmla="*/ 34 h 1705"/>
                  <a:gd name="T94" fmla="*/ 489 w 958"/>
                  <a:gd name="T95" fmla="*/ 0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58" h="1705">
                    <a:moveTo>
                      <a:pt x="592" y="954"/>
                    </a:moveTo>
                    <a:lnTo>
                      <a:pt x="592" y="1302"/>
                    </a:lnTo>
                    <a:lnTo>
                      <a:pt x="613" y="1297"/>
                    </a:lnTo>
                    <a:lnTo>
                      <a:pt x="635" y="1290"/>
                    </a:lnTo>
                    <a:lnTo>
                      <a:pt x="656" y="1282"/>
                    </a:lnTo>
                    <a:lnTo>
                      <a:pt x="677" y="1272"/>
                    </a:lnTo>
                    <a:lnTo>
                      <a:pt x="698" y="1260"/>
                    </a:lnTo>
                    <a:lnTo>
                      <a:pt x="715" y="1246"/>
                    </a:lnTo>
                    <a:lnTo>
                      <a:pt x="731" y="1231"/>
                    </a:lnTo>
                    <a:lnTo>
                      <a:pt x="744" y="1212"/>
                    </a:lnTo>
                    <a:lnTo>
                      <a:pt x="754" y="1192"/>
                    </a:lnTo>
                    <a:lnTo>
                      <a:pt x="761" y="1168"/>
                    </a:lnTo>
                    <a:lnTo>
                      <a:pt x="763" y="1142"/>
                    </a:lnTo>
                    <a:lnTo>
                      <a:pt x="763" y="1141"/>
                    </a:lnTo>
                    <a:lnTo>
                      <a:pt x="761" y="1110"/>
                    </a:lnTo>
                    <a:lnTo>
                      <a:pt x="755" y="1082"/>
                    </a:lnTo>
                    <a:lnTo>
                      <a:pt x="745" y="1058"/>
                    </a:lnTo>
                    <a:lnTo>
                      <a:pt x="730" y="1036"/>
                    </a:lnTo>
                    <a:lnTo>
                      <a:pt x="711" y="1016"/>
                    </a:lnTo>
                    <a:lnTo>
                      <a:pt x="688" y="999"/>
                    </a:lnTo>
                    <a:lnTo>
                      <a:pt x="661" y="982"/>
                    </a:lnTo>
                    <a:lnTo>
                      <a:pt x="629" y="968"/>
                    </a:lnTo>
                    <a:lnTo>
                      <a:pt x="592" y="954"/>
                    </a:lnTo>
                    <a:close/>
                    <a:moveTo>
                      <a:pt x="397" y="383"/>
                    </a:moveTo>
                    <a:lnTo>
                      <a:pt x="377" y="388"/>
                    </a:lnTo>
                    <a:lnTo>
                      <a:pt x="356" y="395"/>
                    </a:lnTo>
                    <a:lnTo>
                      <a:pt x="337" y="403"/>
                    </a:lnTo>
                    <a:lnTo>
                      <a:pt x="318" y="414"/>
                    </a:lnTo>
                    <a:lnTo>
                      <a:pt x="300" y="425"/>
                    </a:lnTo>
                    <a:lnTo>
                      <a:pt x="285" y="439"/>
                    </a:lnTo>
                    <a:lnTo>
                      <a:pt x="272" y="454"/>
                    </a:lnTo>
                    <a:lnTo>
                      <a:pt x="262" y="472"/>
                    </a:lnTo>
                    <a:lnTo>
                      <a:pt x="256" y="492"/>
                    </a:lnTo>
                    <a:lnTo>
                      <a:pt x="254" y="515"/>
                    </a:lnTo>
                    <a:lnTo>
                      <a:pt x="255" y="543"/>
                    </a:lnTo>
                    <a:lnTo>
                      <a:pt x="261" y="569"/>
                    </a:lnTo>
                    <a:lnTo>
                      <a:pt x="271" y="592"/>
                    </a:lnTo>
                    <a:lnTo>
                      <a:pt x="286" y="614"/>
                    </a:lnTo>
                    <a:lnTo>
                      <a:pt x="305" y="633"/>
                    </a:lnTo>
                    <a:lnTo>
                      <a:pt x="330" y="651"/>
                    </a:lnTo>
                    <a:lnTo>
                      <a:pt x="360" y="668"/>
                    </a:lnTo>
                    <a:lnTo>
                      <a:pt x="397" y="685"/>
                    </a:lnTo>
                    <a:lnTo>
                      <a:pt x="397" y="383"/>
                    </a:lnTo>
                    <a:close/>
                    <a:moveTo>
                      <a:pt x="489" y="0"/>
                    </a:moveTo>
                    <a:lnTo>
                      <a:pt x="501" y="0"/>
                    </a:lnTo>
                    <a:lnTo>
                      <a:pt x="525" y="3"/>
                    </a:lnTo>
                    <a:lnTo>
                      <a:pt x="547" y="12"/>
                    </a:lnTo>
                    <a:lnTo>
                      <a:pt x="566" y="27"/>
                    </a:lnTo>
                    <a:lnTo>
                      <a:pt x="580" y="45"/>
                    </a:lnTo>
                    <a:lnTo>
                      <a:pt x="589" y="67"/>
                    </a:lnTo>
                    <a:lnTo>
                      <a:pt x="592" y="91"/>
                    </a:lnTo>
                    <a:lnTo>
                      <a:pt x="592" y="180"/>
                    </a:lnTo>
                    <a:lnTo>
                      <a:pt x="641" y="187"/>
                    </a:lnTo>
                    <a:lnTo>
                      <a:pt x="688" y="198"/>
                    </a:lnTo>
                    <a:lnTo>
                      <a:pt x="735" y="211"/>
                    </a:lnTo>
                    <a:lnTo>
                      <a:pt x="780" y="227"/>
                    </a:lnTo>
                    <a:lnTo>
                      <a:pt x="822" y="246"/>
                    </a:lnTo>
                    <a:lnTo>
                      <a:pt x="861" y="267"/>
                    </a:lnTo>
                    <a:lnTo>
                      <a:pt x="876" y="277"/>
                    </a:lnTo>
                    <a:lnTo>
                      <a:pt x="887" y="291"/>
                    </a:lnTo>
                    <a:lnTo>
                      <a:pt x="897" y="307"/>
                    </a:lnTo>
                    <a:lnTo>
                      <a:pt x="902" y="323"/>
                    </a:lnTo>
                    <a:lnTo>
                      <a:pt x="905" y="341"/>
                    </a:lnTo>
                    <a:lnTo>
                      <a:pt x="903" y="359"/>
                    </a:lnTo>
                    <a:lnTo>
                      <a:pt x="899" y="377"/>
                    </a:lnTo>
                    <a:lnTo>
                      <a:pt x="890" y="393"/>
                    </a:lnTo>
                    <a:lnTo>
                      <a:pt x="886" y="401"/>
                    </a:lnTo>
                    <a:lnTo>
                      <a:pt x="872" y="418"/>
                    </a:lnTo>
                    <a:lnTo>
                      <a:pt x="857" y="430"/>
                    </a:lnTo>
                    <a:lnTo>
                      <a:pt x="839" y="439"/>
                    </a:lnTo>
                    <a:lnTo>
                      <a:pt x="820" y="443"/>
                    </a:lnTo>
                    <a:lnTo>
                      <a:pt x="800" y="444"/>
                    </a:lnTo>
                    <a:lnTo>
                      <a:pt x="780" y="440"/>
                    </a:lnTo>
                    <a:lnTo>
                      <a:pt x="761" y="431"/>
                    </a:lnTo>
                    <a:lnTo>
                      <a:pt x="732" y="416"/>
                    </a:lnTo>
                    <a:lnTo>
                      <a:pt x="701" y="403"/>
                    </a:lnTo>
                    <a:lnTo>
                      <a:pt x="666" y="392"/>
                    </a:lnTo>
                    <a:lnTo>
                      <a:pt x="630" y="382"/>
                    </a:lnTo>
                    <a:lnTo>
                      <a:pt x="592" y="376"/>
                    </a:lnTo>
                    <a:lnTo>
                      <a:pt x="592" y="749"/>
                    </a:lnTo>
                    <a:lnTo>
                      <a:pt x="623" y="758"/>
                    </a:lnTo>
                    <a:lnTo>
                      <a:pt x="653" y="770"/>
                    </a:lnTo>
                    <a:lnTo>
                      <a:pt x="684" y="781"/>
                    </a:lnTo>
                    <a:lnTo>
                      <a:pt x="714" y="794"/>
                    </a:lnTo>
                    <a:lnTo>
                      <a:pt x="744" y="807"/>
                    </a:lnTo>
                    <a:lnTo>
                      <a:pt x="772" y="823"/>
                    </a:lnTo>
                    <a:lnTo>
                      <a:pt x="801" y="840"/>
                    </a:lnTo>
                    <a:lnTo>
                      <a:pt x="827" y="860"/>
                    </a:lnTo>
                    <a:lnTo>
                      <a:pt x="851" y="881"/>
                    </a:lnTo>
                    <a:lnTo>
                      <a:pt x="874" y="904"/>
                    </a:lnTo>
                    <a:lnTo>
                      <a:pt x="896" y="929"/>
                    </a:lnTo>
                    <a:lnTo>
                      <a:pt x="913" y="957"/>
                    </a:lnTo>
                    <a:lnTo>
                      <a:pt x="929" y="989"/>
                    </a:lnTo>
                    <a:lnTo>
                      <a:pt x="941" y="1022"/>
                    </a:lnTo>
                    <a:lnTo>
                      <a:pt x="950" y="1059"/>
                    </a:lnTo>
                    <a:lnTo>
                      <a:pt x="956" y="1099"/>
                    </a:lnTo>
                    <a:lnTo>
                      <a:pt x="958" y="1143"/>
                    </a:lnTo>
                    <a:lnTo>
                      <a:pt x="955" y="1189"/>
                    </a:lnTo>
                    <a:lnTo>
                      <a:pt x="946" y="1232"/>
                    </a:lnTo>
                    <a:lnTo>
                      <a:pt x="932" y="1273"/>
                    </a:lnTo>
                    <a:lnTo>
                      <a:pt x="912" y="1311"/>
                    </a:lnTo>
                    <a:lnTo>
                      <a:pt x="888" y="1346"/>
                    </a:lnTo>
                    <a:lnTo>
                      <a:pt x="859" y="1378"/>
                    </a:lnTo>
                    <a:lnTo>
                      <a:pt x="825" y="1408"/>
                    </a:lnTo>
                    <a:lnTo>
                      <a:pt x="787" y="1434"/>
                    </a:lnTo>
                    <a:lnTo>
                      <a:pt x="744" y="1456"/>
                    </a:lnTo>
                    <a:lnTo>
                      <a:pt x="698" y="1474"/>
                    </a:lnTo>
                    <a:lnTo>
                      <a:pt x="647" y="1488"/>
                    </a:lnTo>
                    <a:lnTo>
                      <a:pt x="592" y="1499"/>
                    </a:lnTo>
                    <a:lnTo>
                      <a:pt x="592" y="1615"/>
                    </a:lnTo>
                    <a:lnTo>
                      <a:pt x="589" y="1639"/>
                    </a:lnTo>
                    <a:lnTo>
                      <a:pt x="580" y="1660"/>
                    </a:lnTo>
                    <a:lnTo>
                      <a:pt x="566" y="1679"/>
                    </a:lnTo>
                    <a:lnTo>
                      <a:pt x="547" y="1694"/>
                    </a:lnTo>
                    <a:lnTo>
                      <a:pt x="525" y="1702"/>
                    </a:lnTo>
                    <a:lnTo>
                      <a:pt x="501" y="1705"/>
                    </a:lnTo>
                    <a:lnTo>
                      <a:pt x="489" y="1705"/>
                    </a:lnTo>
                    <a:lnTo>
                      <a:pt x="468" y="1703"/>
                    </a:lnTo>
                    <a:lnTo>
                      <a:pt x="449" y="1697"/>
                    </a:lnTo>
                    <a:lnTo>
                      <a:pt x="432" y="1685"/>
                    </a:lnTo>
                    <a:lnTo>
                      <a:pt x="417" y="1672"/>
                    </a:lnTo>
                    <a:lnTo>
                      <a:pt x="407" y="1655"/>
                    </a:lnTo>
                    <a:lnTo>
                      <a:pt x="399" y="1636"/>
                    </a:lnTo>
                    <a:lnTo>
                      <a:pt x="397" y="1615"/>
                    </a:lnTo>
                    <a:lnTo>
                      <a:pt x="397" y="1501"/>
                    </a:lnTo>
                    <a:lnTo>
                      <a:pt x="346" y="1493"/>
                    </a:lnTo>
                    <a:lnTo>
                      <a:pt x="295" y="1479"/>
                    </a:lnTo>
                    <a:lnTo>
                      <a:pt x="246" y="1462"/>
                    </a:lnTo>
                    <a:lnTo>
                      <a:pt x="197" y="1442"/>
                    </a:lnTo>
                    <a:lnTo>
                      <a:pt x="151" y="1418"/>
                    </a:lnTo>
                    <a:lnTo>
                      <a:pt x="107" y="1391"/>
                    </a:lnTo>
                    <a:lnTo>
                      <a:pt x="66" y="1361"/>
                    </a:lnTo>
                    <a:lnTo>
                      <a:pt x="28" y="1328"/>
                    </a:lnTo>
                    <a:lnTo>
                      <a:pt x="16" y="1313"/>
                    </a:lnTo>
                    <a:lnTo>
                      <a:pt x="8" y="1298"/>
                    </a:lnTo>
                    <a:lnTo>
                      <a:pt x="1" y="1281"/>
                    </a:lnTo>
                    <a:lnTo>
                      <a:pt x="0" y="1263"/>
                    </a:lnTo>
                    <a:lnTo>
                      <a:pt x="1" y="1245"/>
                    </a:lnTo>
                    <a:lnTo>
                      <a:pt x="7" y="1228"/>
                    </a:lnTo>
                    <a:lnTo>
                      <a:pt x="15" y="1212"/>
                    </a:lnTo>
                    <a:lnTo>
                      <a:pt x="27" y="1198"/>
                    </a:lnTo>
                    <a:lnTo>
                      <a:pt x="34" y="1190"/>
                    </a:lnTo>
                    <a:lnTo>
                      <a:pt x="51" y="1177"/>
                    </a:lnTo>
                    <a:lnTo>
                      <a:pt x="70" y="1168"/>
                    </a:lnTo>
                    <a:lnTo>
                      <a:pt x="89" y="1164"/>
                    </a:lnTo>
                    <a:lnTo>
                      <a:pt x="109" y="1164"/>
                    </a:lnTo>
                    <a:lnTo>
                      <a:pt x="129" y="1168"/>
                    </a:lnTo>
                    <a:lnTo>
                      <a:pt x="148" y="1177"/>
                    </a:lnTo>
                    <a:lnTo>
                      <a:pt x="163" y="1190"/>
                    </a:lnTo>
                    <a:lnTo>
                      <a:pt x="195" y="1217"/>
                    </a:lnTo>
                    <a:lnTo>
                      <a:pt x="230" y="1242"/>
                    </a:lnTo>
                    <a:lnTo>
                      <a:pt x="269" y="1263"/>
                    </a:lnTo>
                    <a:lnTo>
                      <a:pt x="310" y="1281"/>
                    </a:lnTo>
                    <a:lnTo>
                      <a:pt x="353" y="1296"/>
                    </a:lnTo>
                    <a:lnTo>
                      <a:pt x="397" y="1305"/>
                    </a:lnTo>
                    <a:lnTo>
                      <a:pt x="397" y="892"/>
                    </a:lnTo>
                    <a:lnTo>
                      <a:pt x="370" y="883"/>
                    </a:lnTo>
                    <a:lnTo>
                      <a:pt x="340" y="872"/>
                    </a:lnTo>
                    <a:lnTo>
                      <a:pt x="312" y="861"/>
                    </a:lnTo>
                    <a:lnTo>
                      <a:pt x="282" y="847"/>
                    </a:lnTo>
                    <a:lnTo>
                      <a:pt x="254" y="833"/>
                    </a:lnTo>
                    <a:lnTo>
                      <a:pt x="226" y="816"/>
                    </a:lnTo>
                    <a:lnTo>
                      <a:pt x="199" y="797"/>
                    </a:lnTo>
                    <a:lnTo>
                      <a:pt x="173" y="777"/>
                    </a:lnTo>
                    <a:lnTo>
                      <a:pt x="150" y="754"/>
                    </a:lnTo>
                    <a:lnTo>
                      <a:pt x="128" y="729"/>
                    </a:lnTo>
                    <a:lnTo>
                      <a:pt x="108" y="701"/>
                    </a:lnTo>
                    <a:lnTo>
                      <a:pt x="91" y="670"/>
                    </a:lnTo>
                    <a:lnTo>
                      <a:pt x="78" y="636"/>
                    </a:lnTo>
                    <a:lnTo>
                      <a:pt x="68" y="599"/>
                    </a:lnTo>
                    <a:lnTo>
                      <a:pt x="61" y="559"/>
                    </a:lnTo>
                    <a:lnTo>
                      <a:pt x="59" y="515"/>
                    </a:lnTo>
                    <a:lnTo>
                      <a:pt x="61" y="473"/>
                    </a:lnTo>
                    <a:lnTo>
                      <a:pt x="70" y="433"/>
                    </a:lnTo>
                    <a:lnTo>
                      <a:pt x="82" y="396"/>
                    </a:lnTo>
                    <a:lnTo>
                      <a:pt x="100" y="360"/>
                    </a:lnTo>
                    <a:lnTo>
                      <a:pt x="123" y="328"/>
                    </a:lnTo>
                    <a:lnTo>
                      <a:pt x="150" y="298"/>
                    </a:lnTo>
                    <a:lnTo>
                      <a:pt x="181" y="271"/>
                    </a:lnTo>
                    <a:lnTo>
                      <a:pt x="217" y="247"/>
                    </a:lnTo>
                    <a:lnTo>
                      <a:pt x="257" y="227"/>
                    </a:lnTo>
                    <a:lnTo>
                      <a:pt x="300" y="209"/>
                    </a:lnTo>
                    <a:lnTo>
                      <a:pt x="347" y="196"/>
                    </a:lnTo>
                    <a:lnTo>
                      <a:pt x="397" y="185"/>
                    </a:lnTo>
                    <a:lnTo>
                      <a:pt x="397" y="91"/>
                    </a:lnTo>
                    <a:lnTo>
                      <a:pt x="399" y="70"/>
                    </a:lnTo>
                    <a:lnTo>
                      <a:pt x="407" y="51"/>
                    </a:lnTo>
                    <a:lnTo>
                      <a:pt x="417" y="34"/>
                    </a:lnTo>
                    <a:lnTo>
                      <a:pt x="432" y="20"/>
                    </a:lnTo>
                    <a:lnTo>
                      <a:pt x="449" y="9"/>
                    </a:lnTo>
                    <a:lnTo>
                      <a:pt x="468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6"/>
              <p:cNvSpPr>
                <a:spLocks/>
              </p:cNvSpPr>
              <p:nvPr/>
            </p:nvSpPr>
            <p:spPr bwMode="auto">
              <a:xfrm>
                <a:off x="761" y="464"/>
                <a:ext cx="158" cy="129"/>
              </a:xfrm>
              <a:custGeom>
                <a:avLst/>
                <a:gdLst>
                  <a:gd name="T0" fmla="*/ 146 w 1737"/>
                  <a:gd name="T1" fmla="*/ 7 h 1418"/>
                  <a:gd name="T2" fmla="*/ 212 w 1737"/>
                  <a:gd name="T3" fmla="*/ 43 h 1418"/>
                  <a:gd name="T4" fmla="*/ 267 w 1737"/>
                  <a:gd name="T5" fmla="*/ 90 h 1418"/>
                  <a:gd name="T6" fmla="*/ 315 w 1737"/>
                  <a:gd name="T7" fmla="*/ 145 h 1418"/>
                  <a:gd name="T8" fmla="*/ 393 w 1737"/>
                  <a:gd name="T9" fmla="*/ 231 h 1418"/>
                  <a:gd name="T10" fmla="*/ 480 w 1737"/>
                  <a:gd name="T11" fmla="*/ 322 h 1418"/>
                  <a:gd name="T12" fmla="*/ 564 w 1737"/>
                  <a:gd name="T13" fmla="*/ 407 h 1418"/>
                  <a:gd name="T14" fmla="*/ 631 w 1737"/>
                  <a:gd name="T15" fmla="*/ 471 h 1418"/>
                  <a:gd name="T16" fmla="*/ 679 w 1737"/>
                  <a:gd name="T17" fmla="*/ 453 h 1418"/>
                  <a:gd name="T18" fmla="*/ 753 w 1737"/>
                  <a:gd name="T19" fmla="*/ 381 h 1418"/>
                  <a:gd name="T20" fmla="*/ 875 w 1737"/>
                  <a:gd name="T21" fmla="*/ 286 h 1418"/>
                  <a:gd name="T22" fmla="*/ 1041 w 1737"/>
                  <a:gd name="T23" fmla="*/ 195 h 1418"/>
                  <a:gd name="T24" fmla="*/ 1191 w 1737"/>
                  <a:gd name="T25" fmla="*/ 159 h 1418"/>
                  <a:gd name="T26" fmla="*/ 1320 w 1737"/>
                  <a:gd name="T27" fmla="*/ 175 h 1418"/>
                  <a:gd name="T28" fmla="*/ 1434 w 1737"/>
                  <a:gd name="T29" fmla="*/ 239 h 1418"/>
                  <a:gd name="T30" fmla="*/ 1520 w 1737"/>
                  <a:gd name="T31" fmla="*/ 333 h 1418"/>
                  <a:gd name="T32" fmla="*/ 1590 w 1737"/>
                  <a:gd name="T33" fmla="*/ 435 h 1418"/>
                  <a:gd name="T34" fmla="*/ 1660 w 1737"/>
                  <a:gd name="T35" fmla="*/ 564 h 1418"/>
                  <a:gd name="T36" fmla="*/ 1715 w 1737"/>
                  <a:gd name="T37" fmla="*/ 710 h 1418"/>
                  <a:gd name="T38" fmla="*/ 1737 w 1737"/>
                  <a:gd name="T39" fmla="*/ 874 h 1418"/>
                  <a:gd name="T40" fmla="*/ 1711 w 1737"/>
                  <a:gd name="T41" fmla="*/ 1025 h 1418"/>
                  <a:gd name="T42" fmla="*/ 1633 w 1737"/>
                  <a:gd name="T43" fmla="*/ 1155 h 1418"/>
                  <a:gd name="T44" fmla="*/ 1493 w 1737"/>
                  <a:gd name="T45" fmla="*/ 1275 h 1418"/>
                  <a:gd name="T46" fmla="*/ 1298 w 1737"/>
                  <a:gd name="T47" fmla="*/ 1371 h 1418"/>
                  <a:gd name="T48" fmla="*/ 1088 w 1737"/>
                  <a:gd name="T49" fmla="*/ 1414 h 1418"/>
                  <a:gd name="T50" fmla="*/ 880 w 1737"/>
                  <a:gd name="T51" fmla="*/ 1406 h 1418"/>
                  <a:gd name="T52" fmla="*/ 663 w 1737"/>
                  <a:gd name="T53" fmla="*/ 1349 h 1418"/>
                  <a:gd name="T54" fmla="*/ 501 w 1737"/>
                  <a:gd name="T55" fmla="*/ 1279 h 1418"/>
                  <a:gd name="T56" fmla="*/ 367 w 1737"/>
                  <a:gd name="T57" fmla="*/ 1202 h 1418"/>
                  <a:gd name="T58" fmla="*/ 263 w 1737"/>
                  <a:gd name="T59" fmla="*/ 1129 h 1418"/>
                  <a:gd name="T60" fmla="*/ 196 w 1737"/>
                  <a:gd name="T61" fmla="*/ 1075 h 1418"/>
                  <a:gd name="T62" fmla="*/ 170 w 1737"/>
                  <a:gd name="T63" fmla="*/ 1052 h 1418"/>
                  <a:gd name="T64" fmla="*/ 131 w 1737"/>
                  <a:gd name="T65" fmla="*/ 991 h 1418"/>
                  <a:gd name="T66" fmla="*/ 136 w 1737"/>
                  <a:gd name="T67" fmla="*/ 938 h 1418"/>
                  <a:gd name="T68" fmla="*/ 180 w 1737"/>
                  <a:gd name="T69" fmla="*/ 897 h 1418"/>
                  <a:gd name="T70" fmla="*/ 261 w 1737"/>
                  <a:gd name="T71" fmla="*/ 880 h 1418"/>
                  <a:gd name="T72" fmla="*/ 344 w 1737"/>
                  <a:gd name="T73" fmla="*/ 897 h 1418"/>
                  <a:gd name="T74" fmla="*/ 405 w 1737"/>
                  <a:gd name="T75" fmla="*/ 931 h 1418"/>
                  <a:gd name="T76" fmla="*/ 475 w 1737"/>
                  <a:gd name="T77" fmla="*/ 966 h 1418"/>
                  <a:gd name="T78" fmla="*/ 551 w 1737"/>
                  <a:gd name="T79" fmla="*/ 993 h 1418"/>
                  <a:gd name="T80" fmla="*/ 617 w 1737"/>
                  <a:gd name="T81" fmla="*/ 1001 h 1418"/>
                  <a:gd name="T82" fmla="*/ 654 w 1737"/>
                  <a:gd name="T83" fmla="*/ 985 h 1418"/>
                  <a:gd name="T84" fmla="*/ 81 w 1737"/>
                  <a:gd name="T85" fmla="*/ 278 h 1418"/>
                  <a:gd name="T86" fmla="*/ 58 w 1737"/>
                  <a:gd name="T87" fmla="*/ 249 h 1418"/>
                  <a:gd name="T88" fmla="*/ 25 w 1737"/>
                  <a:gd name="T89" fmla="*/ 198 h 1418"/>
                  <a:gd name="T90" fmla="*/ 2 w 1737"/>
                  <a:gd name="T91" fmla="*/ 134 h 1418"/>
                  <a:gd name="T92" fmla="*/ 6 w 1737"/>
                  <a:gd name="T93" fmla="*/ 68 h 1418"/>
                  <a:gd name="T94" fmla="*/ 56 w 1737"/>
                  <a:gd name="T95" fmla="*/ 13 h 1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37" h="1418">
                    <a:moveTo>
                      <a:pt x="100" y="0"/>
                    </a:moveTo>
                    <a:lnTo>
                      <a:pt x="123" y="1"/>
                    </a:lnTo>
                    <a:lnTo>
                      <a:pt x="146" y="7"/>
                    </a:lnTo>
                    <a:lnTo>
                      <a:pt x="170" y="17"/>
                    </a:lnTo>
                    <a:lnTo>
                      <a:pt x="191" y="28"/>
                    </a:lnTo>
                    <a:lnTo>
                      <a:pt x="212" y="43"/>
                    </a:lnTo>
                    <a:lnTo>
                      <a:pt x="232" y="59"/>
                    </a:lnTo>
                    <a:lnTo>
                      <a:pt x="251" y="75"/>
                    </a:lnTo>
                    <a:lnTo>
                      <a:pt x="267" y="90"/>
                    </a:lnTo>
                    <a:lnTo>
                      <a:pt x="281" y="106"/>
                    </a:lnTo>
                    <a:lnTo>
                      <a:pt x="294" y="120"/>
                    </a:lnTo>
                    <a:lnTo>
                      <a:pt x="315" y="145"/>
                    </a:lnTo>
                    <a:lnTo>
                      <a:pt x="339" y="172"/>
                    </a:lnTo>
                    <a:lnTo>
                      <a:pt x="366" y="200"/>
                    </a:lnTo>
                    <a:lnTo>
                      <a:pt x="393" y="231"/>
                    </a:lnTo>
                    <a:lnTo>
                      <a:pt x="421" y="261"/>
                    </a:lnTo>
                    <a:lnTo>
                      <a:pt x="451" y="291"/>
                    </a:lnTo>
                    <a:lnTo>
                      <a:pt x="480" y="322"/>
                    </a:lnTo>
                    <a:lnTo>
                      <a:pt x="509" y="351"/>
                    </a:lnTo>
                    <a:lnTo>
                      <a:pt x="537" y="380"/>
                    </a:lnTo>
                    <a:lnTo>
                      <a:pt x="564" y="407"/>
                    </a:lnTo>
                    <a:lnTo>
                      <a:pt x="589" y="431"/>
                    </a:lnTo>
                    <a:lnTo>
                      <a:pt x="611" y="453"/>
                    </a:lnTo>
                    <a:lnTo>
                      <a:pt x="631" y="471"/>
                    </a:lnTo>
                    <a:lnTo>
                      <a:pt x="648" y="485"/>
                    </a:lnTo>
                    <a:lnTo>
                      <a:pt x="662" y="471"/>
                    </a:lnTo>
                    <a:lnTo>
                      <a:pt x="679" y="453"/>
                    </a:lnTo>
                    <a:lnTo>
                      <a:pt x="701" y="431"/>
                    </a:lnTo>
                    <a:lnTo>
                      <a:pt x="726" y="408"/>
                    </a:lnTo>
                    <a:lnTo>
                      <a:pt x="753" y="381"/>
                    </a:lnTo>
                    <a:lnTo>
                      <a:pt x="785" y="355"/>
                    </a:lnTo>
                    <a:lnTo>
                      <a:pt x="818" y="328"/>
                    </a:lnTo>
                    <a:lnTo>
                      <a:pt x="875" y="286"/>
                    </a:lnTo>
                    <a:lnTo>
                      <a:pt x="932" y="249"/>
                    </a:lnTo>
                    <a:lnTo>
                      <a:pt x="987" y="219"/>
                    </a:lnTo>
                    <a:lnTo>
                      <a:pt x="1041" y="195"/>
                    </a:lnTo>
                    <a:lnTo>
                      <a:pt x="1093" y="177"/>
                    </a:lnTo>
                    <a:lnTo>
                      <a:pt x="1145" y="166"/>
                    </a:lnTo>
                    <a:lnTo>
                      <a:pt x="1191" y="159"/>
                    </a:lnTo>
                    <a:lnTo>
                      <a:pt x="1236" y="159"/>
                    </a:lnTo>
                    <a:lnTo>
                      <a:pt x="1279" y="165"/>
                    </a:lnTo>
                    <a:lnTo>
                      <a:pt x="1320" y="175"/>
                    </a:lnTo>
                    <a:lnTo>
                      <a:pt x="1360" y="191"/>
                    </a:lnTo>
                    <a:lnTo>
                      <a:pt x="1398" y="212"/>
                    </a:lnTo>
                    <a:lnTo>
                      <a:pt x="1434" y="239"/>
                    </a:lnTo>
                    <a:lnTo>
                      <a:pt x="1467" y="270"/>
                    </a:lnTo>
                    <a:lnTo>
                      <a:pt x="1500" y="308"/>
                    </a:lnTo>
                    <a:lnTo>
                      <a:pt x="1520" y="333"/>
                    </a:lnTo>
                    <a:lnTo>
                      <a:pt x="1542" y="364"/>
                    </a:lnTo>
                    <a:lnTo>
                      <a:pt x="1565" y="398"/>
                    </a:lnTo>
                    <a:lnTo>
                      <a:pt x="1590" y="435"/>
                    </a:lnTo>
                    <a:lnTo>
                      <a:pt x="1614" y="475"/>
                    </a:lnTo>
                    <a:lnTo>
                      <a:pt x="1638" y="518"/>
                    </a:lnTo>
                    <a:lnTo>
                      <a:pt x="1660" y="564"/>
                    </a:lnTo>
                    <a:lnTo>
                      <a:pt x="1681" y="611"/>
                    </a:lnTo>
                    <a:lnTo>
                      <a:pt x="1699" y="660"/>
                    </a:lnTo>
                    <a:lnTo>
                      <a:pt x="1715" y="710"/>
                    </a:lnTo>
                    <a:lnTo>
                      <a:pt x="1726" y="762"/>
                    </a:lnTo>
                    <a:lnTo>
                      <a:pt x="1735" y="818"/>
                    </a:lnTo>
                    <a:lnTo>
                      <a:pt x="1737" y="874"/>
                    </a:lnTo>
                    <a:lnTo>
                      <a:pt x="1734" y="926"/>
                    </a:lnTo>
                    <a:lnTo>
                      <a:pt x="1724" y="977"/>
                    </a:lnTo>
                    <a:lnTo>
                      <a:pt x="1711" y="1025"/>
                    </a:lnTo>
                    <a:lnTo>
                      <a:pt x="1690" y="1070"/>
                    </a:lnTo>
                    <a:lnTo>
                      <a:pt x="1664" y="1114"/>
                    </a:lnTo>
                    <a:lnTo>
                      <a:pt x="1633" y="1155"/>
                    </a:lnTo>
                    <a:lnTo>
                      <a:pt x="1596" y="1194"/>
                    </a:lnTo>
                    <a:lnTo>
                      <a:pt x="1554" y="1230"/>
                    </a:lnTo>
                    <a:lnTo>
                      <a:pt x="1493" y="1275"/>
                    </a:lnTo>
                    <a:lnTo>
                      <a:pt x="1429" y="1313"/>
                    </a:lnTo>
                    <a:lnTo>
                      <a:pt x="1364" y="1345"/>
                    </a:lnTo>
                    <a:lnTo>
                      <a:pt x="1298" y="1371"/>
                    </a:lnTo>
                    <a:lnTo>
                      <a:pt x="1229" y="1392"/>
                    </a:lnTo>
                    <a:lnTo>
                      <a:pt x="1160" y="1406"/>
                    </a:lnTo>
                    <a:lnTo>
                      <a:pt x="1088" y="1414"/>
                    </a:lnTo>
                    <a:lnTo>
                      <a:pt x="1020" y="1418"/>
                    </a:lnTo>
                    <a:lnTo>
                      <a:pt x="950" y="1414"/>
                    </a:lnTo>
                    <a:lnTo>
                      <a:pt x="880" y="1406"/>
                    </a:lnTo>
                    <a:lnTo>
                      <a:pt x="808" y="1392"/>
                    </a:lnTo>
                    <a:lnTo>
                      <a:pt x="735" y="1374"/>
                    </a:lnTo>
                    <a:lnTo>
                      <a:pt x="663" y="1349"/>
                    </a:lnTo>
                    <a:lnTo>
                      <a:pt x="607" y="1327"/>
                    </a:lnTo>
                    <a:lnTo>
                      <a:pt x="553" y="1303"/>
                    </a:lnTo>
                    <a:lnTo>
                      <a:pt x="501" y="1279"/>
                    </a:lnTo>
                    <a:lnTo>
                      <a:pt x="454" y="1253"/>
                    </a:lnTo>
                    <a:lnTo>
                      <a:pt x="409" y="1227"/>
                    </a:lnTo>
                    <a:lnTo>
                      <a:pt x="367" y="1202"/>
                    </a:lnTo>
                    <a:lnTo>
                      <a:pt x="329" y="1176"/>
                    </a:lnTo>
                    <a:lnTo>
                      <a:pt x="294" y="1151"/>
                    </a:lnTo>
                    <a:lnTo>
                      <a:pt x="263" y="1129"/>
                    </a:lnTo>
                    <a:lnTo>
                      <a:pt x="236" y="1109"/>
                    </a:lnTo>
                    <a:lnTo>
                      <a:pt x="214" y="1091"/>
                    </a:lnTo>
                    <a:lnTo>
                      <a:pt x="196" y="1075"/>
                    </a:lnTo>
                    <a:lnTo>
                      <a:pt x="194" y="1074"/>
                    </a:lnTo>
                    <a:lnTo>
                      <a:pt x="193" y="1073"/>
                    </a:lnTo>
                    <a:lnTo>
                      <a:pt x="170" y="1052"/>
                    </a:lnTo>
                    <a:lnTo>
                      <a:pt x="152" y="1032"/>
                    </a:lnTo>
                    <a:lnTo>
                      <a:pt x="138" y="1011"/>
                    </a:lnTo>
                    <a:lnTo>
                      <a:pt x="131" y="991"/>
                    </a:lnTo>
                    <a:lnTo>
                      <a:pt x="128" y="970"/>
                    </a:lnTo>
                    <a:lnTo>
                      <a:pt x="130" y="953"/>
                    </a:lnTo>
                    <a:lnTo>
                      <a:pt x="136" y="938"/>
                    </a:lnTo>
                    <a:lnTo>
                      <a:pt x="145" y="923"/>
                    </a:lnTo>
                    <a:lnTo>
                      <a:pt x="159" y="911"/>
                    </a:lnTo>
                    <a:lnTo>
                      <a:pt x="180" y="897"/>
                    </a:lnTo>
                    <a:lnTo>
                      <a:pt x="205" y="889"/>
                    </a:lnTo>
                    <a:lnTo>
                      <a:pt x="232" y="882"/>
                    </a:lnTo>
                    <a:lnTo>
                      <a:pt x="261" y="880"/>
                    </a:lnTo>
                    <a:lnTo>
                      <a:pt x="290" y="882"/>
                    </a:lnTo>
                    <a:lnTo>
                      <a:pt x="318" y="887"/>
                    </a:lnTo>
                    <a:lnTo>
                      <a:pt x="344" y="897"/>
                    </a:lnTo>
                    <a:lnTo>
                      <a:pt x="369" y="909"/>
                    </a:lnTo>
                    <a:lnTo>
                      <a:pt x="386" y="920"/>
                    </a:lnTo>
                    <a:lnTo>
                      <a:pt x="405" y="931"/>
                    </a:lnTo>
                    <a:lnTo>
                      <a:pt x="427" y="943"/>
                    </a:lnTo>
                    <a:lnTo>
                      <a:pt x="450" y="955"/>
                    </a:lnTo>
                    <a:lnTo>
                      <a:pt x="475" y="966"/>
                    </a:lnTo>
                    <a:lnTo>
                      <a:pt x="500" y="977"/>
                    </a:lnTo>
                    <a:lnTo>
                      <a:pt x="526" y="986"/>
                    </a:lnTo>
                    <a:lnTo>
                      <a:pt x="551" y="993"/>
                    </a:lnTo>
                    <a:lnTo>
                      <a:pt x="575" y="999"/>
                    </a:lnTo>
                    <a:lnTo>
                      <a:pt x="597" y="1001"/>
                    </a:lnTo>
                    <a:lnTo>
                      <a:pt x="617" y="1001"/>
                    </a:lnTo>
                    <a:lnTo>
                      <a:pt x="635" y="996"/>
                    </a:lnTo>
                    <a:lnTo>
                      <a:pt x="650" y="988"/>
                    </a:lnTo>
                    <a:lnTo>
                      <a:pt x="654" y="985"/>
                    </a:lnTo>
                    <a:lnTo>
                      <a:pt x="657" y="981"/>
                    </a:lnTo>
                    <a:lnTo>
                      <a:pt x="83" y="281"/>
                    </a:lnTo>
                    <a:lnTo>
                      <a:pt x="81" y="278"/>
                    </a:lnTo>
                    <a:lnTo>
                      <a:pt x="75" y="271"/>
                    </a:lnTo>
                    <a:lnTo>
                      <a:pt x="67" y="262"/>
                    </a:lnTo>
                    <a:lnTo>
                      <a:pt x="58" y="249"/>
                    </a:lnTo>
                    <a:lnTo>
                      <a:pt x="47" y="235"/>
                    </a:lnTo>
                    <a:lnTo>
                      <a:pt x="36" y="217"/>
                    </a:lnTo>
                    <a:lnTo>
                      <a:pt x="25" y="198"/>
                    </a:lnTo>
                    <a:lnTo>
                      <a:pt x="16" y="178"/>
                    </a:lnTo>
                    <a:lnTo>
                      <a:pt x="8" y="156"/>
                    </a:lnTo>
                    <a:lnTo>
                      <a:pt x="2" y="134"/>
                    </a:lnTo>
                    <a:lnTo>
                      <a:pt x="0" y="112"/>
                    </a:lnTo>
                    <a:lnTo>
                      <a:pt x="1" y="90"/>
                    </a:lnTo>
                    <a:lnTo>
                      <a:pt x="6" y="68"/>
                    </a:lnTo>
                    <a:lnTo>
                      <a:pt x="18" y="47"/>
                    </a:lnTo>
                    <a:lnTo>
                      <a:pt x="34" y="27"/>
                    </a:lnTo>
                    <a:lnTo>
                      <a:pt x="56" y="13"/>
                    </a:lnTo>
                    <a:lnTo>
                      <a:pt x="78" y="3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2977580" y="4426043"/>
            <a:ext cx="933422" cy="933422"/>
            <a:chOff x="3814316" y="4333413"/>
            <a:chExt cx="933422" cy="933422"/>
          </a:xfrm>
        </p:grpSpPr>
        <p:sp>
          <p:nvSpPr>
            <p:cNvPr id="11" name="Oval 10"/>
            <p:cNvSpPr/>
            <p:nvPr/>
          </p:nvSpPr>
          <p:spPr>
            <a:xfrm>
              <a:off x="3814316" y="4333413"/>
              <a:ext cx="933422" cy="933422"/>
            </a:xfrm>
            <a:prstGeom prst="ellipse">
              <a:avLst/>
            </a:prstGeom>
            <a:ln w="38100">
              <a:solidFill>
                <a:schemeClr val="accent4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1" name="TextBox 50"/>
            <p:cNvSpPr txBox="1"/>
            <p:nvPr/>
          </p:nvSpPr>
          <p:spPr>
            <a:xfrm>
              <a:off x="4060034" y="4344198"/>
              <a:ext cx="385295" cy="848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 dirty="0" smtClean="0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+</a:t>
              </a:r>
              <a:endParaRPr lang="en-US" sz="4400" b="1" dirty="0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4082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" y="1143000"/>
            <a:ext cx="12263718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2012" y="1600200"/>
            <a:ext cx="11102788" cy="2714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charset="0"/>
              <a:buChar char="●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Pedestrian traffic data incorporated with our findings to better analyze priority sidewalks.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898418" lvl="1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Sidewalks around schools</a:t>
            </a:r>
          </a:p>
          <a:p>
            <a:pPr marL="898418" lvl="1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Sidewalks near senior citizens</a:t>
            </a:r>
          </a:p>
          <a:p>
            <a:pPr marL="898418" lvl="1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Sidewalks near public transportation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369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PREDICTABLE ACCESSIBILITY</a:t>
            </a:r>
          </a:p>
        </p:txBody>
      </p:sp>
      <p:sp>
        <p:nvSpPr>
          <p:cNvPr id="5" name="Freeform 4"/>
          <p:cNvSpPr>
            <a:spLocks noEditPoints="1"/>
          </p:cNvSpPr>
          <p:nvPr/>
        </p:nvSpPr>
        <p:spPr bwMode="auto">
          <a:xfrm>
            <a:off x="5138737" y="2828925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6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7 h 496"/>
              <a:gd name="T88" fmla="*/ 190 w 496"/>
              <a:gd name="T89" fmla="*/ 249 h 496"/>
              <a:gd name="T90" fmla="*/ 248 w 496"/>
              <a:gd name="T91" fmla="*/ 191 h 496"/>
              <a:gd name="T92" fmla="*/ 306 w 496"/>
              <a:gd name="T93" fmla="*/ 249 h 496"/>
              <a:gd name="T94" fmla="*/ 248 w 496"/>
              <a:gd name="T95" fmla="*/ 307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5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5"/>
                </a:cubicBezTo>
                <a:cubicBezTo>
                  <a:pt x="431" y="80"/>
                  <a:pt x="417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8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4"/>
                  <a:pt x="153" y="417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4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07"/>
                </a:moveTo>
                <a:cubicBezTo>
                  <a:pt x="216" y="307"/>
                  <a:pt x="190" y="281"/>
                  <a:pt x="190" y="249"/>
                </a:cubicBezTo>
                <a:cubicBezTo>
                  <a:pt x="190" y="217"/>
                  <a:pt x="216" y="191"/>
                  <a:pt x="248" y="191"/>
                </a:cubicBezTo>
                <a:cubicBezTo>
                  <a:pt x="280" y="191"/>
                  <a:pt x="306" y="217"/>
                  <a:pt x="306" y="249"/>
                </a:cubicBezTo>
                <a:cubicBezTo>
                  <a:pt x="306" y="281"/>
                  <a:pt x="280" y="307"/>
                  <a:pt x="248" y="307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3400" y="5638800"/>
            <a:ext cx="33528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467600" y="3048000"/>
            <a:ext cx="3733800" cy="3121027"/>
            <a:chOff x="8170863" y="3047999"/>
            <a:chExt cx="3733800" cy="3121027"/>
          </a:xfrm>
          <a:solidFill>
            <a:schemeClr val="accent3">
              <a:lumMod val="75000"/>
            </a:schemeClr>
          </a:solidFill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170863" y="3886199"/>
              <a:ext cx="3352800" cy="2282827"/>
            </a:xfrm>
            <a:custGeom>
              <a:avLst/>
              <a:gdLst>
                <a:gd name="T0" fmla="*/ 411 w 819"/>
                <a:gd name="T1" fmla="*/ 716 h 716"/>
                <a:gd name="T2" fmla="*/ 386 w 819"/>
                <a:gd name="T3" fmla="*/ 716 h 716"/>
                <a:gd name="T4" fmla="*/ 154 w 819"/>
                <a:gd name="T5" fmla="*/ 608 h 716"/>
                <a:gd name="T6" fmla="*/ 24 w 819"/>
                <a:gd name="T7" fmla="*/ 229 h 716"/>
                <a:gd name="T8" fmla="*/ 24 w 819"/>
                <a:gd name="T9" fmla="*/ 0 h 716"/>
                <a:gd name="T10" fmla="*/ 40 w 819"/>
                <a:gd name="T11" fmla="*/ 2 h 716"/>
                <a:gd name="T12" fmla="*/ 166 w 819"/>
                <a:gd name="T13" fmla="*/ 597 h 716"/>
                <a:gd name="T14" fmla="*/ 386 w 819"/>
                <a:gd name="T15" fmla="*/ 700 h 716"/>
                <a:gd name="T16" fmla="*/ 678 w 819"/>
                <a:gd name="T17" fmla="*/ 607 h 716"/>
                <a:gd name="T18" fmla="*/ 788 w 819"/>
                <a:gd name="T19" fmla="*/ 117 h 716"/>
                <a:gd name="T20" fmla="*/ 786 w 819"/>
                <a:gd name="T21" fmla="*/ 50 h 716"/>
                <a:gd name="T22" fmla="*/ 802 w 819"/>
                <a:gd name="T23" fmla="*/ 50 h 716"/>
                <a:gd name="T24" fmla="*/ 804 w 819"/>
                <a:gd name="T25" fmla="*/ 116 h 716"/>
                <a:gd name="T26" fmla="*/ 689 w 819"/>
                <a:gd name="T27" fmla="*/ 618 h 716"/>
                <a:gd name="T28" fmla="*/ 411 w 819"/>
                <a:gd name="T29" fmla="*/ 716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9" h="716">
                  <a:moveTo>
                    <a:pt x="411" y="716"/>
                  </a:moveTo>
                  <a:cubicBezTo>
                    <a:pt x="403" y="716"/>
                    <a:pt x="394" y="716"/>
                    <a:pt x="386" y="716"/>
                  </a:cubicBezTo>
                  <a:cubicBezTo>
                    <a:pt x="291" y="712"/>
                    <a:pt x="214" y="676"/>
                    <a:pt x="154" y="608"/>
                  </a:cubicBezTo>
                  <a:cubicBezTo>
                    <a:pt x="65" y="504"/>
                    <a:pt x="34" y="345"/>
                    <a:pt x="24" y="229"/>
                  </a:cubicBezTo>
                  <a:cubicBezTo>
                    <a:pt x="13" y="104"/>
                    <a:pt x="24" y="2"/>
                    <a:pt x="24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6"/>
                    <a:pt x="0" y="405"/>
                    <a:pt x="166" y="597"/>
                  </a:cubicBezTo>
                  <a:cubicBezTo>
                    <a:pt x="223" y="662"/>
                    <a:pt x="297" y="697"/>
                    <a:pt x="386" y="700"/>
                  </a:cubicBezTo>
                  <a:cubicBezTo>
                    <a:pt x="513" y="705"/>
                    <a:pt x="612" y="673"/>
                    <a:pt x="678" y="607"/>
                  </a:cubicBezTo>
                  <a:cubicBezTo>
                    <a:pt x="803" y="481"/>
                    <a:pt x="794" y="253"/>
                    <a:pt x="788" y="117"/>
                  </a:cubicBezTo>
                  <a:cubicBezTo>
                    <a:pt x="787" y="91"/>
                    <a:pt x="786" y="69"/>
                    <a:pt x="786" y="50"/>
                  </a:cubicBezTo>
                  <a:cubicBezTo>
                    <a:pt x="802" y="50"/>
                    <a:pt x="802" y="50"/>
                    <a:pt x="802" y="50"/>
                  </a:cubicBezTo>
                  <a:cubicBezTo>
                    <a:pt x="802" y="68"/>
                    <a:pt x="803" y="91"/>
                    <a:pt x="804" y="116"/>
                  </a:cubicBezTo>
                  <a:cubicBezTo>
                    <a:pt x="810" y="255"/>
                    <a:pt x="819" y="488"/>
                    <a:pt x="689" y="618"/>
                  </a:cubicBezTo>
                  <a:cubicBezTo>
                    <a:pt x="624" y="683"/>
                    <a:pt x="531" y="716"/>
                    <a:pt x="411" y="7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0969625" y="3047999"/>
              <a:ext cx="935038" cy="998538"/>
            </a:xfrm>
            <a:custGeom>
              <a:avLst/>
              <a:gdLst>
                <a:gd name="T0" fmla="*/ 60 w 299"/>
                <a:gd name="T1" fmla="*/ 150 h 319"/>
                <a:gd name="T2" fmla="*/ 109 w 299"/>
                <a:gd name="T3" fmla="*/ 279 h 319"/>
                <a:gd name="T4" fmla="*/ 149 w 299"/>
                <a:gd name="T5" fmla="*/ 319 h 319"/>
                <a:gd name="T6" fmla="*/ 189 w 299"/>
                <a:gd name="T7" fmla="*/ 279 h 319"/>
                <a:gd name="T8" fmla="*/ 239 w 299"/>
                <a:gd name="T9" fmla="*/ 150 h 319"/>
                <a:gd name="T10" fmla="*/ 169 w 299"/>
                <a:gd name="T11" fmla="*/ 279 h 319"/>
                <a:gd name="T12" fmla="*/ 129 w 299"/>
                <a:gd name="T13" fmla="*/ 259 h 319"/>
                <a:gd name="T14" fmla="*/ 169 w 299"/>
                <a:gd name="T15" fmla="*/ 279 h 319"/>
                <a:gd name="T16" fmla="*/ 169 w 299"/>
                <a:gd name="T17" fmla="*/ 217 h 319"/>
                <a:gd name="T18" fmla="*/ 129 w 299"/>
                <a:gd name="T19" fmla="*/ 239 h 319"/>
                <a:gd name="T20" fmla="*/ 118 w 299"/>
                <a:gd name="T21" fmla="*/ 212 h 319"/>
                <a:gd name="T22" fmla="*/ 149 w 299"/>
                <a:gd name="T23" fmla="*/ 80 h 319"/>
                <a:gd name="T24" fmla="*/ 180 w 299"/>
                <a:gd name="T25" fmla="*/ 212 h 319"/>
                <a:gd name="T26" fmla="*/ 139 w 299"/>
                <a:gd name="T27" fmla="*/ 10 h 319"/>
                <a:gd name="T28" fmla="*/ 159 w 299"/>
                <a:gd name="T29" fmla="*/ 10 h 319"/>
                <a:gd name="T30" fmla="*/ 149 w 299"/>
                <a:gd name="T31" fmla="*/ 50 h 319"/>
                <a:gd name="T32" fmla="*/ 236 w 299"/>
                <a:gd name="T33" fmla="*/ 100 h 319"/>
                <a:gd name="T34" fmla="*/ 265 w 299"/>
                <a:gd name="T35" fmla="*/ 71 h 319"/>
                <a:gd name="T36" fmla="*/ 275 w 299"/>
                <a:gd name="T37" fmla="*/ 88 h 319"/>
                <a:gd name="T38" fmla="*/ 244 w 299"/>
                <a:gd name="T39" fmla="*/ 105 h 319"/>
                <a:gd name="T40" fmla="*/ 196 w 299"/>
                <a:gd name="T41" fmla="*/ 50 h 319"/>
                <a:gd name="T42" fmla="*/ 224 w 299"/>
                <a:gd name="T43" fmla="*/ 20 h 319"/>
                <a:gd name="T44" fmla="*/ 213 w 299"/>
                <a:gd name="T45" fmla="*/ 60 h 319"/>
                <a:gd name="T46" fmla="*/ 199 w 299"/>
                <a:gd name="T47" fmla="*/ 63 h 319"/>
                <a:gd name="T48" fmla="*/ 63 w 299"/>
                <a:gd name="T49" fmla="*/ 200 h 319"/>
                <a:gd name="T50" fmla="*/ 33 w 299"/>
                <a:gd name="T51" fmla="*/ 228 h 319"/>
                <a:gd name="T52" fmla="*/ 20 w 299"/>
                <a:gd name="T53" fmla="*/ 224 h 319"/>
                <a:gd name="T54" fmla="*/ 49 w 299"/>
                <a:gd name="T55" fmla="*/ 196 h 319"/>
                <a:gd name="T56" fmla="*/ 40 w 299"/>
                <a:gd name="T57" fmla="*/ 160 h 319"/>
                <a:gd name="T58" fmla="*/ 0 w 299"/>
                <a:gd name="T59" fmla="*/ 150 h 319"/>
                <a:gd name="T60" fmla="*/ 40 w 299"/>
                <a:gd name="T61" fmla="*/ 140 h 319"/>
                <a:gd name="T62" fmla="*/ 40 w 299"/>
                <a:gd name="T63" fmla="*/ 160 h 319"/>
                <a:gd name="T64" fmla="*/ 33 w 299"/>
                <a:gd name="T65" fmla="*/ 71 h 319"/>
                <a:gd name="T66" fmla="*/ 63 w 299"/>
                <a:gd name="T67" fmla="*/ 100 h 319"/>
                <a:gd name="T68" fmla="*/ 49 w 299"/>
                <a:gd name="T69" fmla="*/ 103 h 319"/>
                <a:gd name="T70" fmla="*/ 20 w 299"/>
                <a:gd name="T71" fmla="*/ 75 h 319"/>
                <a:gd name="T72" fmla="*/ 75 w 299"/>
                <a:gd name="T73" fmla="*/ 20 h 319"/>
                <a:gd name="T74" fmla="*/ 103 w 299"/>
                <a:gd name="T75" fmla="*/ 50 h 319"/>
                <a:gd name="T76" fmla="*/ 94 w 299"/>
                <a:gd name="T77" fmla="*/ 65 h 319"/>
                <a:gd name="T78" fmla="*/ 71 w 299"/>
                <a:gd name="T79" fmla="*/ 34 h 319"/>
                <a:gd name="T80" fmla="*/ 270 w 299"/>
                <a:gd name="T81" fmla="*/ 229 h 319"/>
                <a:gd name="T82" fmla="*/ 239 w 299"/>
                <a:gd name="T83" fmla="*/ 213 h 319"/>
                <a:gd name="T84" fmla="*/ 249 w 299"/>
                <a:gd name="T85" fmla="*/ 196 h 319"/>
                <a:gd name="T86" fmla="*/ 279 w 299"/>
                <a:gd name="T87" fmla="*/ 224 h 319"/>
                <a:gd name="T88" fmla="*/ 289 w 299"/>
                <a:gd name="T89" fmla="*/ 160 h 319"/>
                <a:gd name="T90" fmla="*/ 249 w 299"/>
                <a:gd name="T91" fmla="*/ 150 h 319"/>
                <a:gd name="T92" fmla="*/ 289 w 299"/>
                <a:gd name="T93" fmla="*/ 140 h 319"/>
                <a:gd name="T94" fmla="*/ 109 w 299"/>
                <a:gd name="T95" fmla="*/ 200 h 319"/>
                <a:gd name="T96" fmla="*/ 189 w 299"/>
                <a:gd name="T97" fmla="*/ 150 h 319"/>
                <a:gd name="T98" fmla="*/ 189 w 299"/>
                <a:gd name="T99" fmla="*/ 100 h 319"/>
                <a:gd name="T100" fmla="*/ 109 w 299"/>
                <a:gd name="T101" fmla="*/ 150 h 319"/>
                <a:gd name="T102" fmla="*/ 189 w 299"/>
                <a:gd name="T103" fmla="*/ 1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9" h="319">
                  <a:moveTo>
                    <a:pt x="149" y="60"/>
                  </a:moveTo>
                  <a:cubicBezTo>
                    <a:pt x="100" y="60"/>
                    <a:pt x="60" y="100"/>
                    <a:pt x="60" y="150"/>
                  </a:cubicBezTo>
                  <a:cubicBezTo>
                    <a:pt x="60" y="185"/>
                    <a:pt x="80" y="215"/>
                    <a:pt x="109" y="230"/>
                  </a:cubicBezTo>
                  <a:cubicBezTo>
                    <a:pt x="109" y="279"/>
                    <a:pt x="109" y="279"/>
                    <a:pt x="109" y="279"/>
                  </a:cubicBezTo>
                  <a:cubicBezTo>
                    <a:pt x="109" y="290"/>
                    <a:pt x="118" y="299"/>
                    <a:pt x="129" y="299"/>
                  </a:cubicBezTo>
                  <a:cubicBezTo>
                    <a:pt x="129" y="310"/>
                    <a:pt x="138" y="319"/>
                    <a:pt x="149" y="319"/>
                  </a:cubicBezTo>
                  <a:cubicBezTo>
                    <a:pt x="160" y="319"/>
                    <a:pt x="169" y="310"/>
                    <a:pt x="169" y="299"/>
                  </a:cubicBezTo>
                  <a:cubicBezTo>
                    <a:pt x="180" y="299"/>
                    <a:pt x="189" y="290"/>
                    <a:pt x="189" y="279"/>
                  </a:cubicBezTo>
                  <a:cubicBezTo>
                    <a:pt x="189" y="230"/>
                    <a:pt x="189" y="230"/>
                    <a:pt x="189" y="230"/>
                  </a:cubicBezTo>
                  <a:cubicBezTo>
                    <a:pt x="219" y="215"/>
                    <a:pt x="239" y="185"/>
                    <a:pt x="239" y="150"/>
                  </a:cubicBezTo>
                  <a:cubicBezTo>
                    <a:pt x="239" y="100"/>
                    <a:pt x="199" y="60"/>
                    <a:pt x="149" y="60"/>
                  </a:cubicBezTo>
                  <a:close/>
                  <a:moveTo>
                    <a:pt x="169" y="279"/>
                  </a:moveTo>
                  <a:cubicBezTo>
                    <a:pt x="129" y="279"/>
                    <a:pt x="129" y="279"/>
                    <a:pt x="129" y="279"/>
                  </a:cubicBezTo>
                  <a:cubicBezTo>
                    <a:pt x="129" y="259"/>
                    <a:pt x="129" y="259"/>
                    <a:pt x="129" y="259"/>
                  </a:cubicBezTo>
                  <a:cubicBezTo>
                    <a:pt x="169" y="259"/>
                    <a:pt x="169" y="259"/>
                    <a:pt x="169" y="259"/>
                  </a:cubicBezTo>
                  <a:lnTo>
                    <a:pt x="169" y="279"/>
                  </a:lnTo>
                  <a:close/>
                  <a:moveTo>
                    <a:pt x="180" y="212"/>
                  </a:moveTo>
                  <a:cubicBezTo>
                    <a:pt x="169" y="217"/>
                    <a:pt x="169" y="217"/>
                    <a:pt x="169" y="217"/>
                  </a:cubicBezTo>
                  <a:cubicBezTo>
                    <a:pt x="169" y="239"/>
                    <a:pt x="169" y="239"/>
                    <a:pt x="169" y="239"/>
                  </a:cubicBezTo>
                  <a:cubicBezTo>
                    <a:pt x="129" y="239"/>
                    <a:pt x="129" y="239"/>
                    <a:pt x="129" y="239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94" y="200"/>
                    <a:pt x="79" y="176"/>
                    <a:pt x="79" y="150"/>
                  </a:cubicBezTo>
                  <a:cubicBezTo>
                    <a:pt x="79" y="111"/>
                    <a:pt x="111" y="80"/>
                    <a:pt x="149" y="80"/>
                  </a:cubicBezTo>
                  <a:cubicBezTo>
                    <a:pt x="188" y="80"/>
                    <a:pt x="219" y="111"/>
                    <a:pt x="219" y="150"/>
                  </a:cubicBezTo>
                  <a:cubicBezTo>
                    <a:pt x="219" y="176"/>
                    <a:pt x="204" y="200"/>
                    <a:pt x="180" y="212"/>
                  </a:cubicBezTo>
                  <a:close/>
                  <a:moveTo>
                    <a:pt x="139" y="4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4"/>
                    <a:pt x="144" y="0"/>
                    <a:pt x="149" y="0"/>
                  </a:cubicBezTo>
                  <a:cubicBezTo>
                    <a:pt x="155" y="0"/>
                    <a:pt x="159" y="4"/>
                    <a:pt x="159" y="1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59" y="45"/>
                    <a:pt x="155" y="50"/>
                    <a:pt x="149" y="50"/>
                  </a:cubicBezTo>
                  <a:cubicBezTo>
                    <a:pt x="144" y="50"/>
                    <a:pt x="139" y="45"/>
                    <a:pt x="139" y="40"/>
                  </a:cubicBezTo>
                  <a:close/>
                  <a:moveTo>
                    <a:pt x="236" y="100"/>
                  </a:moveTo>
                  <a:cubicBezTo>
                    <a:pt x="233" y="95"/>
                    <a:pt x="235" y="89"/>
                    <a:pt x="239" y="86"/>
                  </a:cubicBezTo>
                  <a:cubicBezTo>
                    <a:pt x="265" y="71"/>
                    <a:pt x="265" y="71"/>
                    <a:pt x="265" y="71"/>
                  </a:cubicBezTo>
                  <a:cubicBezTo>
                    <a:pt x="270" y="68"/>
                    <a:pt x="276" y="70"/>
                    <a:pt x="279" y="75"/>
                  </a:cubicBezTo>
                  <a:cubicBezTo>
                    <a:pt x="282" y="80"/>
                    <a:pt x="280" y="86"/>
                    <a:pt x="275" y="88"/>
                  </a:cubicBezTo>
                  <a:cubicBezTo>
                    <a:pt x="249" y="103"/>
                    <a:pt x="249" y="103"/>
                    <a:pt x="249" y="103"/>
                  </a:cubicBezTo>
                  <a:cubicBezTo>
                    <a:pt x="248" y="104"/>
                    <a:pt x="246" y="105"/>
                    <a:pt x="244" y="105"/>
                  </a:cubicBezTo>
                  <a:cubicBezTo>
                    <a:pt x="241" y="105"/>
                    <a:pt x="238" y="103"/>
                    <a:pt x="236" y="100"/>
                  </a:cubicBezTo>
                  <a:close/>
                  <a:moveTo>
                    <a:pt x="196" y="50"/>
                  </a:moveTo>
                  <a:cubicBezTo>
                    <a:pt x="211" y="24"/>
                    <a:pt x="211" y="24"/>
                    <a:pt x="211" y="24"/>
                  </a:cubicBezTo>
                  <a:cubicBezTo>
                    <a:pt x="213" y="19"/>
                    <a:pt x="219" y="17"/>
                    <a:pt x="224" y="20"/>
                  </a:cubicBezTo>
                  <a:cubicBezTo>
                    <a:pt x="229" y="23"/>
                    <a:pt x="231" y="29"/>
                    <a:pt x="228" y="34"/>
                  </a:cubicBezTo>
                  <a:cubicBezTo>
                    <a:pt x="213" y="60"/>
                    <a:pt x="213" y="60"/>
                    <a:pt x="213" y="60"/>
                  </a:cubicBezTo>
                  <a:cubicBezTo>
                    <a:pt x="211" y="63"/>
                    <a:pt x="208" y="65"/>
                    <a:pt x="204" y="65"/>
                  </a:cubicBezTo>
                  <a:cubicBezTo>
                    <a:pt x="203" y="65"/>
                    <a:pt x="201" y="64"/>
                    <a:pt x="199" y="63"/>
                  </a:cubicBezTo>
                  <a:cubicBezTo>
                    <a:pt x="194" y="61"/>
                    <a:pt x="193" y="54"/>
                    <a:pt x="196" y="50"/>
                  </a:cubicBezTo>
                  <a:close/>
                  <a:moveTo>
                    <a:pt x="63" y="200"/>
                  </a:moveTo>
                  <a:cubicBezTo>
                    <a:pt x="66" y="204"/>
                    <a:pt x="64" y="210"/>
                    <a:pt x="59" y="213"/>
                  </a:cubicBezTo>
                  <a:cubicBezTo>
                    <a:pt x="33" y="228"/>
                    <a:pt x="33" y="228"/>
                    <a:pt x="33" y="228"/>
                  </a:cubicBezTo>
                  <a:cubicBezTo>
                    <a:pt x="32" y="229"/>
                    <a:pt x="30" y="229"/>
                    <a:pt x="28" y="229"/>
                  </a:cubicBezTo>
                  <a:cubicBezTo>
                    <a:pt x="25" y="229"/>
                    <a:pt x="22" y="228"/>
                    <a:pt x="20" y="224"/>
                  </a:cubicBezTo>
                  <a:cubicBezTo>
                    <a:pt x="17" y="220"/>
                    <a:pt x="19" y="214"/>
                    <a:pt x="23" y="211"/>
                  </a:cubicBezTo>
                  <a:cubicBezTo>
                    <a:pt x="49" y="196"/>
                    <a:pt x="49" y="196"/>
                    <a:pt x="49" y="196"/>
                  </a:cubicBezTo>
                  <a:cubicBezTo>
                    <a:pt x="54" y="193"/>
                    <a:pt x="60" y="195"/>
                    <a:pt x="63" y="200"/>
                  </a:cubicBezTo>
                  <a:close/>
                  <a:moveTo>
                    <a:pt x="4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4" y="160"/>
                    <a:pt x="0" y="155"/>
                    <a:pt x="0" y="150"/>
                  </a:cubicBezTo>
                  <a:cubicBezTo>
                    <a:pt x="0" y="144"/>
                    <a:pt x="4" y="140"/>
                    <a:pt x="1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5" y="140"/>
                    <a:pt x="50" y="144"/>
                    <a:pt x="50" y="150"/>
                  </a:cubicBezTo>
                  <a:cubicBezTo>
                    <a:pt x="50" y="155"/>
                    <a:pt x="45" y="160"/>
                    <a:pt x="40" y="160"/>
                  </a:cubicBezTo>
                  <a:close/>
                  <a:moveTo>
                    <a:pt x="20" y="75"/>
                  </a:moveTo>
                  <a:cubicBezTo>
                    <a:pt x="22" y="70"/>
                    <a:pt x="29" y="68"/>
                    <a:pt x="33" y="71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64" y="89"/>
                    <a:pt x="66" y="95"/>
                    <a:pt x="63" y="100"/>
                  </a:cubicBezTo>
                  <a:cubicBezTo>
                    <a:pt x="61" y="103"/>
                    <a:pt x="58" y="105"/>
                    <a:pt x="54" y="105"/>
                  </a:cubicBezTo>
                  <a:cubicBezTo>
                    <a:pt x="53" y="105"/>
                    <a:pt x="51" y="104"/>
                    <a:pt x="49" y="103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19" y="86"/>
                    <a:pt x="17" y="80"/>
                    <a:pt x="20" y="75"/>
                  </a:cubicBezTo>
                  <a:close/>
                  <a:moveTo>
                    <a:pt x="71" y="34"/>
                  </a:moveTo>
                  <a:cubicBezTo>
                    <a:pt x="68" y="29"/>
                    <a:pt x="70" y="23"/>
                    <a:pt x="75" y="20"/>
                  </a:cubicBezTo>
                  <a:cubicBezTo>
                    <a:pt x="79" y="17"/>
                    <a:pt x="85" y="19"/>
                    <a:pt x="88" y="2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6" y="54"/>
                    <a:pt x="104" y="60"/>
                    <a:pt x="99" y="63"/>
                  </a:cubicBezTo>
                  <a:cubicBezTo>
                    <a:pt x="98" y="64"/>
                    <a:pt x="96" y="65"/>
                    <a:pt x="94" y="65"/>
                  </a:cubicBezTo>
                  <a:cubicBezTo>
                    <a:pt x="91" y="65"/>
                    <a:pt x="88" y="63"/>
                    <a:pt x="86" y="60"/>
                  </a:cubicBezTo>
                  <a:lnTo>
                    <a:pt x="71" y="34"/>
                  </a:lnTo>
                  <a:close/>
                  <a:moveTo>
                    <a:pt x="279" y="224"/>
                  </a:moveTo>
                  <a:cubicBezTo>
                    <a:pt x="277" y="228"/>
                    <a:pt x="274" y="229"/>
                    <a:pt x="270" y="229"/>
                  </a:cubicBezTo>
                  <a:cubicBezTo>
                    <a:pt x="269" y="229"/>
                    <a:pt x="267" y="229"/>
                    <a:pt x="265" y="228"/>
                  </a:cubicBezTo>
                  <a:cubicBezTo>
                    <a:pt x="239" y="213"/>
                    <a:pt x="239" y="213"/>
                    <a:pt x="239" y="213"/>
                  </a:cubicBezTo>
                  <a:cubicBezTo>
                    <a:pt x="235" y="210"/>
                    <a:pt x="233" y="204"/>
                    <a:pt x="236" y="200"/>
                  </a:cubicBezTo>
                  <a:cubicBezTo>
                    <a:pt x="238" y="195"/>
                    <a:pt x="245" y="193"/>
                    <a:pt x="249" y="196"/>
                  </a:cubicBezTo>
                  <a:cubicBezTo>
                    <a:pt x="275" y="211"/>
                    <a:pt x="275" y="211"/>
                    <a:pt x="275" y="211"/>
                  </a:cubicBezTo>
                  <a:cubicBezTo>
                    <a:pt x="280" y="214"/>
                    <a:pt x="282" y="220"/>
                    <a:pt x="279" y="224"/>
                  </a:cubicBezTo>
                  <a:close/>
                  <a:moveTo>
                    <a:pt x="299" y="150"/>
                  </a:moveTo>
                  <a:cubicBezTo>
                    <a:pt x="299" y="155"/>
                    <a:pt x="295" y="160"/>
                    <a:pt x="289" y="160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4" y="160"/>
                    <a:pt x="249" y="155"/>
                    <a:pt x="249" y="150"/>
                  </a:cubicBezTo>
                  <a:cubicBezTo>
                    <a:pt x="249" y="144"/>
                    <a:pt x="254" y="140"/>
                    <a:pt x="259" y="140"/>
                  </a:cubicBezTo>
                  <a:cubicBezTo>
                    <a:pt x="289" y="140"/>
                    <a:pt x="289" y="140"/>
                    <a:pt x="289" y="140"/>
                  </a:cubicBezTo>
                  <a:cubicBezTo>
                    <a:pt x="295" y="140"/>
                    <a:pt x="299" y="144"/>
                    <a:pt x="299" y="150"/>
                  </a:cubicBezTo>
                  <a:close/>
                  <a:moveTo>
                    <a:pt x="109" y="2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89" y="150"/>
                    <a:pt x="189" y="150"/>
                    <a:pt x="189" y="150"/>
                  </a:cubicBezTo>
                  <a:lnTo>
                    <a:pt x="109" y="200"/>
                  </a:lnTo>
                  <a:close/>
                  <a:moveTo>
                    <a:pt x="189" y="100"/>
                  </a:moveTo>
                  <a:cubicBezTo>
                    <a:pt x="149" y="150"/>
                    <a:pt x="149" y="150"/>
                    <a:pt x="149" y="150"/>
                  </a:cubicBezTo>
                  <a:cubicBezTo>
                    <a:pt x="109" y="150"/>
                    <a:pt x="109" y="150"/>
                    <a:pt x="109" y="150"/>
                  </a:cubicBezTo>
                  <a:lnTo>
                    <a:pt x="189" y="100"/>
                  </a:lnTo>
                  <a:close/>
                  <a:moveTo>
                    <a:pt x="189" y="100"/>
                  </a:moveTo>
                  <a:cubicBezTo>
                    <a:pt x="189" y="100"/>
                    <a:pt x="189" y="100"/>
                    <a:pt x="189" y="10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10" name="Freeform 9"/>
          <p:cNvSpPr>
            <a:spLocks noEditPoints="1"/>
          </p:cNvSpPr>
          <p:nvPr/>
        </p:nvSpPr>
        <p:spPr bwMode="auto">
          <a:xfrm>
            <a:off x="2282827" y="2408239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reeform 10"/>
          <p:cNvSpPr>
            <a:spLocks noEditPoints="1"/>
          </p:cNvSpPr>
          <p:nvPr/>
        </p:nvSpPr>
        <p:spPr bwMode="auto">
          <a:xfrm>
            <a:off x="4343400" y="2362200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Freeform 11"/>
          <p:cNvSpPr>
            <a:spLocks noEditPoints="1"/>
          </p:cNvSpPr>
          <p:nvPr/>
        </p:nvSpPr>
        <p:spPr bwMode="auto">
          <a:xfrm>
            <a:off x="8132763" y="2551112"/>
            <a:ext cx="1076325" cy="1076325"/>
          </a:xfrm>
          <a:custGeom>
            <a:avLst/>
            <a:gdLst>
              <a:gd name="T0" fmla="*/ 343 w 344"/>
              <a:gd name="T1" fmla="*/ 153 h 344"/>
              <a:gd name="T2" fmla="*/ 332 w 344"/>
              <a:gd name="T3" fmla="*/ 144 h 344"/>
              <a:gd name="T4" fmla="*/ 296 w 344"/>
              <a:gd name="T5" fmla="*/ 121 h 344"/>
              <a:gd name="T6" fmla="*/ 306 w 344"/>
              <a:gd name="T7" fmla="*/ 78 h 344"/>
              <a:gd name="T8" fmla="*/ 307 w 344"/>
              <a:gd name="T9" fmla="*/ 65 h 344"/>
              <a:gd name="T10" fmla="*/ 280 w 344"/>
              <a:gd name="T11" fmla="*/ 38 h 344"/>
              <a:gd name="T12" fmla="*/ 267 w 344"/>
              <a:gd name="T13" fmla="*/ 39 h 344"/>
              <a:gd name="T14" fmla="*/ 224 w 344"/>
              <a:gd name="T15" fmla="*/ 49 h 344"/>
              <a:gd name="T16" fmla="*/ 200 w 344"/>
              <a:gd name="T17" fmla="*/ 11 h 344"/>
              <a:gd name="T18" fmla="*/ 192 w 344"/>
              <a:gd name="T19" fmla="*/ 1 h 344"/>
              <a:gd name="T20" fmla="*/ 153 w 344"/>
              <a:gd name="T21" fmla="*/ 1 h 344"/>
              <a:gd name="T22" fmla="*/ 145 w 344"/>
              <a:gd name="T23" fmla="*/ 11 h 344"/>
              <a:gd name="T24" fmla="*/ 121 w 344"/>
              <a:gd name="T25" fmla="*/ 48 h 344"/>
              <a:gd name="T26" fmla="*/ 79 w 344"/>
              <a:gd name="T27" fmla="*/ 38 h 344"/>
              <a:gd name="T28" fmla="*/ 66 w 344"/>
              <a:gd name="T29" fmla="*/ 37 h 344"/>
              <a:gd name="T30" fmla="*/ 38 w 344"/>
              <a:gd name="T31" fmla="*/ 64 h 344"/>
              <a:gd name="T32" fmla="*/ 39 w 344"/>
              <a:gd name="T33" fmla="*/ 77 h 344"/>
              <a:gd name="T34" fmla="*/ 49 w 344"/>
              <a:gd name="T35" fmla="*/ 120 h 344"/>
              <a:gd name="T36" fmla="*/ 11 w 344"/>
              <a:gd name="T37" fmla="*/ 144 h 344"/>
              <a:gd name="T38" fmla="*/ 1 w 344"/>
              <a:gd name="T39" fmla="*/ 152 h 344"/>
              <a:gd name="T40" fmla="*/ 1 w 344"/>
              <a:gd name="T41" fmla="*/ 191 h 344"/>
              <a:gd name="T42" fmla="*/ 13 w 344"/>
              <a:gd name="T43" fmla="*/ 200 h 344"/>
              <a:gd name="T44" fmla="*/ 48 w 344"/>
              <a:gd name="T45" fmla="*/ 223 h 344"/>
              <a:gd name="T46" fmla="*/ 38 w 344"/>
              <a:gd name="T47" fmla="*/ 266 h 344"/>
              <a:gd name="T48" fmla="*/ 37 w 344"/>
              <a:gd name="T49" fmla="*/ 279 h 344"/>
              <a:gd name="T50" fmla="*/ 64 w 344"/>
              <a:gd name="T51" fmla="*/ 306 h 344"/>
              <a:gd name="T52" fmla="*/ 77 w 344"/>
              <a:gd name="T53" fmla="*/ 305 h 344"/>
              <a:gd name="T54" fmla="*/ 120 w 344"/>
              <a:gd name="T55" fmla="*/ 295 h 344"/>
              <a:gd name="T56" fmla="*/ 144 w 344"/>
              <a:gd name="T57" fmla="*/ 333 h 344"/>
              <a:gd name="T58" fmla="*/ 152 w 344"/>
              <a:gd name="T59" fmla="*/ 343 h 344"/>
              <a:gd name="T60" fmla="*/ 172 w 344"/>
              <a:gd name="T61" fmla="*/ 344 h 344"/>
              <a:gd name="T62" fmla="*/ 191 w 344"/>
              <a:gd name="T63" fmla="*/ 343 h 344"/>
              <a:gd name="T64" fmla="*/ 199 w 344"/>
              <a:gd name="T65" fmla="*/ 333 h 344"/>
              <a:gd name="T66" fmla="*/ 223 w 344"/>
              <a:gd name="T67" fmla="*/ 296 h 344"/>
              <a:gd name="T68" fmla="*/ 265 w 344"/>
              <a:gd name="T69" fmla="*/ 306 h 344"/>
              <a:gd name="T70" fmla="*/ 278 w 344"/>
              <a:gd name="T71" fmla="*/ 307 h 344"/>
              <a:gd name="T72" fmla="*/ 306 w 344"/>
              <a:gd name="T73" fmla="*/ 280 h 344"/>
              <a:gd name="T74" fmla="*/ 305 w 344"/>
              <a:gd name="T75" fmla="*/ 267 h 344"/>
              <a:gd name="T76" fmla="*/ 295 w 344"/>
              <a:gd name="T77" fmla="*/ 224 h 344"/>
              <a:gd name="T78" fmla="*/ 331 w 344"/>
              <a:gd name="T79" fmla="*/ 200 h 344"/>
              <a:gd name="T80" fmla="*/ 333 w 344"/>
              <a:gd name="T81" fmla="*/ 200 h 344"/>
              <a:gd name="T82" fmla="*/ 343 w 344"/>
              <a:gd name="T83" fmla="*/ 192 h 344"/>
              <a:gd name="T84" fmla="*/ 343 w 344"/>
              <a:gd name="T85" fmla="*/ 153 h 344"/>
              <a:gd name="T86" fmla="*/ 172 w 344"/>
              <a:gd name="T87" fmla="*/ 230 h 344"/>
              <a:gd name="T88" fmla="*/ 115 w 344"/>
              <a:gd name="T89" fmla="*/ 172 h 344"/>
              <a:gd name="T90" fmla="*/ 172 w 344"/>
              <a:gd name="T91" fmla="*/ 115 h 344"/>
              <a:gd name="T92" fmla="*/ 230 w 344"/>
              <a:gd name="T93" fmla="*/ 172 h 344"/>
              <a:gd name="T94" fmla="*/ 172 w 344"/>
              <a:gd name="T95" fmla="*/ 230 h 344"/>
              <a:gd name="T96" fmla="*/ 172 w 344"/>
              <a:gd name="T97" fmla="*/ 230 h 344"/>
              <a:gd name="T98" fmla="*/ 172 w 344"/>
              <a:gd name="T99" fmla="*/ 23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4" h="344">
                <a:moveTo>
                  <a:pt x="343" y="153"/>
                </a:moveTo>
                <a:cubicBezTo>
                  <a:pt x="342" y="148"/>
                  <a:pt x="337" y="144"/>
                  <a:pt x="332" y="144"/>
                </a:cubicBezTo>
                <a:cubicBezTo>
                  <a:pt x="316" y="144"/>
                  <a:pt x="302" y="135"/>
                  <a:pt x="296" y="121"/>
                </a:cubicBezTo>
                <a:cubicBezTo>
                  <a:pt x="290" y="106"/>
                  <a:pt x="294" y="89"/>
                  <a:pt x="306" y="78"/>
                </a:cubicBezTo>
                <a:cubicBezTo>
                  <a:pt x="309" y="75"/>
                  <a:pt x="310" y="69"/>
                  <a:pt x="307" y="65"/>
                </a:cubicBezTo>
                <a:cubicBezTo>
                  <a:pt x="299" y="55"/>
                  <a:pt x="290" y="46"/>
                  <a:pt x="280" y="38"/>
                </a:cubicBezTo>
                <a:cubicBezTo>
                  <a:pt x="276" y="35"/>
                  <a:pt x="270" y="35"/>
                  <a:pt x="267" y="39"/>
                </a:cubicBezTo>
                <a:cubicBezTo>
                  <a:pt x="256" y="50"/>
                  <a:pt x="238" y="55"/>
                  <a:pt x="224" y="49"/>
                </a:cubicBezTo>
                <a:cubicBezTo>
                  <a:pt x="209" y="42"/>
                  <a:pt x="200" y="27"/>
                  <a:pt x="200" y="11"/>
                </a:cubicBezTo>
                <a:cubicBezTo>
                  <a:pt x="201" y="6"/>
                  <a:pt x="197" y="2"/>
                  <a:pt x="192" y="1"/>
                </a:cubicBezTo>
                <a:cubicBezTo>
                  <a:pt x="179" y="0"/>
                  <a:pt x="166" y="0"/>
                  <a:pt x="153" y="1"/>
                </a:cubicBezTo>
                <a:cubicBezTo>
                  <a:pt x="148" y="2"/>
                  <a:pt x="145" y="6"/>
                  <a:pt x="145" y="11"/>
                </a:cubicBezTo>
                <a:cubicBezTo>
                  <a:pt x="145" y="27"/>
                  <a:pt x="136" y="42"/>
                  <a:pt x="121" y="48"/>
                </a:cubicBezTo>
                <a:cubicBezTo>
                  <a:pt x="107" y="53"/>
                  <a:pt x="89" y="49"/>
                  <a:pt x="79" y="38"/>
                </a:cubicBezTo>
                <a:cubicBezTo>
                  <a:pt x="75" y="34"/>
                  <a:pt x="70" y="34"/>
                  <a:pt x="66" y="37"/>
                </a:cubicBezTo>
                <a:cubicBezTo>
                  <a:pt x="56" y="45"/>
                  <a:pt x="46" y="54"/>
                  <a:pt x="38" y="64"/>
                </a:cubicBezTo>
                <a:cubicBezTo>
                  <a:pt x="35" y="68"/>
                  <a:pt x="35" y="74"/>
                  <a:pt x="39" y="77"/>
                </a:cubicBezTo>
                <a:cubicBezTo>
                  <a:pt x="51" y="88"/>
                  <a:pt x="55" y="106"/>
                  <a:pt x="49" y="120"/>
                </a:cubicBezTo>
                <a:cubicBezTo>
                  <a:pt x="43" y="134"/>
                  <a:pt x="28" y="144"/>
                  <a:pt x="11" y="144"/>
                </a:cubicBezTo>
                <a:cubicBezTo>
                  <a:pt x="6" y="143"/>
                  <a:pt x="2" y="147"/>
                  <a:pt x="1" y="152"/>
                </a:cubicBezTo>
                <a:cubicBezTo>
                  <a:pt x="0" y="165"/>
                  <a:pt x="0" y="178"/>
                  <a:pt x="1" y="191"/>
                </a:cubicBezTo>
                <a:cubicBezTo>
                  <a:pt x="2" y="196"/>
                  <a:pt x="8" y="200"/>
                  <a:pt x="13" y="200"/>
                </a:cubicBezTo>
                <a:cubicBezTo>
                  <a:pt x="27" y="199"/>
                  <a:pt x="42" y="208"/>
                  <a:pt x="48" y="223"/>
                </a:cubicBezTo>
                <a:cubicBezTo>
                  <a:pt x="54" y="238"/>
                  <a:pt x="50" y="255"/>
                  <a:pt x="38" y="266"/>
                </a:cubicBezTo>
                <a:cubicBezTo>
                  <a:pt x="35" y="269"/>
                  <a:pt x="34" y="275"/>
                  <a:pt x="37" y="279"/>
                </a:cubicBezTo>
                <a:cubicBezTo>
                  <a:pt x="45" y="289"/>
                  <a:pt x="54" y="298"/>
                  <a:pt x="64" y="306"/>
                </a:cubicBezTo>
                <a:cubicBezTo>
                  <a:pt x="68" y="309"/>
                  <a:pt x="74" y="309"/>
                  <a:pt x="77" y="305"/>
                </a:cubicBezTo>
                <a:cubicBezTo>
                  <a:pt x="88" y="294"/>
                  <a:pt x="106" y="289"/>
                  <a:pt x="120" y="295"/>
                </a:cubicBezTo>
                <a:cubicBezTo>
                  <a:pt x="135" y="302"/>
                  <a:pt x="144" y="317"/>
                  <a:pt x="144" y="333"/>
                </a:cubicBezTo>
                <a:cubicBezTo>
                  <a:pt x="143" y="338"/>
                  <a:pt x="147" y="342"/>
                  <a:pt x="152" y="343"/>
                </a:cubicBezTo>
                <a:cubicBezTo>
                  <a:pt x="159" y="343"/>
                  <a:pt x="165" y="344"/>
                  <a:pt x="172" y="344"/>
                </a:cubicBezTo>
                <a:cubicBezTo>
                  <a:pt x="178" y="344"/>
                  <a:pt x="184" y="344"/>
                  <a:pt x="191" y="343"/>
                </a:cubicBezTo>
                <a:cubicBezTo>
                  <a:pt x="196" y="342"/>
                  <a:pt x="199" y="338"/>
                  <a:pt x="199" y="333"/>
                </a:cubicBezTo>
                <a:cubicBezTo>
                  <a:pt x="199" y="317"/>
                  <a:pt x="208" y="302"/>
                  <a:pt x="223" y="296"/>
                </a:cubicBezTo>
                <a:cubicBezTo>
                  <a:pt x="237" y="291"/>
                  <a:pt x="255" y="295"/>
                  <a:pt x="265" y="306"/>
                </a:cubicBezTo>
                <a:cubicBezTo>
                  <a:pt x="269" y="310"/>
                  <a:pt x="274" y="310"/>
                  <a:pt x="278" y="307"/>
                </a:cubicBezTo>
                <a:cubicBezTo>
                  <a:pt x="289" y="299"/>
                  <a:pt x="298" y="290"/>
                  <a:pt x="306" y="280"/>
                </a:cubicBezTo>
                <a:cubicBezTo>
                  <a:pt x="309" y="276"/>
                  <a:pt x="309" y="270"/>
                  <a:pt x="305" y="267"/>
                </a:cubicBezTo>
                <a:cubicBezTo>
                  <a:pt x="293" y="256"/>
                  <a:pt x="289" y="238"/>
                  <a:pt x="295" y="224"/>
                </a:cubicBezTo>
                <a:cubicBezTo>
                  <a:pt x="301" y="210"/>
                  <a:pt x="315" y="200"/>
                  <a:pt x="331" y="200"/>
                </a:cubicBezTo>
                <a:cubicBezTo>
                  <a:pt x="333" y="200"/>
                  <a:pt x="333" y="200"/>
                  <a:pt x="333" y="200"/>
                </a:cubicBezTo>
                <a:cubicBezTo>
                  <a:pt x="338" y="201"/>
                  <a:pt x="342" y="197"/>
                  <a:pt x="343" y="192"/>
                </a:cubicBezTo>
                <a:cubicBezTo>
                  <a:pt x="344" y="179"/>
                  <a:pt x="344" y="166"/>
                  <a:pt x="343" y="153"/>
                </a:cubicBezTo>
                <a:close/>
                <a:moveTo>
                  <a:pt x="172" y="230"/>
                </a:moveTo>
                <a:cubicBezTo>
                  <a:pt x="141" y="230"/>
                  <a:pt x="115" y="204"/>
                  <a:pt x="115" y="172"/>
                </a:cubicBezTo>
                <a:cubicBezTo>
                  <a:pt x="115" y="141"/>
                  <a:pt x="141" y="115"/>
                  <a:pt x="172" y="115"/>
                </a:cubicBezTo>
                <a:cubicBezTo>
                  <a:pt x="204" y="115"/>
                  <a:pt x="230" y="141"/>
                  <a:pt x="230" y="172"/>
                </a:cubicBezTo>
                <a:cubicBezTo>
                  <a:pt x="230" y="204"/>
                  <a:pt x="204" y="230"/>
                  <a:pt x="172" y="230"/>
                </a:cubicBezTo>
                <a:close/>
                <a:moveTo>
                  <a:pt x="172" y="230"/>
                </a:moveTo>
                <a:cubicBezTo>
                  <a:pt x="172" y="230"/>
                  <a:pt x="172" y="230"/>
                  <a:pt x="172" y="230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/>
        </p:nvSpPr>
        <p:spPr bwMode="auto">
          <a:xfrm>
            <a:off x="989013" y="2882901"/>
            <a:ext cx="1550988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8 h 496"/>
              <a:gd name="T4" fmla="*/ 427 w 496"/>
              <a:gd name="T5" fmla="*/ 174 h 496"/>
              <a:gd name="T6" fmla="*/ 441 w 496"/>
              <a:gd name="T7" fmla="*/ 113 h 496"/>
              <a:gd name="T8" fmla="*/ 442 w 496"/>
              <a:gd name="T9" fmla="*/ 94 h 496"/>
              <a:gd name="T10" fmla="*/ 403 w 496"/>
              <a:gd name="T11" fmla="*/ 55 h 496"/>
              <a:gd name="T12" fmla="*/ 384 w 496"/>
              <a:gd name="T13" fmla="*/ 56 h 496"/>
              <a:gd name="T14" fmla="*/ 322 w 496"/>
              <a:gd name="T15" fmla="*/ 70 h 496"/>
              <a:gd name="T16" fmla="*/ 289 w 496"/>
              <a:gd name="T17" fmla="*/ 16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4 w 496"/>
              <a:gd name="T27" fmla="*/ 55 h 496"/>
              <a:gd name="T28" fmla="*/ 95 w 496"/>
              <a:gd name="T29" fmla="*/ 53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19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1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4 h 496"/>
              <a:gd name="T64" fmla="*/ 287 w 496"/>
              <a:gd name="T65" fmla="*/ 480 h 496"/>
              <a:gd name="T66" fmla="*/ 321 w 496"/>
              <a:gd name="T67" fmla="*/ 427 h 496"/>
              <a:gd name="T68" fmla="*/ 382 w 496"/>
              <a:gd name="T69" fmla="*/ 441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4 h 496"/>
              <a:gd name="T76" fmla="*/ 426 w 496"/>
              <a:gd name="T77" fmla="*/ 323 h 496"/>
              <a:gd name="T78" fmla="*/ 477 w 496"/>
              <a:gd name="T79" fmla="*/ 289 h 496"/>
              <a:gd name="T80" fmla="*/ 480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31 h 496"/>
              <a:gd name="T88" fmla="*/ 166 w 496"/>
              <a:gd name="T89" fmla="*/ 249 h 496"/>
              <a:gd name="T90" fmla="*/ 248 w 496"/>
              <a:gd name="T91" fmla="*/ 166 h 496"/>
              <a:gd name="T92" fmla="*/ 331 w 496"/>
              <a:gd name="T93" fmla="*/ 249 h 496"/>
              <a:gd name="T94" fmla="*/ 248 w 496"/>
              <a:gd name="T95" fmla="*/ 331 h 496"/>
              <a:gd name="T96" fmla="*/ 248 w 496"/>
              <a:gd name="T97" fmla="*/ 331 h 496"/>
              <a:gd name="T98" fmla="*/ 248 w 496"/>
              <a:gd name="T99" fmla="*/ 331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8"/>
                  <a:pt x="478" y="208"/>
                </a:cubicBezTo>
                <a:cubicBezTo>
                  <a:pt x="456" y="208"/>
                  <a:pt x="435" y="195"/>
                  <a:pt x="427" y="174"/>
                </a:cubicBezTo>
                <a:cubicBezTo>
                  <a:pt x="418" y="153"/>
                  <a:pt x="424" y="129"/>
                  <a:pt x="441" y="113"/>
                </a:cubicBezTo>
                <a:cubicBezTo>
                  <a:pt x="446" y="108"/>
                  <a:pt x="447" y="100"/>
                  <a:pt x="442" y="94"/>
                </a:cubicBezTo>
                <a:cubicBezTo>
                  <a:pt x="431" y="80"/>
                  <a:pt x="418" y="66"/>
                  <a:pt x="403" y="55"/>
                </a:cubicBezTo>
                <a:cubicBezTo>
                  <a:pt x="397" y="50"/>
                  <a:pt x="389" y="51"/>
                  <a:pt x="384" y="56"/>
                </a:cubicBezTo>
                <a:cubicBezTo>
                  <a:pt x="369" y="73"/>
                  <a:pt x="343" y="79"/>
                  <a:pt x="322" y="70"/>
                </a:cubicBezTo>
                <a:cubicBezTo>
                  <a:pt x="301" y="61"/>
                  <a:pt x="288" y="40"/>
                  <a:pt x="289" y="16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9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4" y="55"/>
                </a:cubicBezTo>
                <a:cubicBezTo>
                  <a:pt x="109" y="50"/>
                  <a:pt x="101" y="49"/>
                  <a:pt x="95" y="53"/>
                </a:cubicBezTo>
                <a:cubicBezTo>
                  <a:pt x="80" y="65"/>
                  <a:pt x="67" y="78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4" y="127"/>
                  <a:pt x="79" y="152"/>
                  <a:pt x="70" y="174"/>
                </a:cubicBezTo>
                <a:cubicBezTo>
                  <a:pt x="62" y="194"/>
                  <a:pt x="40" y="207"/>
                  <a:pt x="16" y="207"/>
                </a:cubicBezTo>
                <a:cubicBezTo>
                  <a:pt x="8" y="207"/>
                  <a:pt x="3" y="212"/>
                  <a:pt x="2" y="219"/>
                </a:cubicBezTo>
                <a:cubicBezTo>
                  <a:pt x="0" y="238"/>
                  <a:pt x="0" y="257"/>
                  <a:pt x="2" y="276"/>
                </a:cubicBezTo>
                <a:cubicBezTo>
                  <a:pt x="3" y="283"/>
                  <a:pt x="11" y="288"/>
                  <a:pt x="18" y="288"/>
                </a:cubicBezTo>
                <a:cubicBezTo>
                  <a:pt x="40" y="287"/>
                  <a:pt x="60" y="301"/>
                  <a:pt x="69" y="322"/>
                </a:cubicBezTo>
                <a:cubicBezTo>
                  <a:pt x="78" y="343"/>
                  <a:pt x="72" y="367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6"/>
                  <a:pt x="78" y="430"/>
                  <a:pt x="93" y="441"/>
                </a:cubicBezTo>
                <a:cubicBezTo>
                  <a:pt x="99" y="446"/>
                  <a:pt x="107" y="445"/>
                  <a:pt x="112" y="440"/>
                </a:cubicBezTo>
                <a:cubicBezTo>
                  <a:pt x="127" y="423"/>
                  <a:pt x="153" y="417"/>
                  <a:pt x="173" y="426"/>
                </a:cubicBezTo>
                <a:cubicBezTo>
                  <a:pt x="195" y="435"/>
                  <a:pt x="208" y="456"/>
                  <a:pt x="207" y="480"/>
                </a:cubicBezTo>
                <a:cubicBezTo>
                  <a:pt x="207" y="487"/>
                  <a:pt x="212" y="493"/>
                  <a:pt x="219" y="494"/>
                </a:cubicBezTo>
                <a:cubicBezTo>
                  <a:pt x="229" y="495"/>
                  <a:pt x="238" y="496"/>
                  <a:pt x="248" y="496"/>
                </a:cubicBezTo>
                <a:cubicBezTo>
                  <a:pt x="257" y="496"/>
                  <a:pt x="266" y="495"/>
                  <a:pt x="275" y="494"/>
                </a:cubicBezTo>
                <a:cubicBezTo>
                  <a:pt x="282" y="493"/>
                  <a:pt x="287" y="487"/>
                  <a:pt x="287" y="480"/>
                </a:cubicBezTo>
                <a:cubicBezTo>
                  <a:pt x="286" y="457"/>
                  <a:pt x="300" y="436"/>
                  <a:pt x="321" y="427"/>
                </a:cubicBezTo>
                <a:cubicBezTo>
                  <a:pt x="341" y="419"/>
                  <a:pt x="368" y="425"/>
                  <a:pt x="382" y="441"/>
                </a:cubicBezTo>
                <a:cubicBezTo>
                  <a:pt x="387" y="447"/>
                  <a:pt x="395" y="447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7"/>
                  <a:pt x="445" y="389"/>
                  <a:pt x="440" y="384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2"/>
                  <a:pt x="455" y="289"/>
                  <a:pt x="477" y="289"/>
                </a:cubicBezTo>
                <a:cubicBezTo>
                  <a:pt x="480" y="289"/>
                  <a:pt x="480" y="289"/>
                  <a:pt x="480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8"/>
                  <a:pt x="496" y="239"/>
                  <a:pt x="494" y="221"/>
                </a:cubicBezTo>
                <a:close/>
                <a:moveTo>
                  <a:pt x="248" y="331"/>
                </a:moveTo>
                <a:cubicBezTo>
                  <a:pt x="203" y="331"/>
                  <a:pt x="166" y="294"/>
                  <a:pt x="166" y="249"/>
                </a:cubicBezTo>
                <a:cubicBezTo>
                  <a:pt x="166" y="203"/>
                  <a:pt x="203" y="166"/>
                  <a:pt x="248" y="166"/>
                </a:cubicBezTo>
                <a:cubicBezTo>
                  <a:pt x="294" y="166"/>
                  <a:pt x="331" y="203"/>
                  <a:pt x="331" y="249"/>
                </a:cubicBezTo>
                <a:cubicBezTo>
                  <a:pt x="331" y="294"/>
                  <a:pt x="294" y="331"/>
                  <a:pt x="248" y="331"/>
                </a:cubicBezTo>
                <a:close/>
                <a:moveTo>
                  <a:pt x="248" y="331"/>
                </a:moveTo>
                <a:cubicBezTo>
                  <a:pt x="248" y="331"/>
                  <a:pt x="248" y="331"/>
                  <a:pt x="248" y="331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Freeform 13"/>
          <p:cNvSpPr>
            <a:spLocks noEditPoints="1"/>
          </p:cNvSpPr>
          <p:nvPr/>
        </p:nvSpPr>
        <p:spPr bwMode="auto">
          <a:xfrm>
            <a:off x="3078163" y="1465264"/>
            <a:ext cx="1549400" cy="1552575"/>
          </a:xfrm>
          <a:custGeom>
            <a:avLst/>
            <a:gdLst>
              <a:gd name="T0" fmla="*/ 494 w 496"/>
              <a:gd name="T1" fmla="*/ 221 h 496"/>
              <a:gd name="T2" fmla="*/ 478 w 496"/>
              <a:gd name="T3" fmla="*/ 209 h 496"/>
              <a:gd name="T4" fmla="*/ 427 w 496"/>
              <a:gd name="T5" fmla="*/ 175 h 496"/>
              <a:gd name="T6" fmla="*/ 441 w 496"/>
              <a:gd name="T7" fmla="*/ 113 h 496"/>
              <a:gd name="T8" fmla="*/ 442 w 496"/>
              <a:gd name="T9" fmla="*/ 95 h 496"/>
              <a:gd name="T10" fmla="*/ 403 w 496"/>
              <a:gd name="T11" fmla="*/ 55 h 496"/>
              <a:gd name="T12" fmla="*/ 384 w 496"/>
              <a:gd name="T13" fmla="*/ 57 h 496"/>
              <a:gd name="T14" fmla="*/ 322 w 496"/>
              <a:gd name="T15" fmla="*/ 71 h 496"/>
              <a:gd name="T16" fmla="*/ 289 w 496"/>
              <a:gd name="T17" fmla="*/ 17 h 496"/>
              <a:gd name="T18" fmla="*/ 277 w 496"/>
              <a:gd name="T19" fmla="*/ 2 h 496"/>
              <a:gd name="T20" fmla="*/ 221 w 496"/>
              <a:gd name="T21" fmla="*/ 2 h 496"/>
              <a:gd name="T22" fmla="*/ 209 w 496"/>
              <a:gd name="T23" fmla="*/ 16 h 496"/>
              <a:gd name="T24" fmla="*/ 175 w 496"/>
              <a:gd name="T25" fmla="*/ 69 h 496"/>
              <a:gd name="T26" fmla="*/ 113 w 496"/>
              <a:gd name="T27" fmla="*/ 55 h 496"/>
              <a:gd name="T28" fmla="*/ 95 w 496"/>
              <a:gd name="T29" fmla="*/ 54 h 496"/>
              <a:gd name="T30" fmla="*/ 55 w 496"/>
              <a:gd name="T31" fmla="*/ 93 h 496"/>
              <a:gd name="T32" fmla="*/ 56 w 496"/>
              <a:gd name="T33" fmla="*/ 112 h 496"/>
              <a:gd name="T34" fmla="*/ 70 w 496"/>
              <a:gd name="T35" fmla="*/ 174 h 496"/>
              <a:gd name="T36" fmla="*/ 16 w 496"/>
              <a:gd name="T37" fmla="*/ 207 h 496"/>
              <a:gd name="T38" fmla="*/ 2 w 496"/>
              <a:gd name="T39" fmla="*/ 220 h 496"/>
              <a:gd name="T40" fmla="*/ 2 w 496"/>
              <a:gd name="T41" fmla="*/ 276 h 496"/>
              <a:gd name="T42" fmla="*/ 18 w 496"/>
              <a:gd name="T43" fmla="*/ 288 h 496"/>
              <a:gd name="T44" fmla="*/ 69 w 496"/>
              <a:gd name="T45" fmla="*/ 322 h 496"/>
              <a:gd name="T46" fmla="*/ 55 w 496"/>
              <a:gd name="T47" fmla="*/ 383 h 496"/>
              <a:gd name="T48" fmla="*/ 54 w 496"/>
              <a:gd name="T49" fmla="*/ 402 h 496"/>
              <a:gd name="T50" fmla="*/ 93 w 496"/>
              <a:gd name="T51" fmla="*/ 442 h 496"/>
              <a:gd name="T52" fmla="*/ 112 w 496"/>
              <a:gd name="T53" fmla="*/ 440 h 496"/>
              <a:gd name="T54" fmla="*/ 173 w 496"/>
              <a:gd name="T55" fmla="*/ 426 h 496"/>
              <a:gd name="T56" fmla="*/ 207 w 496"/>
              <a:gd name="T57" fmla="*/ 480 h 496"/>
              <a:gd name="T58" fmla="*/ 219 w 496"/>
              <a:gd name="T59" fmla="*/ 494 h 496"/>
              <a:gd name="T60" fmla="*/ 248 w 496"/>
              <a:gd name="T61" fmla="*/ 496 h 496"/>
              <a:gd name="T62" fmla="*/ 275 w 496"/>
              <a:gd name="T63" fmla="*/ 495 h 496"/>
              <a:gd name="T64" fmla="*/ 287 w 496"/>
              <a:gd name="T65" fmla="*/ 480 h 496"/>
              <a:gd name="T66" fmla="*/ 321 w 496"/>
              <a:gd name="T67" fmla="*/ 428 h 496"/>
              <a:gd name="T68" fmla="*/ 382 w 496"/>
              <a:gd name="T69" fmla="*/ 442 h 496"/>
              <a:gd name="T70" fmla="*/ 401 w 496"/>
              <a:gd name="T71" fmla="*/ 443 h 496"/>
              <a:gd name="T72" fmla="*/ 441 w 496"/>
              <a:gd name="T73" fmla="*/ 403 h 496"/>
              <a:gd name="T74" fmla="*/ 440 w 496"/>
              <a:gd name="T75" fmla="*/ 385 h 496"/>
              <a:gd name="T76" fmla="*/ 426 w 496"/>
              <a:gd name="T77" fmla="*/ 323 h 496"/>
              <a:gd name="T78" fmla="*/ 476 w 496"/>
              <a:gd name="T79" fmla="*/ 289 h 496"/>
              <a:gd name="T80" fmla="*/ 479 w 496"/>
              <a:gd name="T81" fmla="*/ 289 h 496"/>
              <a:gd name="T82" fmla="*/ 494 w 496"/>
              <a:gd name="T83" fmla="*/ 277 h 496"/>
              <a:gd name="T84" fmla="*/ 494 w 496"/>
              <a:gd name="T85" fmla="*/ 221 h 496"/>
              <a:gd name="T86" fmla="*/ 248 w 496"/>
              <a:gd name="T87" fmla="*/ 308 h 496"/>
              <a:gd name="T88" fmla="*/ 189 w 496"/>
              <a:gd name="T89" fmla="*/ 249 h 496"/>
              <a:gd name="T90" fmla="*/ 248 w 496"/>
              <a:gd name="T91" fmla="*/ 190 h 496"/>
              <a:gd name="T92" fmla="*/ 307 w 496"/>
              <a:gd name="T93" fmla="*/ 249 h 496"/>
              <a:gd name="T94" fmla="*/ 248 w 496"/>
              <a:gd name="T95" fmla="*/ 308 h 496"/>
              <a:gd name="T96" fmla="*/ 248 w 496"/>
              <a:gd name="T97" fmla="*/ 332 h 496"/>
              <a:gd name="T98" fmla="*/ 248 w 496"/>
              <a:gd name="T99" fmla="*/ 332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6">
                <a:moveTo>
                  <a:pt x="494" y="221"/>
                </a:moveTo>
                <a:cubicBezTo>
                  <a:pt x="493" y="214"/>
                  <a:pt x="485" y="209"/>
                  <a:pt x="478" y="209"/>
                </a:cubicBezTo>
                <a:cubicBezTo>
                  <a:pt x="455" y="209"/>
                  <a:pt x="435" y="195"/>
                  <a:pt x="427" y="175"/>
                </a:cubicBezTo>
                <a:cubicBezTo>
                  <a:pt x="418" y="154"/>
                  <a:pt x="424" y="129"/>
                  <a:pt x="441" y="113"/>
                </a:cubicBezTo>
                <a:cubicBezTo>
                  <a:pt x="446" y="109"/>
                  <a:pt x="447" y="100"/>
                  <a:pt x="442" y="95"/>
                </a:cubicBezTo>
                <a:cubicBezTo>
                  <a:pt x="431" y="80"/>
                  <a:pt x="417" y="67"/>
                  <a:pt x="403" y="55"/>
                </a:cubicBezTo>
                <a:cubicBezTo>
                  <a:pt x="397" y="51"/>
                  <a:pt x="389" y="51"/>
                  <a:pt x="384" y="57"/>
                </a:cubicBezTo>
                <a:cubicBezTo>
                  <a:pt x="369" y="73"/>
                  <a:pt x="343" y="79"/>
                  <a:pt x="322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89" y="9"/>
                  <a:pt x="284" y="3"/>
                  <a:pt x="277" y="2"/>
                </a:cubicBezTo>
                <a:cubicBezTo>
                  <a:pt x="258" y="0"/>
                  <a:pt x="240" y="0"/>
                  <a:pt x="221" y="2"/>
                </a:cubicBezTo>
                <a:cubicBezTo>
                  <a:pt x="214" y="3"/>
                  <a:pt x="208" y="9"/>
                  <a:pt x="209" y="16"/>
                </a:cubicBezTo>
                <a:cubicBezTo>
                  <a:pt x="210" y="39"/>
                  <a:pt x="196" y="60"/>
                  <a:pt x="175" y="69"/>
                </a:cubicBezTo>
                <a:cubicBezTo>
                  <a:pt x="155" y="77"/>
                  <a:pt x="128" y="71"/>
                  <a:pt x="113" y="55"/>
                </a:cubicBezTo>
                <a:cubicBezTo>
                  <a:pt x="109" y="50"/>
                  <a:pt x="100" y="49"/>
                  <a:pt x="95" y="54"/>
                </a:cubicBezTo>
                <a:cubicBezTo>
                  <a:pt x="80" y="65"/>
                  <a:pt x="66" y="79"/>
                  <a:pt x="55" y="93"/>
                </a:cubicBezTo>
                <a:cubicBezTo>
                  <a:pt x="50" y="99"/>
                  <a:pt x="51" y="107"/>
                  <a:pt x="56" y="112"/>
                </a:cubicBezTo>
                <a:cubicBezTo>
                  <a:pt x="73" y="128"/>
                  <a:pt x="79" y="153"/>
                  <a:pt x="70" y="174"/>
                </a:cubicBezTo>
                <a:cubicBezTo>
                  <a:pt x="61" y="194"/>
                  <a:pt x="40" y="207"/>
                  <a:pt x="16" y="207"/>
                </a:cubicBezTo>
                <a:cubicBezTo>
                  <a:pt x="8" y="207"/>
                  <a:pt x="3" y="212"/>
                  <a:pt x="2" y="220"/>
                </a:cubicBezTo>
                <a:cubicBezTo>
                  <a:pt x="0" y="238"/>
                  <a:pt x="0" y="257"/>
                  <a:pt x="2" y="276"/>
                </a:cubicBezTo>
                <a:cubicBezTo>
                  <a:pt x="2" y="283"/>
                  <a:pt x="11" y="288"/>
                  <a:pt x="18" y="288"/>
                </a:cubicBezTo>
                <a:cubicBezTo>
                  <a:pt x="40" y="288"/>
                  <a:pt x="60" y="301"/>
                  <a:pt x="69" y="322"/>
                </a:cubicBezTo>
                <a:cubicBezTo>
                  <a:pt x="78" y="343"/>
                  <a:pt x="72" y="368"/>
                  <a:pt x="55" y="383"/>
                </a:cubicBezTo>
                <a:cubicBezTo>
                  <a:pt x="50" y="388"/>
                  <a:pt x="49" y="396"/>
                  <a:pt x="54" y="402"/>
                </a:cubicBezTo>
                <a:cubicBezTo>
                  <a:pt x="65" y="417"/>
                  <a:pt x="78" y="430"/>
                  <a:pt x="93" y="442"/>
                </a:cubicBezTo>
                <a:cubicBezTo>
                  <a:pt x="98" y="446"/>
                  <a:pt x="107" y="446"/>
                  <a:pt x="112" y="440"/>
                </a:cubicBezTo>
                <a:cubicBezTo>
                  <a:pt x="126" y="424"/>
                  <a:pt x="153" y="418"/>
                  <a:pt x="173" y="426"/>
                </a:cubicBezTo>
                <a:cubicBezTo>
                  <a:pt x="195" y="435"/>
                  <a:pt x="208" y="457"/>
                  <a:pt x="207" y="480"/>
                </a:cubicBezTo>
                <a:cubicBezTo>
                  <a:pt x="206" y="487"/>
                  <a:pt x="212" y="494"/>
                  <a:pt x="219" y="494"/>
                </a:cubicBezTo>
                <a:cubicBezTo>
                  <a:pt x="229" y="496"/>
                  <a:pt x="238" y="496"/>
                  <a:pt x="248" y="496"/>
                </a:cubicBezTo>
                <a:cubicBezTo>
                  <a:pt x="257" y="496"/>
                  <a:pt x="266" y="496"/>
                  <a:pt x="275" y="495"/>
                </a:cubicBezTo>
                <a:cubicBezTo>
                  <a:pt x="282" y="494"/>
                  <a:pt x="287" y="488"/>
                  <a:pt x="287" y="480"/>
                </a:cubicBezTo>
                <a:cubicBezTo>
                  <a:pt x="286" y="457"/>
                  <a:pt x="300" y="436"/>
                  <a:pt x="321" y="428"/>
                </a:cubicBezTo>
                <a:cubicBezTo>
                  <a:pt x="341" y="419"/>
                  <a:pt x="368" y="425"/>
                  <a:pt x="382" y="442"/>
                </a:cubicBezTo>
                <a:cubicBezTo>
                  <a:pt x="387" y="447"/>
                  <a:pt x="395" y="448"/>
                  <a:pt x="401" y="443"/>
                </a:cubicBezTo>
                <a:cubicBezTo>
                  <a:pt x="416" y="431"/>
                  <a:pt x="429" y="418"/>
                  <a:pt x="441" y="403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2" y="369"/>
                  <a:pt x="417" y="344"/>
                  <a:pt x="426" y="323"/>
                </a:cubicBezTo>
                <a:cubicBezTo>
                  <a:pt x="434" y="303"/>
                  <a:pt x="455" y="289"/>
                  <a:pt x="476" y="289"/>
                </a:cubicBezTo>
                <a:cubicBezTo>
                  <a:pt x="479" y="289"/>
                  <a:pt x="479" y="289"/>
                  <a:pt x="479" y="289"/>
                </a:cubicBezTo>
                <a:cubicBezTo>
                  <a:pt x="487" y="290"/>
                  <a:pt x="493" y="284"/>
                  <a:pt x="494" y="277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8" y="308"/>
                </a:moveTo>
                <a:cubicBezTo>
                  <a:pt x="216" y="308"/>
                  <a:pt x="189" y="281"/>
                  <a:pt x="189" y="249"/>
                </a:cubicBezTo>
                <a:cubicBezTo>
                  <a:pt x="189" y="216"/>
                  <a:pt x="216" y="190"/>
                  <a:pt x="248" y="190"/>
                </a:cubicBezTo>
                <a:cubicBezTo>
                  <a:pt x="281" y="190"/>
                  <a:pt x="307" y="216"/>
                  <a:pt x="307" y="249"/>
                </a:cubicBezTo>
                <a:cubicBezTo>
                  <a:pt x="307" y="281"/>
                  <a:pt x="281" y="308"/>
                  <a:pt x="248" y="308"/>
                </a:cubicBezTo>
                <a:close/>
                <a:moveTo>
                  <a:pt x="248" y="332"/>
                </a:moveTo>
                <a:cubicBezTo>
                  <a:pt x="248" y="332"/>
                  <a:pt x="248" y="332"/>
                  <a:pt x="248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Freeform 14"/>
          <p:cNvSpPr>
            <a:spLocks noEditPoints="1"/>
          </p:cNvSpPr>
          <p:nvPr/>
        </p:nvSpPr>
        <p:spPr bwMode="auto">
          <a:xfrm>
            <a:off x="6603999" y="2525711"/>
            <a:ext cx="1550988" cy="1555750"/>
          </a:xfrm>
          <a:custGeom>
            <a:avLst/>
            <a:gdLst>
              <a:gd name="T0" fmla="*/ 494 w 496"/>
              <a:gd name="T1" fmla="*/ 221 h 497"/>
              <a:gd name="T2" fmla="*/ 478 w 496"/>
              <a:gd name="T3" fmla="*/ 209 h 497"/>
              <a:gd name="T4" fmla="*/ 427 w 496"/>
              <a:gd name="T5" fmla="*/ 175 h 497"/>
              <a:gd name="T6" fmla="*/ 441 w 496"/>
              <a:gd name="T7" fmla="*/ 114 h 497"/>
              <a:gd name="T8" fmla="*/ 443 w 496"/>
              <a:gd name="T9" fmla="*/ 95 h 497"/>
              <a:gd name="T10" fmla="*/ 403 w 496"/>
              <a:gd name="T11" fmla="*/ 56 h 497"/>
              <a:gd name="T12" fmla="*/ 384 w 496"/>
              <a:gd name="T13" fmla="*/ 57 h 497"/>
              <a:gd name="T14" fmla="*/ 323 w 496"/>
              <a:gd name="T15" fmla="*/ 71 h 497"/>
              <a:gd name="T16" fmla="*/ 289 w 496"/>
              <a:gd name="T17" fmla="*/ 17 h 497"/>
              <a:gd name="T18" fmla="*/ 277 w 496"/>
              <a:gd name="T19" fmla="*/ 3 h 497"/>
              <a:gd name="T20" fmla="*/ 221 w 496"/>
              <a:gd name="T21" fmla="*/ 3 h 497"/>
              <a:gd name="T22" fmla="*/ 209 w 496"/>
              <a:gd name="T23" fmla="*/ 17 h 497"/>
              <a:gd name="T24" fmla="*/ 175 w 496"/>
              <a:gd name="T25" fmla="*/ 70 h 497"/>
              <a:gd name="T26" fmla="*/ 114 w 496"/>
              <a:gd name="T27" fmla="*/ 56 h 497"/>
              <a:gd name="T28" fmla="*/ 95 w 496"/>
              <a:gd name="T29" fmla="*/ 54 h 497"/>
              <a:gd name="T30" fmla="*/ 55 w 496"/>
              <a:gd name="T31" fmla="*/ 94 h 497"/>
              <a:gd name="T32" fmla="*/ 56 w 496"/>
              <a:gd name="T33" fmla="*/ 113 h 497"/>
              <a:gd name="T34" fmla="*/ 70 w 496"/>
              <a:gd name="T35" fmla="*/ 174 h 497"/>
              <a:gd name="T36" fmla="*/ 16 w 496"/>
              <a:gd name="T37" fmla="*/ 208 h 497"/>
              <a:gd name="T38" fmla="*/ 2 w 496"/>
              <a:gd name="T39" fmla="*/ 220 h 497"/>
              <a:gd name="T40" fmla="*/ 2 w 496"/>
              <a:gd name="T41" fmla="*/ 276 h 497"/>
              <a:gd name="T42" fmla="*/ 18 w 496"/>
              <a:gd name="T43" fmla="*/ 289 h 497"/>
              <a:gd name="T44" fmla="*/ 69 w 496"/>
              <a:gd name="T45" fmla="*/ 322 h 497"/>
              <a:gd name="T46" fmla="*/ 55 w 496"/>
              <a:gd name="T47" fmla="*/ 384 h 497"/>
              <a:gd name="T48" fmla="*/ 54 w 496"/>
              <a:gd name="T49" fmla="*/ 402 h 497"/>
              <a:gd name="T50" fmla="*/ 93 w 496"/>
              <a:gd name="T51" fmla="*/ 442 h 497"/>
              <a:gd name="T52" fmla="*/ 112 w 496"/>
              <a:gd name="T53" fmla="*/ 441 h 497"/>
              <a:gd name="T54" fmla="*/ 174 w 496"/>
              <a:gd name="T55" fmla="*/ 427 h 497"/>
              <a:gd name="T56" fmla="*/ 207 w 496"/>
              <a:gd name="T57" fmla="*/ 480 h 497"/>
              <a:gd name="T58" fmla="*/ 219 w 496"/>
              <a:gd name="T59" fmla="*/ 495 h 497"/>
              <a:gd name="T60" fmla="*/ 248 w 496"/>
              <a:gd name="T61" fmla="*/ 497 h 497"/>
              <a:gd name="T62" fmla="*/ 275 w 496"/>
              <a:gd name="T63" fmla="*/ 495 h 497"/>
              <a:gd name="T64" fmla="*/ 287 w 496"/>
              <a:gd name="T65" fmla="*/ 481 h 497"/>
              <a:gd name="T66" fmla="*/ 321 w 496"/>
              <a:gd name="T67" fmla="*/ 428 h 497"/>
              <a:gd name="T68" fmla="*/ 383 w 496"/>
              <a:gd name="T69" fmla="*/ 442 h 497"/>
              <a:gd name="T70" fmla="*/ 401 w 496"/>
              <a:gd name="T71" fmla="*/ 444 h 497"/>
              <a:gd name="T72" fmla="*/ 441 w 496"/>
              <a:gd name="T73" fmla="*/ 404 h 497"/>
              <a:gd name="T74" fmla="*/ 440 w 496"/>
              <a:gd name="T75" fmla="*/ 385 h 497"/>
              <a:gd name="T76" fmla="*/ 426 w 496"/>
              <a:gd name="T77" fmla="*/ 323 h 497"/>
              <a:gd name="T78" fmla="*/ 477 w 496"/>
              <a:gd name="T79" fmla="*/ 290 h 497"/>
              <a:gd name="T80" fmla="*/ 480 w 496"/>
              <a:gd name="T81" fmla="*/ 290 h 497"/>
              <a:gd name="T82" fmla="*/ 494 w 496"/>
              <a:gd name="T83" fmla="*/ 278 h 497"/>
              <a:gd name="T84" fmla="*/ 494 w 496"/>
              <a:gd name="T85" fmla="*/ 221 h 497"/>
              <a:gd name="T86" fmla="*/ 249 w 496"/>
              <a:gd name="T87" fmla="*/ 332 h 497"/>
              <a:gd name="T88" fmla="*/ 166 w 496"/>
              <a:gd name="T89" fmla="*/ 249 h 497"/>
              <a:gd name="T90" fmla="*/ 249 w 496"/>
              <a:gd name="T91" fmla="*/ 167 h 497"/>
              <a:gd name="T92" fmla="*/ 331 w 496"/>
              <a:gd name="T93" fmla="*/ 249 h 497"/>
              <a:gd name="T94" fmla="*/ 249 w 496"/>
              <a:gd name="T95" fmla="*/ 332 h 497"/>
              <a:gd name="T96" fmla="*/ 249 w 496"/>
              <a:gd name="T97" fmla="*/ 332 h 497"/>
              <a:gd name="T98" fmla="*/ 249 w 496"/>
              <a:gd name="T99" fmla="*/ 332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6" h="497">
                <a:moveTo>
                  <a:pt x="494" y="221"/>
                </a:moveTo>
                <a:cubicBezTo>
                  <a:pt x="494" y="214"/>
                  <a:pt x="485" y="209"/>
                  <a:pt x="478" y="209"/>
                </a:cubicBezTo>
                <a:cubicBezTo>
                  <a:pt x="456" y="209"/>
                  <a:pt x="436" y="196"/>
                  <a:pt x="427" y="175"/>
                </a:cubicBezTo>
                <a:cubicBezTo>
                  <a:pt x="419" y="154"/>
                  <a:pt x="424" y="129"/>
                  <a:pt x="441" y="114"/>
                </a:cubicBezTo>
                <a:cubicBezTo>
                  <a:pt x="446" y="109"/>
                  <a:pt x="447" y="101"/>
                  <a:pt x="443" y="95"/>
                </a:cubicBezTo>
                <a:cubicBezTo>
                  <a:pt x="431" y="80"/>
                  <a:pt x="418" y="67"/>
                  <a:pt x="403" y="56"/>
                </a:cubicBezTo>
                <a:cubicBezTo>
                  <a:pt x="398" y="51"/>
                  <a:pt x="389" y="52"/>
                  <a:pt x="384" y="57"/>
                </a:cubicBezTo>
                <a:cubicBezTo>
                  <a:pt x="370" y="73"/>
                  <a:pt x="343" y="80"/>
                  <a:pt x="323" y="71"/>
                </a:cubicBezTo>
                <a:cubicBezTo>
                  <a:pt x="301" y="62"/>
                  <a:pt x="288" y="40"/>
                  <a:pt x="289" y="17"/>
                </a:cubicBezTo>
                <a:cubicBezTo>
                  <a:pt x="290" y="10"/>
                  <a:pt x="284" y="4"/>
                  <a:pt x="277" y="3"/>
                </a:cubicBezTo>
                <a:cubicBezTo>
                  <a:pt x="259" y="1"/>
                  <a:pt x="240" y="0"/>
                  <a:pt x="221" y="3"/>
                </a:cubicBezTo>
                <a:cubicBezTo>
                  <a:pt x="214" y="3"/>
                  <a:pt x="209" y="10"/>
                  <a:pt x="209" y="17"/>
                </a:cubicBezTo>
                <a:cubicBezTo>
                  <a:pt x="210" y="40"/>
                  <a:pt x="196" y="61"/>
                  <a:pt x="175" y="70"/>
                </a:cubicBezTo>
                <a:cubicBezTo>
                  <a:pt x="155" y="78"/>
                  <a:pt x="129" y="72"/>
                  <a:pt x="114" y="56"/>
                </a:cubicBezTo>
                <a:cubicBezTo>
                  <a:pt x="109" y="50"/>
                  <a:pt x="101" y="50"/>
                  <a:pt x="95" y="54"/>
                </a:cubicBezTo>
                <a:cubicBezTo>
                  <a:pt x="80" y="66"/>
                  <a:pt x="67" y="79"/>
                  <a:pt x="55" y="94"/>
                </a:cubicBezTo>
                <a:cubicBezTo>
                  <a:pt x="50" y="99"/>
                  <a:pt x="51" y="108"/>
                  <a:pt x="56" y="113"/>
                </a:cubicBezTo>
                <a:cubicBezTo>
                  <a:pt x="74" y="128"/>
                  <a:pt x="79" y="153"/>
                  <a:pt x="70" y="174"/>
                </a:cubicBezTo>
                <a:cubicBezTo>
                  <a:pt x="62" y="195"/>
                  <a:pt x="41" y="208"/>
                  <a:pt x="16" y="208"/>
                </a:cubicBezTo>
                <a:cubicBezTo>
                  <a:pt x="9" y="208"/>
                  <a:pt x="3" y="213"/>
                  <a:pt x="2" y="220"/>
                </a:cubicBezTo>
                <a:cubicBezTo>
                  <a:pt x="0" y="239"/>
                  <a:pt x="0" y="258"/>
                  <a:pt x="2" y="276"/>
                </a:cubicBezTo>
                <a:cubicBezTo>
                  <a:pt x="3" y="283"/>
                  <a:pt x="11" y="289"/>
                  <a:pt x="18" y="289"/>
                </a:cubicBezTo>
                <a:cubicBezTo>
                  <a:pt x="40" y="288"/>
                  <a:pt x="61" y="301"/>
                  <a:pt x="69" y="322"/>
                </a:cubicBezTo>
                <a:cubicBezTo>
                  <a:pt x="78" y="344"/>
                  <a:pt x="72" y="368"/>
                  <a:pt x="55" y="384"/>
                </a:cubicBezTo>
                <a:cubicBezTo>
                  <a:pt x="50" y="389"/>
                  <a:pt x="49" y="397"/>
                  <a:pt x="54" y="402"/>
                </a:cubicBezTo>
                <a:cubicBezTo>
                  <a:pt x="65" y="417"/>
                  <a:pt x="79" y="430"/>
                  <a:pt x="93" y="442"/>
                </a:cubicBezTo>
                <a:cubicBezTo>
                  <a:pt x="99" y="447"/>
                  <a:pt x="107" y="446"/>
                  <a:pt x="112" y="441"/>
                </a:cubicBezTo>
                <a:cubicBezTo>
                  <a:pt x="127" y="424"/>
                  <a:pt x="153" y="418"/>
                  <a:pt x="174" y="427"/>
                </a:cubicBezTo>
                <a:cubicBezTo>
                  <a:pt x="195" y="436"/>
                  <a:pt x="209" y="457"/>
                  <a:pt x="207" y="480"/>
                </a:cubicBezTo>
                <a:cubicBezTo>
                  <a:pt x="207" y="488"/>
                  <a:pt x="212" y="494"/>
                  <a:pt x="219" y="495"/>
                </a:cubicBezTo>
                <a:cubicBezTo>
                  <a:pt x="229" y="496"/>
                  <a:pt x="238" y="497"/>
                  <a:pt x="248" y="497"/>
                </a:cubicBezTo>
                <a:cubicBezTo>
                  <a:pt x="257" y="497"/>
                  <a:pt x="266" y="496"/>
                  <a:pt x="275" y="495"/>
                </a:cubicBezTo>
                <a:cubicBezTo>
                  <a:pt x="282" y="494"/>
                  <a:pt x="288" y="488"/>
                  <a:pt x="287" y="481"/>
                </a:cubicBezTo>
                <a:cubicBezTo>
                  <a:pt x="287" y="458"/>
                  <a:pt x="300" y="437"/>
                  <a:pt x="321" y="428"/>
                </a:cubicBezTo>
                <a:cubicBezTo>
                  <a:pt x="342" y="420"/>
                  <a:pt x="368" y="426"/>
                  <a:pt x="383" y="442"/>
                </a:cubicBezTo>
                <a:cubicBezTo>
                  <a:pt x="388" y="447"/>
                  <a:pt x="396" y="448"/>
                  <a:pt x="401" y="444"/>
                </a:cubicBezTo>
                <a:cubicBezTo>
                  <a:pt x="416" y="432"/>
                  <a:pt x="430" y="419"/>
                  <a:pt x="441" y="404"/>
                </a:cubicBezTo>
                <a:cubicBezTo>
                  <a:pt x="446" y="398"/>
                  <a:pt x="445" y="390"/>
                  <a:pt x="440" y="385"/>
                </a:cubicBezTo>
                <a:cubicBezTo>
                  <a:pt x="423" y="369"/>
                  <a:pt x="417" y="345"/>
                  <a:pt x="426" y="323"/>
                </a:cubicBezTo>
                <a:cubicBezTo>
                  <a:pt x="434" y="303"/>
                  <a:pt x="455" y="290"/>
                  <a:pt x="477" y="290"/>
                </a:cubicBezTo>
                <a:cubicBezTo>
                  <a:pt x="480" y="290"/>
                  <a:pt x="480" y="290"/>
                  <a:pt x="480" y="290"/>
                </a:cubicBezTo>
                <a:cubicBezTo>
                  <a:pt x="487" y="290"/>
                  <a:pt x="493" y="285"/>
                  <a:pt x="494" y="278"/>
                </a:cubicBezTo>
                <a:cubicBezTo>
                  <a:pt x="496" y="259"/>
                  <a:pt x="496" y="240"/>
                  <a:pt x="494" y="221"/>
                </a:cubicBezTo>
                <a:close/>
                <a:moveTo>
                  <a:pt x="249" y="332"/>
                </a:moveTo>
                <a:cubicBezTo>
                  <a:pt x="203" y="332"/>
                  <a:pt x="166" y="295"/>
                  <a:pt x="166" y="249"/>
                </a:cubicBezTo>
                <a:cubicBezTo>
                  <a:pt x="166" y="204"/>
                  <a:pt x="203" y="167"/>
                  <a:pt x="249" y="167"/>
                </a:cubicBezTo>
                <a:cubicBezTo>
                  <a:pt x="294" y="167"/>
                  <a:pt x="331" y="204"/>
                  <a:pt x="331" y="249"/>
                </a:cubicBezTo>
                <a:cubicBezTo>
                  <a:pt x="331" y="295"/>
                  <a:pt x="294" y="332"/>
                  <a:pt x="249" y="332"/>
                </a:cubicBezTo>
                <a:close/>
                <a:moveTo>
                  <a:pt x="249" y="332"/>
                </a:moveTo>
                <a:cubicBezTo>
                  <a:pt x="249" y="332"/>
                  <a:pt x="249" y="332"/>
                  <a:pt x="249" y="332"/>
                </a:cubicBezTo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Freeform 15"/>
          <p:cNvSpPr>
            <a:spLocks noEditPoints="1"/>
          </p:cNvSpPr>
          <p:nvPr/>
        </p:nvSpPr>
        <p:spPr bwMode="auto">
          <a:xfrm>
            <a:off x="6994524" y="2919411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Freeform 16"/>
          <p:cNvSpPr>
            <a:spLocks noEditPoints="1"/>
          </p:cNvSpPr>
          <p:nvPr/>
        </p:nvSpPr>
        <p:spPr bwMode="auto">
          <a:xfrm>
            <a:off x="3481388" y="1870075"/>
            <a:ext cx="742950" cy="744538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1"/>
                  <a:pt x="58" y="230"/>
                  <a:pt x="119" y="230"/>
                </a:cubicBezTo>
                <a:cubicBezTo>
                  <a:pt x="180" y="230"/>
                  <a:pt x="230" y="181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447799" y="3659189"/>
            <a:ext cx="45719" cy="1979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Freeform 18"/>
          <p:cNvSpPr>
            <a:spLocks noEditPoints="1"/>
          </p:cNvSpPr>
          <p:nvPr/>
        </p:nvSpPr>
        <p:spPr bwMode="auto">
          <a:xfrm>
            <a:off x="1379538" y="3275013"/>
            <a:ext cx="769938" cy="769938"/>
          </a:xfrm>
          <a:custGeom>
            <a:avLst/>
            <a:gdLst>
              <a:gd name="T0" fmla="*/ 123 w 246"/>
              <a:gd name="T1" fmla="*/ 246 h 246"/>
              <a:gd name="T2" fmla="*/ 0 w 246"/>
              <a:gd name="T3" fmla="*/ 123 h 246"/>
              <a:gd name="T4" fmla="*/ 123 w 246"/>
              <a:gd name="T5" fmla="*/ 0 h 246"/>
              <a:gd name="T6" fmla="*/ 246 w 246"/>
              <a:gd name="T7" fmla="*/ 123 h 246"/>
              <a:gd name="T8" fmla="*/ 123 w 246"/>
              <a:gd name="T9" fmla="*/ 246 h 246"/>
              <a:gd name="T10" fmla="*/ 123 w 246"/>
              <a:gd name="T11" fmla="*/ 16 h 246"/>
              <a:gd name="T12" fmla="*/ 16 w 246"/>
              <a:gd name="T13" fmla="*/ 123 h 246"/>
              <a:gd name="T14" fmla="*/ 123 w 246"/>
              <a:gd name="T15" fmla="*/ 230 h 246"/>
              <a:gd name="T16" fmla="*/ 230 w 246"/>
              <a:gd name="T17" fmla="*/ 123 h 246"/>
              <a:gd name="T18" fmla="*/ 123 w 246"/>
              <a:gd name="T19" fmla="*/ 1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6" h="246">
                <a:moveTo>
                  <a:pt x="123" y="246"/>
                </a:moveTo>
                <a:cubicBezTo>
                  <a:pt x="55" y="246"/>
                  <a:pt x="0" y="191"/>
                  <a:pt x="0" y="123"/>
                </a:cubicBezTo>
                <a:cubicBezTo>
                  <a:pt x="0" y="55"/>
                  <a:pt x="55" y="0"/>
                  <a:pt x="123" y="0"/>
                </a:cubicBezTo>
                <a:cubicBezTo>
                  <a:pt x="191" y="0"/>
                  <a:pt x="246" y="55"/>
                  <a:pt x="246" y="123"/>
                </a:cubicBezTo>
                <a:cubicBezTo>
                  <a:pt x="246" y="191"/>
                  <a:pt x="191" y="246"/>
                  <a:pt x="123" y="246"/>
                </a:cubicBezTo>
                <a:close/>
                <a:moveTo>
                  <a:pt x="123" y="16"/>
                </a:moveTo>
                <a:cubicBezTo>
                  <a:pt x="64" y="16"/>
                  <a:pt x="16" y="64"/>
                  <a:pt x="16" y="123"/>
                </a:cubicBezTo>
                <a:cubicBezTo>
                  <a:pt x="16" y="182"/>
                  <a:pt x="64" y="230"/>
                  <a:pt x="123" y="230"/>
                </a:cubicBezTo>
                <a:cubicBezTo>
                  <a:pt x="182" y="230"/>
                  <a:pt x="230" y="182"/>
                  <a:pt x="230" y="123"/>
                </a:cubicBezTo>
                <a:cubicBezTo>
                  <a:pt x="230" y="64"/>
                  <a:pt x="182" y="16"/>
                  <a:pt x="123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5562600" y="3276600"/>
            <a:ext cx="685800" cy="669925"/>
          </a:xfrm>
          <a:custGeom>
            <a:avLst/>
            <a:gdLst>
              <a:gd name="T0" fmla="*/ 119 w 238"/>
              <a:gd name="T1" fmla="*/ 238 h 238"/>
              <a:gd name="T2" fmla="*/ 0 w 238"/>
              <a:gd name="T3" fmla="*/ 119 h 238"/>
              <a:gd name="T4" fmla="*/ 119 w 238"/>
              <a:gd name="T5" fmla="*/ 0 h 238"/>
              <a:gd name="T6" fmla="*/ 238 w 238"/>
              <a:gd name="T7" fmla="*/ 119 h 238"/>
              <a:gd name="T8" fmla="*/ 119 w 238"/>
              <a:gd name="T9" fmla="*/ 238 h 238"/>
              <a:gd name="T10" fmla="*/ 119 w 238"/>
              <a:gd name="T11" fmla="*/ 8 h 238"/>
              <a:gd name="T12" fmla="*/ 8 w 238"/>
              <a:gd name="T13" fmla="*/ 119 h 238"/>
              <a:gd name="T14" fmla="*/ 119 w 238"/>
              <a:gd name="T15" fmla="*/ 230 h 238"/>
              <a:gd name="T16" fmla="*/ 230 w 238"/>
              <a:gd name="T17" fmla="*/ 119 h 238"/>
              <a:gd name="T18" fmla="*/ 119 w 238"/>
              <a:gd name="T19" fmla="*/ 8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8" h="238">
                <a:moveTo>
                  <a:pt x="119" y="238"/>
                </a:moveTo>
                <a:cubicBezTo>
                  <a:pt x="53" y="238"/>
                  <a:pt x="0" y="185"/>
                  <a:pt x="0" y="119"/>
                </a:cubicBezTo>
                <a:cubicBezTo>
                  <a:pt x="0" y="54"/>
                  <a:pt x="53" y="0"/>
                  <a:pt x="119" y="0"/>
                </a:cubicBezTo>
                <a:cubicBezTo>
                  <a:pt x="185" y="0"/>
                  <a:pt x="238" y="54"/>
                  <a:pt x="238" y="119"/>
                </a:cubicBezTo>
                <a:cubicBezTo>
                  <a:pt x="238" y="185"/>
                  <a:pt x="185" y="238"/>
                  <a:pt x="119" y="238"/>
                </a:cubicBezTo>
                <a:close/>
                <a:moveTo>
                  <a:pt x="119" y="8"/>
                </a:moveTo>
                <a:cubicBezTo>
                  <a:pt x="58" y="8"/>
                  <a:pt x="8" y="58"/>
                  <a:pt x="8" y="119"/>
                </a:cubicBezTo>
                <a:cubicBezTo>
                  <a:pt x="8" y="180"/>
                  <a:pt x="58" y="230"/>
                  <a:pt x="119" y="230"/>
                </a:cubicBezTo>
                <a:cubicBezTo>
                  <a:pt x="180" y="230"/>
                  <a:pt x="230" y="180"/>
                  <a:pt x="230" y="119"/>
                </a:cubicBezTo>
                <a:cubicBezTo>
                  <a:pt x="230" y="58"/>
                  <a:pt x="180" y="8"/>
                  <a:pt x="11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62000" y="5867400"/>
            <a:ext cx="297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“PROJECT SIDEWALK”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9372600" y="1676400"/>
            <a:ext cx="2590800" cy="1295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677400" y="1981200"/>
            <a:ext cx="220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PREDICTABLE </a:t>
            </a:r>
          </a:p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4876800" y="1219200"/>
            <a:ext cx="21336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2590800" y="4572000"/>
            <a:ext cx="2971800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3459481" y="2287589"/>
            <a:ext cx="45719" cy="22844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19400" y="480060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 ESTATE DATA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4191000" y="2286000"/>
            <a:ext cx="45719" cy="22844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2057400" y="3657600"/>
            <a:ext cx="45719" cy="19796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562599" y="2133600"/>
            <a:ext cx="45719" cy="14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6202681" y="2133600"/>
            <a:ext cx="45719" cy="14462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105400" y="14478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2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CRIME DATA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0123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ACCESSIBLITY FACTS ABOUT D.C.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1511997" y="1447801"/>
            <a:ext cx="1776606" cy="2835299"/>
            <a:chOff x="1903412" y="1676400"/>
            <a:chExt cx="1776606" cy="2835299"/>
          </a:xfrm>
        </p:grpSpPr>
        <p:sp>
          <p:nvSpPr>
            <p:cNvPr id="35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6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7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8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39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41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52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9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5" name="Group 44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46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55" name="Rectangle 54"/>
          <p:cNvSpPr/>
          <p:nvPr/>
        </p:nvSpPr>
        <p:spPr>
          <a:xfrm>
            <a:off x="914400" y="4495800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/>
            <a:r>
              <a:rPr lang="en-US" sz="1800" i="1" dirty="0"/>
              <a:t>"In 2014, there was $27 Million of backlog for sidewalk repairs"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5283897" y="1447800"/>
            <a:ext cx="1776606" cy="2835299"/>
            <a:chOff x="1903412" y="1676400"/>
            <a:chExt cx="1776606" cy="2835299"/>
          </a:xfrm>
        </p:grpSpPr>
        <p:sp>
          <p:nvSpPr>
            <p:cNvPr id="57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58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59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60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61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63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64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74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68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77" name="Rectangle 76"/>
          <p:cNvSpPr/>
          <p:nvPr/>
        </p:nvSpPr>
        <p:spPr>
          <a:xfrm>
            <a:off x="4686300" y="4495799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1800" i="1" dirty="0"/>
              <a:t>Total #</a:t>
            </a:r>
            <a:r>
              <a:rPr lang="en-US" sz="1800" i="1" dirty="0" smtClean="0"/>
              <a:t> </a:t>
            </a:r>
            <a:r>
              <a:rPr lang="en-US" sz="1800" i="1" dirty="0"/>
              <a:t>of Service </a:t>
            </a:r>
            <a:r>
              <a:rPr lang="en-US" sz="1800" i="1" dirty="0" smtClean="0"/>
              <a:t>Requests:</a:t>
            </a:r>
            <a:endParaRPr lang="en-US" sz="1800" i="1" dirty="0"/>
          </a:p>
          <a:p>
            <a:pPr algn="ctr"/>
            <a:r>
              <a:rPr lang="en-US" sz="1800" i="1" dirty="0" smtClean="0"/>
              <a:t>2013</a:t>
            </a:r>
            <a:r>
              <a:rPr lang="en-US" sz="1800" i="1" dirty="0"/>
              <a:t>: </a:t>
            </a:r>
            <a:r>
              <a:rPr lang="en-US" sz="1800" i="1" dirty="0" smtClean="0"/>
              <a:t> 158,637</a:t>
            </a:r>
            <a:endParaRPr lang="en-US" sz="1800" i="1" dirty="0"/>
          </a:p>
          <a:p>
            <a:pPr algn="ctr"/>
            <a:r>
              <a:rPr lang="en-US" sz="1800" i="1" dirty="0" smtClean="0"/>
              <a:t>2014</a:t>
            </a:r>
            <a:r>
              <a:rPr lang="en-US" sz="1800" i="1" dirty="0"/>
              <a:t>: </a:t>
            </a:r>
            <a:r>
              <a:rPr lang="en-US" sz="1800" i="1" dirty="0" smtClean="0"/>
              <a:t> 140,050</a:t>
            </a:r>
            <a:endParaRPr lang="en-US" sz="1800" i="1" dirty="0"/>
          </a:p>
          <a:p>
            <a:pPr algn="ctr"/>
            <a:r>
              <a:rPr lang="en-US" sz="1800" i="1" dirty="0" smtClean="0"/>
              <a:t>2015</a:t>
            </a:r>
            <a:r>
              <a:rPr lang="en-US" sz="1800" i="1" dirty="0"/>
              <a:t>: </a:t>
            </a:r>
            <a:r>
              <a:rPr lang="en-US" sz="1800" i="1" dirty="0" smtClean="0"/>
              <a:t> 137,034</a:t>
            </a:r>
            <a:endParaRPr lang="en-US" sz="1800" i="1" dirty="0"/>
          </a:p>
        </p:txBody>
      </p:sp>
      <p:grpSp>
        <p:nvGrpSpPr>
          <p:cNvPr id="78" name="Group 77"/>
          <p:cNvGrpSpPr/>
          <p:nvPr/>
        </p:nvGrpSpPr>
        <p:grpSpPr>
          <a:xfrm>
            <a:off x="8941497" y="1447801"/>
            <a:ext cx="1776606" cy="2835299"/>
            <a:chOff x="1903412" y="1676400"/>
            <a:chExt cx="1776606" cy="2835299"/>
          </a:xfrm>
        </p:grpSpPr>
        <p:sp>
          <p:nvSpPr>
            <p:cNvPr id="79" name="Freeform 7"/>
            <p:cNvSpPr>
              <a:spLocks/>
            </p:cNvSpPr>
            <p:nvPr/>
          </p:nvSpPr>
          <p:spPr bwMode="auto">
            <a:xfrm>
              <a:off x="2239650" y="1690031"/>
              <a:ext cx="1114733" cy="2809552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657" y="0"/>
                </a:cxn>
                <a:cxn ang="0">
                  <a:pos x="675" y="2"/>
                </a:cxn>
                <a:cxn ang="0">
                  <a:pos x="691" y="8"/>
                </a:cxn>
                <a:cxn ang="0">
                  <a:pos x="706" y="17"/>
                </a:cxn>
                <a:cxn ang="0">
                  <a:pos x="718" y="29"/>
                </a:cxn>
                <a:cxn ang="0">
                  <a:pos x="728" y="44"/>
                </a:cxn>
                <a:cxn ang="0">
                  <a:pos x="733" y="60"/>
                </a:cxn>
                <a:cxn ang="0">
                  <a:pos x="736" y="79"/>
                </a:cxn>
                <a:cxn ang="0">
                  <a:pos x="736" y="1776"/>
                </a:cxn>
                <a:cxn ang="0">
                  <a:pos x="733" y="1794"/>
                </a:cxn>
                <a:cxn ang="0">
                  <a:pos x="728" y="1811"/>
                </a:cxn>
                <a:cxn ang="0">
                  <a:pos x="718" y="1825"/>
                </a:cxn>
                <a:cxn ang="0">
                  <a:pos x="706" y="1838"/>
                </a:cxn>
                <a:cxn ang="0">
                  <a:pos x="691" y="1847"/>
                </a:cxn>
                <a:cxn ang="0">
                  <a:pos x="675" y="1853"/>
                </a:cxn>
                <a:cxn ang="0">
                  <a:pos x="657" y="1855"/>
                </a:cxn>
                <a:cxn ang="0">
                  <a:pos x="79" y="1855"/>
                </a:cxn>
                <a:cxn ang="0">
                  <a:pos x="61" y="1853"/>
                </a:cxn>
                <a:cxn ang="0">
                  <a:pos x="44" y="1847"/>
                </a:cxn>
                <a:cxn ang="0">
                  <a:pos x="30" y="1838"/>
                </a:cxn>
                <a:cxn ang="0">
                  <a:pos x="17" y="1825"/>
                </a:cxn>
                <a:cxn ang="0">
                  <a:pos x="8" y="1811"/>
                </a:cxn>
                <a:cxn ang="0">
                  <a:pos x="2" y="1794"/>
                </a:cxn>
                <a:cxn ang="0">
                  <a:pos x="0" y="1776"/>
                </a:cxn>
                <a:cxn ang="0">
                  <a:pos x="0" y="79"/>
                </a:cxn>
                <a:cxn ang="0">
                  <a:pos x="2" y="60"/>
                </a:cxn>
                <a:cxn ang="0">
                  <a:pos x="8" y="44"/>
                </a:cxn>
                <a:cxn ang="0">
                  <a:pos x="17" y="29"/>
                </a:cxn>
                <a:cxn ang="0">
                  <a:pos x="30" y="17"/>
                </a:cxn>
                <a:cxn ang="0">
                  <a:pos x="44" y="8"/>
                </a:cxn>
                <a:cxn ang="0">
                  <a:pos x="61" y="2"/>
                </a:cxn>
                <a:cxn ang="0">
                  <a:pos x="79" y="0"/>
                </a:cxn>
              </a:cxnLst>
              <a:rect l="0" t="0" r="r" b="b"/>
              <a:pathLst>
                <a:path w="736" h="1855">
                  <a:moveTo>
                    <a:pt x="79" y="0"/>
                  </a:moveTo>
                  <a:lnTo>
                    <a:pt x="657" y="0"/>
                  </a:lnTo>
                  <a:lnTo>
                    <a:pt x="675" y="2"/>
                  </a:lnTo>
                  <a:lnTo>
                    <a:pt x="691" y="8"/>
                  </a:lnTo>
                  <a:lnTo>
                    <a:pt x="706" y="17"/>
                  </a:lnTo>
                  <a:lnTo>
                    <a:pt x="718" y="29"/>
                  </a:lnTo>
                  <a:lnTo>
                    <a:pt x="728" y="44"/>
                  </a:lnTo>
                  <a:lnTo>
                    <a:pt x="733" y="60"/>
                  </a:lnTo>
                  <a:lnTo>
                    <a:pt x="736" y="79"/>
                  </a:lnTo>
                  <a:lnTo>
                    <a:pt x="736" y="1776"/>
                  </a:lnTo>
                  <a:lnTo>
                    <a:pt x="733" y="1794"/>
                  </a:lnTo>
                  <a:lnTo>
                    <a:pt x="728" y="1811"/>
                  </a:lnTo>
                  <a:lnTo>
                    <a:pt x="718" y="1825"/>
                  </a:lnTo>
                  <a:lnTo>
                    <a:pt x="706" y="1838"/>
                  </a:lnTo>
                  <a:lnTo>
                    <a:pt x="691" y="1847"/>
                  </a:lnTo>
                  <a:lnTo>
                    <a:pt x="675" y="1853"/>
                  </a:lnTo>
                  <a:lnTo>
                    <a:pt x="657" y="1855"/>
                  </a:lnTo>
                  <a:lnTo>
                    <a:pt x="79" y="1855"/>
                  </a:lnTo>
                  <a:lnTo>
                    <a:pt x="61" y="1853"/>
                  </a:lnTo>
                  <a:lnTo>
                    <a:pt x="44" y="1847"/>
                  </a:lnTo>
                  <a:lnTo>
                    <a:pt x="30" y="1838"/>
                  </a:lnTo>
                  <a:lnTo>
                    <a:pt x="17" y="1825"/>
                  </a:lnTo>
                  <a:lnTo>
                    <a:pt x="8" y="1811"/>
                  </a:lnTo>
                  <a:lnTo>
                    <a:pt x="2" y="1794"/>
                  </a:lnTo>
                  <a:lnTo>
                    <a:pt x="0" y="1776"/>
                  </a:lnTo>
                  <a:lnTo>
                    <a:pt x="0" y="79"/>
                  </a:lnTo>
                  <a:lnTo>
                    <a:pt x="2" y="60"/>
                  </a:lnTo>
                  <a:lnTo>
                    <a:pt x="8" y="44"/>
                  </a:lnTo>
                  <a:lnTo>
                    <a:pt x="17" y="29"/>
                  </a:lnTo>
                  <a:lnTo>
                    <a:pt x="30" y="17"/>
                  </a:lnTo>
                  <a:lnTo>
                    <a:pt x="44" y="8"/>
                  </a:lnTo>
                  <a:lnTo>
                    <a:pt x="61" y="2"/>
                  </a:lnTo>
                  <a:lnTo>
                    <a:pt x="7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0" name="Freeform 8"/>
            <p:cNvSpPr>
              <a:spLocks noEditPoints="1"/>
            </p:cNvSpPr>
            <p:nvPr/>
          </p:nvSpPr>
          <p:spPr bwMode="auto">
            <a:xfrm>
              <a:off x="2226018" y="1676400"/>
              <a:ext cx="1140482" cy="2835299"/>
            </a:xfrm>
            <a:custGeom>
              <a:avLst/>
              <a:gdLst/>
              <a:ahLst/>
              <a:cxnLst>
                <a:cxn ang="0">
                  <a:pos x="72" y="19"/>
                </a:cxn>
                <a:cxn ang="0">
                  <a:pos x="44" y="33"/>
                </a:cxn>
                <a:cxn ang="0">
                  <a:pos x="25" y="56"/>
                </a:cxn>
                <a:cxn ang="0">
                  <a:pos x="18" y="88"/>
                </a:cxn>
                <a:cxn ang="0">
                  <a:pos x="20" y="1801"/>
                </a:cxn>
                <a:cxn ang="0">
                  <a:pos x="33" y="1829"/>
                </a:cxn>
                <a:cxn ang="0">
                  <a:pos x="57" y="1848"/>
                </a:cxn>
                <a:cxn ang="0">
                  <a:pos x="88" y="1855"/>
                </a:cxn>
                <a:cxn ang="0">
                  <a:pos x="682" y="1853"/>
                </a:cxn>
                <a:cxn ang="0">
                  <a:pos x="709" y="1840"/>
                </a:cxn>
                <a:cxn ang="0">
                  <a:pos x="729" y="1816"/>
                </a:cxn>
                <a:cxn ang="0">
                  <a:pos x="735" y="1785"/>
                </a:cxn>
                <a:cxn ang="0">
                  <a:pos x="734" y="72"/>
                </a:cxn>
                <a:cxn ang="0">
                  <a:pos x="720" y="44"/>
                </a:cxn>
                <a:cxn ang="0">
                  <a:pos x="697" y="25"/>
                </a:cxn>
                <a:cxn ang="0">
                  <a:pos x="666" y="18"/>
                </a:cxn>
                <a:cxn ang="0">
                  <a:pos x="88" y="0"/>
                </a:cxn>
                <a:cxn ang="0">
                  <a:pos x="686" y="3"/>
                </a:cxn>
                <a:cxn ang="0">
                  <a:pos x="720" y="19"/>
                </a:cxn>
                <a:cxn ang="0">
                  <a:pos x="744" y="49"/>
                </a:cxn>
                <a:cxn ang="0">
                  <a:pos x="753" y="88"/>
                </a:cxn>
                <a:cxn ang="0">
                  <a:pos x="751" y="1805"/>
                </a:cxn>
                <a:cxn ang="0">
                  <a:pos x="734" y="1840"/>
                </a:cxn>
                <a:cxn ang="0">
                  <a:pos x="704" y="1863"/>
                </a:cxn>
                <a:cxn ang="0">
                  <a:pos x="666" y="1872"/>
                </a:cxn>
                <a:cxn ang="0">
                  <a:pos x="68" y="1870"/>
                </a:cxn>
                <a:cxn ang="0">
                  <a:pos x="33" y="1853"/>
                </a:cxn>
                <a:cxn ang="0">
                  <a:pos x="10" y="1824"/>
                </a:cxn>
                <a:cxn ang="0">
                  <a:pos x="0" y="1785"/>
                </a:cxn>
                <a:cxn ang="0">
                  <a:pos x="3" y="67"/>
                </a:cxn>
                <a:cxn ang="0">
                  <a:pos x="20" y="33"/>
                </a:cxn>
                <a:cxn ang="0">
                  <a:pos x="50" y="9"/>
                </a:cxn>
                <a:cxn ang="0">
                  <a:pos x="88" y="0"/>
                </a:cxn>
              </a:cxnLst>
              <a:rect l="0" t="0" r="r" b="b"/>
              <a:pathLst>
                <a:path w="753" h="1872">
                  <a:moveTo>
                    <a:pt x="88" y="18"/>
                  </a:moveTo>
                  <a:lnTo>
                    <a:pt x="72" y="19"/>
                  </a:lnTo>
                  <a:lnTo>
                    <a:pt x="57" y="25"/>
                  </a:lnTo>
                  <a:lnTo>
                    <a:pt x="44" y="33"/>
                  </a:lnTo>
                  <a:lnTo>
                    <a:pt x="33" y="44"/>
                  </a:lnTo>
                  <a:lnTo>
                    <a:pt x="25" y="56"/>
                  </a:lnTo>
                  <a:lnTo>
                    <a:pt x="20" y="72"/>
                  </a:lnTo>
                  <a:lnTo>
                    <a:pt x="18" y="88"/>
                  </a:lnTo>
                  <a:lnTo>
                    <a:pt x="18" y="1785"/>
                  </a:lnTo>
                  <a:lnTo>
                    <a:pt x="20" y="1801"/>
                  </a:lnTo>
                  <a:lnTo>
                    <a:pt x="25" y="1816"/>
                  </a:lnTo>
                  <a:lnTo>
                    <a:pt x="33" y="1829"/>
                  </a:lnTo>
                  <a:lnTo>
                    <a:pt x="44" y="1840"/>
                  </a:lnTo>
                  <a:lnTo>
                    <a:pt x="57" y="1848"/>
                  </a:lnTo>
                  <a:lnTo>
                    <a:pt x="72" y="1853"/>
                  </a:lnTo>
                  <a:lnTo>
                    <a:pt x="88" y="1855"/>
                  </a:lnTo>
                  <a:lnTo>
                    <a:pt x="666" y="1855"/>
                  </a:lnTo>
                  <a:lnTo>
                    <a:pt x="682" y="1853"/>
                  </a:lnTo>
                  <a:lnTo>
                    <a:pt x="697" y="1848"/>
                  </a:lnTo>
                  <a:lnTo>
                    <a:pt x="709" y="1840"/>
                  </a:lnTo>
                  <a:lnTo>
                    <a:pt x="720" y="1829"/>
                  </a:lnTo>
                  <a:lnTo>
                    <a:pt x="729" y="1816"/>
                  </a:lnTo>
                  <a:lnTo>
                    <a:pt x="734" y="1801"/>
                  </a:lnTo>
                  <a:lnTo>
                    <a:pt x="735" y="1785"/>
                  </a:lnTo>
                  <a:lnTo>
                    <a:pt x="735" y="88"/>
                  </a:lnTo>
                  <a:lnTo>
                    <a:pt x="734" y="72"/>
                  </a:lnTo>
                  <a:lnTo>
                    <a:pt x="729" y="56"/>
                  </a:lnTo>
                  <a:lnTo>
                    <a:pt x="720" y="44"/>
                  </a:lnTo>
                  <a:lnTo>
                    <a:pt x="709" y="33"/>
                  </a:lnTo>
                  <a:lnTo>
                    <a:pt x="697" y="25"/>
                  </a:lnTo>
                  <a:lnTo>
                    <a:pt x="682" y="19"/>
                  </a:lnTo>
                  <a:lnTo>
                    <a:pt x="666" y="18"/>
                  </a:lnTo>
                  <a:lnTo>
                    <a:pt x="88" y="18"/>
                  </a:lnTo>
                  <a:close/>
                  <a:moveTo>
                    <a:pt x="88" y="0"/>
                  </a:moveTo>
                  <a:lnTo>
                    <a:pt x="666" y="0"/>
                  </a:lnTo>
                  <a:lnTo>
                    <a:pt x="686" y="3"/>
                  </a:lnTo>
                  <a:lnTo>
                    <a:pt x="704" y="9"/>
                  </a:lnTo>
                  <a:lnTo>
                    <a:pt x="720" y="19"/>
                  </a:lnTo>
                  <a:lnTo>
                    <a:pt x="734" y="33"/>
                  </a:lnTo>
                  <a:lnTo>
                    <a:pt x="744" y="49"/>
                  </a:lnTo>
                  <a:lnTo>
                    <a:pt x="751" y="67"/>
                  </a:lnTo>
                  <a:lnTo>
                    <a:pt x="753" y="88"/>
                  </a:lnTo>
                  <a:lnTo>
                    <a:pt x="753" y="1785"/>
                  </a:lnTo>
                  <a:lnTo>
                    <a:pt x="751" y="1805"/>
                  </a:lnTo>
                  <a:lnTo>
                    <a:pt x="744" y="1824"/>
                  </a:lnTo>
                  <a:lnTo>
                    <a:pt x="734" y="1840"/>
                  </a:lnTo>
                  <a:lnTo>
                    <a:pt x="720" y="1853"/>
                  </a:lnTo>
                  <a:lnTo>
                    <a:pt x="704" y="1863"/>
                  </a:lnTo>
                  <a:lnTo>
                    <a:pt x="686" y="1870"/>
                  </a:lnTo>
                  <a:lnTo>
                    <a:pt x="666" y="1872"/>
                  </a:lnTo>
                  <a:lnTo>
                    <a:pt x="88" y="1872"/>
                  </a:lnTo>
                  <a:lnTo>
                    <a:pt x="68" y="1870"/>
                  </a:lnTo>
                  <a:lnTo>
                    <a:pt x="50" y="1863"/>
                  </a:lnTo>
                  <a:lnTo>
                    <a:pt x="33" y="1853"/>
                  </a:lnTo>
                  <a:lnTo>
                    <a:pt x="20" y="1840"/>
                  </a:lnTo>
                  <a:lnTo>
                    <a:pt x="10" y="1824"/>
                  </a:lnTo>
                  <a:lnTo>
                    <a:pt x="3" y="1805"/>
                  </a:lnTo>
                  <a:lnTo>
                    <a:pt x="0" y="1785"/>
                  </a:lnTo>
                  <a:lnTo>
                    <a:pt x="0" y="88"/>
                  </a:lnTo>
                  <a:lnTo>
                    <a:pt x="3" y="67"/>
                  </a:lnTo>
                  <a:lnTo>
                    <a:pt x="10" y="49"/>
                  </a:lnTo>
                  <a:lnTo>
                    <a:pt x="20" y="33"/>
                  </a:lnTo>
                  <a:lnTo>
                    <a:pt x="33" y="19"/>
                  </a:lnTo>
                  <a:lnTo>
                    <a:pt x="50" y="9"/>
                  </a:lnTo>
                  <a:lnTo>
                    <a:pt x="68" y="3"/>
                  </a:lnTo>
                  <a:lnTo>
                    <a:pt x="88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  <a:shade val="30000"/>
                    <a:satMod val="115000"/>
                  </a:schemeClr>
                </a:gs>
                <a:gs pos="50000">
                  <a:schemeClr val="tx1">
                    <a:lumMod val="75000"/>
                    <a:lumOff val="25000"/>
                    <a:shade val="67500"/>
                    <a:satMod val="115000"/>
                  </a:schemeClr>
                </a:gs>
                <a:gs pos="100000">
                  <a:schemeClr val="tx1">
                    <a:lumMod val="75000"/>
                    <a:lumOff val="2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1" name="Freeform 24"/>
            <p:cNvSpPr>
              <a:spLocks/>
            </p:cNvSpPr>
            <p:nvPr/>
          </p:nvSpPr>
          <p:spPr bwMode="auto">
            <a:xfrm>
              <a:off x="1903412" y="1853606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2" name="Freeform 25"/>
            <p:cNvSpPr>
              <a:spLocks/>
            </p:cNvSpPr>
            <p:nvPr/>
          </p:nvSpPr>
          <p:spPr bwMode="auto">
            <a:xfrm>
              <a:off x="1903412" y="2724491"/>
              <a:ext cx="322607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1"/>
                </a:cxn>
                <a:cxn ang="0">
                  <a:pos x="163" y="501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1">
                  <a:moveTo>
                    <a:pt x="0" y="0"/>
                  </a:moveTo>
                  <a:lnTo>
                    <a:pt x="213" y="0"/>
                  </a:lnTo>
                  <a:lnTo>
                    <a:pt x="213" y="501"/>
                  </a:lnTo>
                  <a:lnTo>
                    <a:pt x="163" y="501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3" name="Freeform 26"/>
            <p:cNvSpPr>
              <a:spLocks/>
            </p:cNvSpPr>
            <p:nvPr/>
          </p:nvSpPr>
          <p:spPr bwMode="auto">
            <a:xfrm>
              <a:off x="1903412" y="3554483"/>
              <a:ext cx="322607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3" y="0"/>
                </a:cxn>
                <a:cxn ang="0">
                  <a:pos x="213" y="500"/>
                </a:cxn>
                <a:cxn ang="0">
                  <a:pos x="163" y="500"/>
                </a:cxn>
                <a:cxn ang="0">
                  <a:pos x="163" y="250"/>
                </a:cxn>
                <a:cxn ang="0">
                  <a:pos x="0" y="0"/>
                </a:cxn>
              </a:cxnLst>
              <a:rect l="0" t="0" r="r" b="b"/>
              <a:pathLst>
                <a:path w="213" h="500">
                  <a:moveTo>
                    <a:pt x="0" y="0"/>
                  </a:moveTo>
                  <a:lnTo>
                    <a:pt x="213" y="0"/>
                  </a:lnTo>
                  <a:lnTo>
                    <a:pt x="213" y="500"/>
                  </a:lnTo>
                  <a:lnTo>
                    <a:pt x="163" y="500"/>
                  </a:lnTo>
                  <a:lnTo>
                    <a:pt x="163" y="25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27"/>
            <p:cNvSpPr>
              <a:spLocks/>
            </p:cNvSpPr>
            <p:nvPr/>
          </p:nvSpPr>
          <p:spPr bwMode="auto">
            <a:xfrm>
              <a:off x="3358926" y="1853606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28"/>
            <p:cNvSpPr>
              <a:spLocks/>
            </p:cNvSpPr>
            <p:nvPr/>
          </p:nvSpPr>
          <p:spPr bwMode="auto">
            <a:xfrm>
              <a:off x="3358926" y="2724491"/>
              <a:ext cx="321092" cy="75880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1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212" h="501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1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29"/>
            <p:cNvSpPr>
              <a:spLocks/>
            </p:cNvSpPr>
            <p:nvPr/>
          </p:nvSpPr>
          <p:spPr bwMode="auto">
            <a:xfrm>
              <a:off x="3358926" y="3554483"/>
              <a:ext cx="321092" cy="75729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12" y="0"/>
                </a:cxn>
                <a:cxn ang="0">
                  <a:pos x="50" y="250"/>
                </a:cxn>
                <a:cxn ang="0">
                  <a:pos x="50" y="500"/>
                </a:cxn>
                <a:cxn ang="0">
                  <a:pos x="0" y="500"/>
                </a:cxn>
                <a:cxn ang="0">
                  <a:pos x="0" y="0"/>
                </a:cxn>
              </a:cxnLst>
              <a:rect l="0" t="0" r="r" b="b"/>
              <a:pathLst>
                <a:path w="212" h="500">
                  <a:moveTo>
                    <a:pt x="0" y="0"/>
                  </a:moveTo>
                  <a:lnTo>
                    <a:pt x="212" y="0"/>
                  </a:lnTo>
                  <a:lnTo>
                    <a:pt x="50" y="250"/>
                  </a:lnTo>
                  <a:lnTo>
                    <a:pt x="50" y="500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2442604" y="1894500"/>
              <a:ext cx="708825" cy="707311"/>
              <a:chOff x="5722938" y="1676401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96" name="Freeform 17"/>
              <p:cNvSpPr>
                <a:spLocks/>
              </p:cNvSpPr>
              <p:nvPr/>
            </p:nvSpPr>
            <p:spPr bwMode="auto">
              <a:xfrm>
                <a:off x="5722938" y="1676401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7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7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rgbClr val="FF0000"/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18"/>
              <p:cNvSpPr>
                <a:spLocks/>
              </p:cNvSpPr>
              <p:nvPr/>
            </p:nvSpPr>
            <p:spPr bwMode="auto">
              <a:xfrm>
                <a:off x="5746750" y="2032001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1"/>
                  </a:cxn>
                  <a:cxn ang="0">
                    <a:pos x="23" y="89"/>
                  </a:cxn>
                  <a:cxn ang="0">
                    <a:pos x="38" y="115"/>
                  </a:cxn>
                  <a:cxn ang="0">
                    <a:pos x="56" y="138"/>
                  </a:cxn>
                  <a:cxn ang="0">
                    <a:pos x="78" y="159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9"/>
                  </a:cxn>
                  <a:cxn ang="0">
                    <a:pos x="381" y="138"/>
                  </a:cxn>
                  <a:cxn ang="0">
                    <a:pos x="399" y="115"/>
                  </a:cxn>
                  <a:cxn ang="0">
                    <a:pos x="414" y="89"/>
                  </a:cxn>
                  <a:cxn ang="0">
                    <a:pos x="426" y="61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6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5"/>
                  </a:cxn>
                  <a:cxn ang="0">
                    <a:pos x="219" y="227"/>
                  </a:cxn>
                  <a:cxn ang="0">
                    <a:pos x="186" y="225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1"/>
                    </a:lnTo>
                    <a:lnTo>
                      <a:pt x="23" y="89"/>
                    </a:lnTo>
                    <a:lnTo>
                      <a:pt x="38" y="115"/>
                    </a:lnTo>
                    <a:lnTo>
                      <a:pt x="56" y="138"/>
                    </a:lnTo>
                    <a:lnTo>
                      <a:pt x="78" y="159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9"/>
                    </a:lnTo>
                    <a:lnTo>
                      <a:pt x="381" y="138"/>
                    </a:lnTo>
                    <a:lnTo>
                      <a:pt x="399" y="115"/>
                    </a:lnTo>
                    <a:lnTo>
                      <a:pt x="414" y="89"/>
                    </a:lnTo>
                    <a:lnTo>
                      <a:pt x="426" y="61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6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5"/>
                    </a:lnTo>
                    <a:lnTo>
                      <a:pt x="219" y="227"/>
                    </a:lnTo>
                    <a:lnTo>
                      <a:pt x="186" y="225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773858" y="1719807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2442604" y="2756297"/>
              <a:ext cx="708825" cy="707311"/>
              <a:chOff x="5722938" y="2579688"/>
              <a:chExt cx="742950" cy="741363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93" name="Freeform 13"/>
              <p:cNvSpPr>
                <a:spLocks/>
              </p:cNvSpPr>
              <p:nvPr/>
            </p:nvSpPr>
            <p:spPr bwMode="auto">
              <a:xfrm>
                <a:off x="5722938" y="2579688"/>
                <a:ext cx="742950" cy="741363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2"/>
                  </a:cxn>
                  <a:cxn ang="0">
                    <a:pos x="296" y="8"/>
                  </a:cxn>
                  <a:cxn ang="0">
                    <a:pos x="325" y="18"/>
                  </a:cxn>
                  <a:cxn ang="0">
                    <a:pos x="352" y="32"/>
                  </a:cxn>
                  <a:cxn ang="0">
                    <a:pos x="377" y="48"/>
                  </a:cxn>
                  <a:cxn ang="0">
                    <a:pos x="400" y="68"/>
                  </a:cxn>
                  <a:cxn ang="0">
                    <a:pos x="420" y="90"/>
                  </a:cxn>
                  <a:cxn ang="0">
                    <a:pos x="436" y="115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1"/>
                  </a:cxn>
                  <a:cxn ang="0">
                    <a:pos x="468" y="233"/>
                  </a:cxn>
                  <a:cxn ang="0">
                    <a:pos x="466" y="265"/>
                  </a:cxn>
                  <a:cxn ang="0">
                    <a:pos x="460" y="295"/>
                  </a:cxn>
                  <a:cxn ang="0">
                    <a:pos x="450" y="324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8"/>
                  </a:cxn>
                  <a:cxn ang="0">
                    <a:pos x="377" y="418"/>
                  </a:cxn>
                  <a:cxn ang="0">
                    <a:pos x="352" y="435"/>
                  </a:cxn>
                  <a:cxn ang="0">
                    <a:pos x="325" y="448"/>
                  </a:cxn>
                  <a:cxn ang="0">
                    <a:pos x="296" y="458"/>
                  </a:cxn>
                  <a:cxn ang="0">
                    <a:pos x="266" y="464"/>
                  </a:cxn>
                  <a:cxn ang="0">
                    <a:pos x="234" y="467"/>
                  </a:cxn>
                  <a:cxn ang="0">
                    <a:pos x="202" y="464"/>
                  </a:cxn>
                  <a:cxn ang="0">
                    <a:pos x="171" y="458"/>
                  </a:cxn>
                  <a:cxn ang="0">
                    <a:pos x="142" y="448"/>
                  </a:cxn>
                  <a:cxn ang="0">
                    <a:pos x="116" y="435"/>
                  </a:cxn>
                  <a:cxn ang="0">
                    <a:pos x="91" y="418"/>
                  </a:cxn>
                  <a:cxn ang="0">
                    <a:pos x="68" y="398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4"/>
                  </a:cxn>
                  <a:cxn ang="0">
                    <a:pos x="8" y="295"/>
                  </a:cxn>
                  <a:cxn ang="0">
                    <a:pos x="2" y="265"/>
                  </a:cxn>
                  <a:cxn ang="0">
                    <a:pos x="0" y="233"/>
                  </a:cxn>
                  <a:cxn ang="0">
                    <a:pos x="2" y="201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5"/>
                  </a:cxn>
                  <a:cxn ang="0">
                    <a:pos x="49" y="90"/>
                  </a:cxn>
                  <a:cxn ang="0">
                    <a:pos x="68" y="68"/>
                  </a:cxn>
                  <a:cxn ang="0">
                    <a:pos x="91" y="48"/>
                  </a:cxn>
                  <a:cxn ang="0">
                    <a:pos x="116" y="32"/>
                  </a:cxn>
                  <a:cxn ang="0">
                    <a:pos x="142" y="18"/>
                  </a:cxn>
                  <a:cxn ang="0">
                    <a:pos x="171" y="8"/>
                  </a:cxn>
                  <a:cxn ang="0">
                    <a:pos x="202" y="2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7">
                    <a:moveTo>
                      <a:pt x="234" y="0"/>
                    </a:moveTo>
                    <a:lnTo>
                      <a:pt x="266" y="2"/>
                    </a:lnTo>
                    <a:lnTo>
                      <a:pt x="296" y="8"/>
                    </a:lnTo>
                    <a:lnTo>
                      <a:pt x="325" y="18"/>
                    </a:lnTo>
                    <a:lnTo>
                      <a:pt x="352" y="32"/>
                    </a:lnTo>
                    <a:lnTo>
                      <a:pt x="377" y="48"/>
                    </a:lnTo>
                    <a:lnTo>
                      <a:pt x="400" y="68"/>
                    </a:lnTo>
                    <a:lnTo>
                      <a:pt x="420" y="90"/>
                    </a:lnTo>
                    <a:lnTo>
                      <a:pt x="436" y="115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1"/>
                    </a:lnTo>
                    <a:lnTo>
                      <a:pt x="468" y="233"/>
                    </a:lnTo>
                    <a:lnTo>
                      <a:pt x="466" y="265"/>
                    </a:lnTo>
                    <a:lnTo>
                      <a:pt x="460" y="295"/>
                    </a:lnTo>
                    <a:lnTo>
                      <a:pt x="450" y="324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8"/>
                    </a:lnTo>
                    <a:lnTo>
                      <a:pt x="377" y="418"/>
                    </a:lnTo>
                    <a:lnTo>
                      <a:pt x="352" y="435"/>
                    </a:lnTo>
                    <a:lnTo>
                      <a:pt x="325" y="448"/>
                    </a:lnTo>
                    <a:lnTo>
                      <a:pt x="296" y="458"/>
                    </a:lnTo>
                    <a:lnTo>
                      <a:pt x="266" y="464"/>
                    </a:lnTo>
                    <a:lnTo>
                      <a:pt x="234" y="467"/>
                    </a:lnTo>
                    <a:lnTo>
                      <a:pt x="202" y="464"/>
                    </a:lnTo>
                    <a:lnTo>
                      <a:pt x="171" y="458"/>
                    </a:lnTo>
                    <a:lnTo>
                      <a:pt x="142" y="448"/>
                    </a:lnTo>
                    <a:lnTo>
                      <a:pt x="116" y="435"/>
                    </a:lnTo>
                    <a:lnTo>
                      <a:pt x="91" y="418"/>
                    </a:lnTo>
                    <a:lnTo>
                      <a:pt x="68" y="398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4"/>
                    </a:lnTo>
                    <a:lnTo>
                      <a:pt x="8" y="295"/>
                    </a:lnTo>
                    <a:lnTo>
                      <a:pt x="2" y="265"/>
                    </a:lnTo>
                    <a:lnTo>
                      <a:pt x="0" y="233"/>
                    </a:lnTo>
                    <a:lnTo>
                      <a:pt x="2" y="201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5"/>
                    </a:lnTo>
                    <a:lnTo>
                      <a:pt x="49" y="90"/>
                    </a:lnTo>
                    <a:lnTo>
                      <a:pt x="68" y="68"/>
                    </a:lnTo>
                    <a:lnTo>
                      <a:pt x="91" y="48"/>
                    </a:lnTo>
                    <a:lnTo>
                      <a:pt x="116" y="32"/>
                    </a:lnTo>
                    <a:lnTo>
                      <a:pt x="142" y="18"/>
                    </a:lnTo>
                    <a:lnTo>
                      <a:pt x="171" y="8"/>
                    </a:lnTo>
                    <a:lnTo>
                      <a:pt x="202" y="2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14"/>
              <p:cNvSpPr>
                <a:spLocks/>
              </p:cNvSpPr>
              <p:nvPr/>
            </p:nvSpPr>
            <p:spPr bwMode="auto">
              <a:xfrm>
                <a:off x="5746750" y="2935288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9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8"/>
                  </a:cxn>
                  <a:cxn ang="0">
                    <a:pos x="102" y="176"/>
                  </a:cxn>
                  <a:cxn ang="0">
                    <a:pos x="128" y="190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90"/>
                  </a:cxn>
                  <a:cxn ang="0">
                    <a:pos x="335" y="176"/>
                  </a:cxn>
                  <a:cxn ang="0">
                    <a:pos x="360" y="158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9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2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8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8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2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9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8"/>
                    </a:lnTo>
                    <a:lnTo>
                      <a:pt x="102" y="176"/>
                    </a:lnTo>
                    <a:lnTo>
                      <a:pt x="128" y="190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90"/>
                    </a:lnTo>
                    <a:lnTo>
                      <a:pt x="335" y="176"/>
                    </a:lnTo>
                    <a:lnTo>
                      <a:pt x="360" y="158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9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2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8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8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2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5773858" y="26231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2442604" y="3616580"/>
              <a:ext cx="708825" cy="708825"/>
              <a:chOff x="5722938" y="3481388"/>
              <a:chExt cx="742950" cy="742950"/>
            </a:xfrm>
            <a:effectLst>
              <a:outerShdw blurRad="38100" dist="63500" dir="2700000" algn="tl" rotWithShape="0">
                <a:prstClr val="black">
                  <a:alpha val="99000"/>
                </a:prstClr>
              </a:outerShdw>
            </a:effectLst>
          </p:grpSpPr>
          <p:sp>
            <p:nvSpPr>
              <p:cNvPr id="90" name="Freeform 9"/>
              <p:cNvSpPr>
                <a:spLocks/>
              </p:cNvSpPr>
              <p:nvPr/>
            </p:nvSpPr>
            <p:spPr bwMode="auto">
              <a:xfrm>
                <a:off x="5722938" y="3481388"/>
                <a:ext cx="742950" cy="742950"/>
              </a:xfrm>
              <a:custGeom>
                <a:avLst/>
                <a:gdLst/>
                <a:ahLst/>
                <a:cxnLst>
                  <a:cxn ang="0">
                    <a:pos x="234" y="0"/>
                  </a:cxn>
                  <a:cxn ang="0">
                    <a:pos x="266" y="3"/>
                  </a:cxn>
                  <a:cxn ang="0">
                    <a:pos x="296" y="9"/>
                  </a:cxn>
                  <a:cxn ang="0">
                    <a:pos x="325" y="19"/>
                  </a:cxn>
                  <a:cxn ang="0">
                    <a:pos x="352" y="32"/>
                  </a:cxn>
                  <a:cxn ang="0">
                    <a:pos x="377" y="49"/>
                  </a:cxn>
                  <a:cxn ang="0">
                    <a:pos x="400" y="69"/>
                  </a:cxn>
                  <a:cxn ang="0">
                    <a:pos x="420" y="91"/>
                  </a:cxn>
                  <a:cxn ang="0">
                    <a:pos x="436" y="116"/>
                  </a:cxn>
                  <a:cxn ang="0">
                    <a:pos x="450" y="142"/>
                  </a:cxn>
                  <a:cxn ang="0">
                    <a:pos x="460" y="171"/>
                  </a:cxn>
                  <a:cxn ang="0">
                    <a:pos x="466" y="202"/>
                  </a:cxn>
                  <a:cxn ang="0">
                    <a:pos x="468" y="234"/>
                  </a:cxn>
                  <a:cxn ang="0">
                    <a:pos x="466" y="266"/>
                  </a:cxn>
                  <a:cxn ang="0">
                    <a:pos x="460" y="296"/>
                  </a:cxn>
                  <a:cxn ang="0">
                    <a:pos x="450" y="325"/>
                  </a:cxn>
                  <a:cxn ang="0">
                    <a:pos x="436" y="351"/>
                  </a:cxn>
                  <a:cxn ang="0">
                    <a:pos x="420" y="376"/>
                  </a:cxn>
                  <a:cxn ang="0">
                    <a:pos x="400" y="399"/>
                  </a:cxn>
                  <a:cxn ang="0">
                    <a:pos x="377" y="419"/>
                  </a:cxn>
                  <a:cxn ang="0">
                    <a:pos x="352" y="436"/>
                  </a:cxn>
                  <a:cxn ang="0">
                    <a:pos x="325" y="449"/>
                  </a:cxn>
                  <a:cxn ang="0">
                    <a:pos x="296" y="459"/>
                  </a:cxn>
                  <a:cxn ang="0">
                    <a:pos x="266" y="465"/>
                  </a:cxn>
                  <a:cxn ang="0">
                    <a:pos x="234" y="468"/>
                  </a:cxn>
                  <a:cxn ang="0">
                    <a:pos x="202" y="465"/>
                  </a:cxn>
                  <a:cxn ang="0">
                    <a:pos x="171" y="459"/>
                  </a:cxn>
                  <a:cxn ang="0">
                    <a:pos x="142" y="449"/>
                  </a:cxn>
                  <a:cxn ang="0">
                    <a:pos x="116" y="436"/>
                  </a:cxn>
                  <a:cxn ang="0">
                    <a:pos x="91" y="419"/>
                  </a:cxn>
                  <a:cxn ang="0">
                    <a:pos x="68" y="399"/>
                  </a:cxn>
                  <a:cxn ang="0">
                    <a:pos x="49" y="376"/>
                  </a:cxn>
                  <a:cxn ang="0">
                    <a:pos x="32" y="351"/>
                  </a:cxn>
                  <a:cxn ang="0">
                    <a:pos x="18" y="325"/>
                  </a:cxn>
                  <a:cxn ang="0">
                    <a:pos x="8" y="296"/>
                  </a:cxn>
                  <a:cxn ang="0">
                    <a:pos x="2" y="266"/>
                  </a:cxn>
                  <a:cxn ang="0">
                    <a:pos x="0" y="234"/>
                  </a:cxn>
                  <a:cxn ang="0">
                    <a:pos x="2" y="202"/>
                  </a:cxn>
                  <a:cxn ang="0">
                    <a:pos x="8" y="171"/>
                  </a:cxn>
                  <a:cxn ang="0">
                    <a:pos x="18" y="142"/>
                  </a:cxn>
                  <a:cxn ang="0">
                    <a:pos x="32" y="116"/>
                  </a:cxn>
                  <a:cxn ang="0">
                    <a:pos x="49" y="91"/>
                  </a:cxn>
                  <a:cxn ang="0">
                    <a:pos x="68" y="69"/>
                  </a:cxn>
                  <a:cxn ang="0">
                    <a:pos x="91" y="49"/>
                  </a:cxn>
                  <a:cxn ang="0">
                    <a:pos x="116" y="32"/>
                  </a:cxn>
                  <a:cxn ang="0">
                    <a:pos x="142" y="19"/>
                  </a:cxn>
                  <a:cxn ang="0">
                    <a:pos x="171" y="9"/>
                  </a:cxn>
                  <a:cxn ang="0">
                    <a:pos x="202" y="3"/>
                  </a:cxn>
                  <a:cxn ang="0">
                    <a:pos x="234" y="0"/>
                  </a:cxn>
                </a:cxnLst>
                <a:rect l="0" t="0" r="r" b="b"/>
                <a:pathLst>
                  <a:path w="468" h="468">
                    <a:moveTo>
                      <a:pt x="234" y="0"/>
                    </a:moveTo>
                    <a:lnTo>
                      <a:pt x="266" y="3"/>
                    </a:lnTo>
                    <a:lnTo>
                      <a:pt x="296" y="9"/>
                    </a:lnTo>
                    <a:lnTo>
                      <a:pt x="325" y="19"/>
                    </a:lnTo>
                    <a:lnTo>
                      <a:pt x="352" y="32"/>
                    </a:lnTo>
                    <a:lnTo>
                      <a:pt x="377" y="49"/>
                    </a:lnTo>
                    <a:lnTo>
                      <a:pt x="400" y="69"/>
                    </a:lnTo>
                    <a:lnTo>
                      <a:pt x="420" y="91"/>
                    </a:lnTo>
                    <a:lnTo>
                      <a:pt x="436" y="116"/>
                    </a:lnTo>
                    <a:lnTo>
                      <a:pt x="450" y="142"/>
                    </a:lnTo>
                    <a:lnTo>
                      <a:pt x="460" y="171"/>
                    </a:lnTo>
                    <a:lnTo>
                      <a:pt x="466" y="202"/>
                    </a:lnTo>
                    <a:lnTo>
                      <a:pt x="468" y="234"/>
                    </a:lnTo>
                    <a:lnTo>
                      <a:pt x="466" y="266"/>
                    </a:lnTo>
                    <a:lnTo>
                      <a:pt x="460" y="296"/>
                    </a:lnTo>
                    <a:lnTo>
                      <a:pt x="450" y="325"/>
                    </a:lnTo>
                    <a:lnTo>
                      <a:pt x="436" y="351"/>
                    </a:lnTo>
                    <a:lnTo>
                      <a:pt x="420" y="376"/>
                    </a:lnTo>
                    <a:lnTo>
                      <a:pt x="400" y="399"/>
                    </a:lnTo>
                    <a:lnTo>
                      <a:pt x="377" y="419"/>
                    </a:lnTo>
                    <a:lnTo>
                      <a:pt x="352" y="436"/>
                    </a:lnTo>
                    <a:lnTo>
                      <a:pt x="325" y="449"/>
                    </a:lnTo>
                    <a:lnTo>
                      <a:pt x="296" y="459"/>
                    </a:lnTo>
                    <a:lnTo>
                      <a:pt x="266" y="465"/>
                    </a:lnTo>
                    <a:lnTo>
                      <a:pt x="234" y="468"/>
                    </a:lnTo>
                    <a:lnTo>
                      <a:pt x="202" y="465"/>
                    </a:lnTo>
                    <a:lnTo>
                      <a:pt x="171" y="459"/>
                    </a:lnTo>
                    <a:lnTo>
                      <a:pt x="142" y="449"/>
                    </a:lnTo>
                    <a:lnTo>
                      <a:pt x="116" y="436"/>
                    </a:lnTo>
                    <a:lnTo>
                      <a:pt x="91" y="419"/>
                    </a:lnTo>
                    <a:lnTo>
                      <a:pt x="68" y="399"/>
                    </a:lnTo>
                    <a:lnTo>
                      <a:pt x="49" y="376"/>
                    </a:lnTo>
                    <a:lnTo>
                      <a:pt x="32" y="351"/>
                    </a:lnTo>
                    <a:lnTo>
                      <a:pt x="18" y="325"/>
                    </a:lnTo>
                    <a:lnTo>
                      <a:pt x="8" y="296"/>
                    </a:lnTo>
                    <a:lnTo>
                      <a:pt x="2" y="266"/>
                    </a:lnTo>
                    <a:lnTo>
                      <a:pt x="0" y="234"/>
                    </a:lnTo>
                    <a:lnTo>
                      <a:pt x="2" y="202"/>
                    </a:lnTo>
                    <a:lnTo>
                      <a:pt x="8" y="171"/>
                    </a:lnTo>
                    <a:lnTo>
                      <a:pt x="18" y="142"/>
                    </a:lnTo>
                    <a:lnTo>
                      <a:pt x="32" y="116"/>
                    </a:lnTo>
                    <a:lnTo>
                      <a:pt x="49" y="91"/>
                    </a:lnTo>
                    <a:lnTo>
                      <a:pt x="68" y="69"/>
                    </a:lnTo>
                    <a:lnTo>
                      <a:pt x="91" y="49"/>
                    </a:lnTo>
                    <a:lnTo>
                      <a:pt x="116" y="32"/>
                    </a:lnTo>
                    <a:lnTo>
                      <a:pt x="142" y="19"/>
                    </a:lnTo>
                    <a:lnTo>
                      <a:pt x="171" y="9"/>
                    </a:lnTo>
                    <a:lnTo>
                      <a:pt x="202" y="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>
                <a:innerShdw blurRad="368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12"/>
              <p:cNvSpPr>
                <a:spLocks/>
              </p:cNvSpPr>
              <p:nvPr/>
            </p:nvSpPr>
            <p:spPr bwMode="auto">
              <a:xfrm>
                <a:off x="5746750" y="3838576"/>
                <a:ext cx="695325" cy="3603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31"/>
                  </a:cxn>
                  <a:cxn ang="0">
                    <a:pos x="12" y="60"/>
                  </a:cxn>
                  <a:cxn ang="0">
                    <a:pos x="23" y="88"/>
                  </a:cxn>
                  <a:cxn ang="0">
                    <a:pos x="38" y="114"/>
                  </a:cxn>
                  <a:cxn ang="0">
                    <a:pos x="56" y="137"/>
                  </a:cxn>
                  <a:cxn ang="0">
                    <a:pos x="78" y="157"/>
                  </a:cxn>
                  <a:cxn ang="0">
                    <a:pos x="102" y="176"/>
                  </a:cxn>
                  <a:cxn ang="0">
                    <a:pos x="128" y="189"/>
                  </a:cxn>
                  <a:cxn ang="0">
                    <a:pos x="157" y="200"/>
                  </a:cxn>
                  <a:cxn ang="0">
                    <a:pos x="187" y="207"/>
                  </a:cxn>
                  <a:cxn ang="0">
                    <a:pos x="219" y="209"/>
                  </a:cxn>
                  <a:cxn ang="0">
                    <a:pos x="250" y="207"/>
                  </a:cxn>
                  <a:cxn ang="0">
                    <a:pos x="280" y="200"/>
                  </a:cxn>
                  <a:cxn ang="0">
                    <a:pos x="309" y="189"/>
                  </a:cxn>
                  <a:cxn ang="0">
                    <a:pos x="335" y="176"/>
                  </a:cxn>
                  <a:cxn ang="0">
                    <a:pos x="360" y="157"/>
                  </a:cxn>
                  <a:cxn ang="0">
                    <a:pos x="381" y="137"/>
                  </a:cxn>
                  <a:cxn ang="0">
                    <a:pos x="399" y="114"/>
                  </a:cxn>
                  <a:cxn ang="0">
                    <a:pos x="414" y="88"/>
                  </a:cxn>
                  <a:cxn ang="0">
                    <a:pos x="426" y="60"/>
                  </a:cxn>
                  <a:cxn ang="0">
                    <a:pos x="433" y="31"/>
                  </a:cxn>
                  <a:cxn ang="0">
                    <a:pos x="437" y="0"/>
                  </a:cxn>
                  <a:cxn ang="0">
                    <a:pos x="437" y="3"/>
                  </a:cxn>
                  <a:cxn ang="0">
                    <a:pos x="438" y="5"/>
                  </a:cxn>
                  <a:cxn ang="0">
                    <a:pos x="438" y="8"/>
                  </a:cxn>
                  <a:cxn ang="0">
                    <a:pos x="436" y="41"/>
                  </a:cxn>
                  <a:cxn ang="0">
                    <a:pos x="429" y="71"/>
                  </a:cxn>
                  <a:cxn ang="0">
                    <a:pos x="417" y="100"/>
                  </a:cxn>
                  <a:cxn ang="0">
                    <a:pos x="403" y="127"/>
                  </a:cxn>
                  <a:cxn ang="0">
                    <a:pos x="384" y="151"/>
                  </a:cxn>
                  <a:cxn ang="0">
                    <a:pos x="363" y="173"/>
                  </a:cxn>
                  <a:cxn ang="0">
                    <a:pos x="338" y="192"/>
                  </a:cxn>
                  <a:cxn ang="0">
                    <a:pos x="311" y="206"/>
                  </a:cxn>
                  <a:cxn ang="0">
                    <a:pos x="282" y="217"/>
                  </a:cxn>
                  <a:cxn ang="0">
                    <a:pos x="251" y="224"/>
                  </a:cxn>
                  <a:cxn ang="0">
                    <a:pos x="219" y="227"/>
                  </a:cxn>
                  <a:cxn ang="0">
                    <a:pos x="186" y="224"/>
                  </a:cxn>
                  <a:cxn ang="0">
                    <a:pos x="155" y="217"/>
                  </a:cxn>
                  <a:cxn ang="0">
                    <a:pos x="127" y="206"/>
                  </a:cxn>
                  <a:cxn ang="0">
                    <a:pos x="100" y="192"/>
                  </a:cxn>
                  <a:cxn ang="0">
                    <a:pos x="76" y="173"/>
                  </a:cxn>
                  <a:cxn ang="0">
                    <a:pos x="53" y="151"/>
                  </a:cxn>
                  <a:cxn ang="0">
                    <a:pos x="35" y="127"/>
                  </a:cxn>
                  <a:cxn ang="0">
                    <a:pos x="21" y="100"/>
                  </a:cxn>
                  <a:cxn ang="0">
                    <a:pos x="9" y="71"/>
                  </a:cxn>
                  <a:cxn ang="0">
                    <a:pos x="2" y="41"/>
                  </a:cxn>
                  <a:cxn ang="0">
                    <a:pos x="0" y="8"/>
                  </a:cxn>
                  <a:cxn ang="0">
                    <a:pos x="0" y="0"/>
                  </a:cxn>
                </a:cxnLst>
                <a:rect l="0" t="0" r="r" b="b"/>
                <a:pathLst>
                  <a:path w="438" h="227">
                    <a:moveTo>
                      <a:pt x="0" y="0"/>
                    </a:moveTo>
                    <a:lnTo>
                      <a:pt x="4" y="31"/>
                    </a:lnTo>
                    <a:lnTo>
                      <a:pt x="12" y="60"/>
                    </a:lnTo>
                    <a:lnTo>
                      <a:pt x="23" y="88"/>
                    </a:lnTo>
                    <a:lnTo>
                      <a:pt x="38" y="114"/>
                    </a:lnTo>
                    <a:lnTo>
                      <a:pt x="56" y="137"/>
                    </a:lnTo>
                    <a:lnTo>
                      <a:pt x="78" y="157"/>
                    </a:lnTo>
                    <a:lnTo>
                      <a:pt x="102" y="176"/>
                    </a:lnTo>
                    <a:lnTo>
                      <a:pt x="128" y="189"/>
                    </a:lnTo>
                    <a:lnTo>
                      <a:pt x="157" y="200"/>
                    </a:lnTo>
                    <a:lnTo>
                      <a:pt x="187" y="207"/>
                    </a:lnTo>
                    <a:lnTo>
                      <a:pt x="219" y="209"/>
                    </a:lnTo>
                    <a:lnTo>
                      <a:pt x="250" y="207"/>
                    </a:lnTo>
                    <a:lnTo>
                      <a:pt x="280" y="200"/>
                    </a:lnTo>
                    <a:lnTo>
                      <a:pt x="309" y="189"/>
                    </a:lnTo>
                    <a:lnTo>
                      <a:pt x="335" y="176"/>
                    </a:lnTo>
                    <a:lnTo>
                      <a:pt x="360" y="157"/>
                    </a:lnTo>
                    <a:lnTo>
                      <a:pt x="381" y="137"/>
                    </a:lnTo>
                    <a:lnTo>
                      <a:pt x="399" y="114"/>
                    </a:lnTo>
                    <a:lnTo>
                      <a:pt x="414" y="88"/>
                    </a:lnTo>
                    <a:lnTo>
                      <a:pt x="426" y="60"/>
                    </a:lnTo>
                    <a:lnTo>
                      <a:pt x="433" y="31"/>
                    </a:lnTo>
                    <a:lnTo>
                      <a:pt x="437" y="0"/>
                    </a:lnTo>
                    <a:lnTo>
                      <a:pt x="437" y="3"/>
                    </a:lnTo>
                    <a:lnTo>
                      <a:pt x="438" y="5"/>
                    </a:lnTo>
                    <a:lnTo>
                      <a:pt x="438" y="8"/>
                    </a:lnTo>
                    <a:lnTo>
                      <a:pt x="436" y="41"/>
                    </a:lnTo>
                    <a:lnTo>
                      <a:pt x="429" y="71"/>
                    </a:lnTo>
                    <a:lnTo>
                      <a:pt x="417" y="100"/>
                    </a:lnTo>
                    <a:lnTo>
                      <a:pt x="403" y="127"/>
                    </a:lnTo>
                    <a:lnTo>
                      <a:pt x="384" y="151"/>
                    </a:lnTo>
                    <a:lnTo>
                      <a:pt x="363" y="173"/>
                    </a:lnTo>
                    <a:lnTo>
                      <a:pt x="338" y="192"/>
                    </a:lnTo>
                    <a:lnTo>
                      <a:pt x="311" y="206"/>
                    </a:lnTo>
                    <a:lnTo>
                      <a:pt x="282" y="217"/>
                    </a:lnTo>
                    <a:lnTo>
                      <a:pt x="251" y="224"/>
                    </a:lnTo>
                    <a:lnTo>
                      <a:pt x="219" y="227"/>
                    </a:lnTo>
                    <a:lnTo>
                      <a:pt x="186" y="224"/>
                    </a:lnTo>
                    <a:lnTo>
                      <a:pt x="155" y="217"/>
                    </a:lnTo>
                    <a:lnTo>
                      <a:pt x="127" y="206"/>
                    </a:lnTo>
                    <a:lnTo>
                      <a:pt x="100" y="192"/>
                    </a:lnTo>
                    <a:lnTo>
                      <a:pt x="76" y="173"/>
                    </a:lnTo>
                    <a:lnTo>
                      <a:pt x="53" y="151"/>
                    </a:lnTo>
                    <a:lnTo>
                      <a:pt x="35" y="127"/>
                    </a:lnTo>
                    <a:lnTo>
                      <a:pt x="21" y="100"/>
                    </a:lnTo>
                    <a:lnTo>
                      <a:pt x="9" y="71"/>
                    </a:lnTo>
                    <a:lnTo>
                      <a:pt x="2" y="41"/>
                    </a:lnTo>
                    <a:lnTo>
                      <a:pt x="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33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5773858" y="3537590"/>
                <a:ext cx="648976" cy="6619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34000">
                    <a:schemeClr val="bg1">
                      <a:shade val="100000"/>
                      <a:satMod val="115000"/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99" name="Rectangle 98"/>
          <p:cNvSpPr/>
          <p:nvPr/>
        </p:nvSpPr>
        <p:spPr>
          <a:xfrm>
            <a:off x="8343900" y="4495800"/>
            <a:ext cx="2971800" cy="1524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pPr algn="ctr"/>
            <a:r>
              <a:rPr lang="en-US" sz="1800" i="1" dirty="0" smtClean="0"/>
              <a:t>Cost </a:t>
            </a:r>
            <a:r>
              <a:rPr lang="en-US" sz="1800" i="1" dirty="0"/>
              <a:t>of one PCC Wheelchair/Bike Ramp $</a:t>
            </a:r>
            <a:r>
              <a:rPr lang="en-US" sz="1800" i="1" dirty="0" smtClean="0"/>
              <a:t>1000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960112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Click="0" advTm="15000"/>
    </mc:Choice>
    <mc:Fallback>
      <p:transition xmlns:p14="http://schemas.microsoft.com/office/powerpoint/2010/main" advClick="0" advTm="1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“PROJECT SIDEWALK”</a:t>
            </a:r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304800" y="1219200"/>
            <a:ext cx="4724400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“Project Sidewalk” was created by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a team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of students from the Human-Computer Interaction Lab at the University of Maryland lead by Dr. Jon Froehlich.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/>
            </a:r>
            <a:b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</a:b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Goals of “Project Sidewalk”</a:t>
            </a:r>
          </a:p>
          <a:p>
            <a:pPr marL="898419" lvl="2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Mobility oriented</a:t>
            </a:r>
          </a:p>
          <a:p>
            <a:pPr marL="898419" lvl="2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Sidewalk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labeling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  <p:pic>
        <p:nvPicPr>
          <p:cNvPr id="3" name="segment-2.mp4">
            <a:hlinkClick r:id="" action="ppaction://media"/>
            <a:hlinkHover r:id="" action="ppaction://ole?verb=0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39774" y="1223682"/>
            <a:ext cx="6329180" cy="386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0" y="5084482"/>
            <a:ext cx="5472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https://sidewalk.umiacs.umd.edu/</a:t>
            </a:r>
          </a:p>
        </p:txBody>
      </p:sp>
    </p:spTree>
    <p:extLst>
      <p:ext uri="{BB962C8B-B14F-4D97-AF65-F5344CB8AC3E}">
        <p14:creationId xmlns:p14="http://schemas.microsoft.com/office/powerpoint/2010/main" val="8811598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1"/>
          <p:cNvSpPr txBox="1">
            <a:spLocks/>
          </p:cNvSpPr>
          <p:nvPr/>
        </p:nvSpPr>
        <p:spPr>
          <a:xfrm>
            <a:off x="609600" y="274641"/>
            <a:ext cx="10972801" cy="71596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 algn="l" defTabSz="1218845" rtl="0" eaLnBrk="1" latinLnBrk="0" hangingPunct="1">
              <a:spcBef>
                <a:spcPct val="0"/>
              </a:spcBef>
              <a:buNone/>
              <a:defRPr sz="3732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Why “Project Sidewalk” data is important</a:t>
            </a:r>
            <a:endParaRPr lang="en-US" dirty="0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512119"/>
            <a:ext cx="10058400" cy="219348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81000" y="1447800"/>
            <a:ext cx="10668000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Repurpose data to tell a story about sidewalk repair in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Washington D.C.</a:t>
            </a: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Use label data to predict problem sidewalk areas</a:t>
            </a:r>
          </a:p>
          <a:p>
            <a:pPr marL="898418" lvl="1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Label data consists of:</a:t>
            </a:r>
          </a:p>
          <a:p>
            <a:pPr marL="1507912" lvl="2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Curb Ramps, Missing Curb Ramps, Sidewalk Obstacles, Surface Problems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80% of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the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sidewalks of Washington D.C. were labeled at start of this project. As of today, 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100% of the </a:t>
            </a:r>
            <a:r>
              <a:rPr lang="en-US" sz="2000" dirty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sidewalks are labeled</a:t>
            </a:r>
            <a:r>
              <a:rPr lang="en-US" sz="2000" dirty="0" smtClean="0">
                <a:solidFill>
                  <a:prstClr val="black">
                    <a:lumMod val="75000"/>
                    <a:lumOff val="25000"/>
                  </a:prstClr>
                </a:solidFill>
                <a:cs typeface="Arial" pitchFamily="34" charset="0"/>
              </a:rPr>
              <a:t>. </a:t>
            </a:r>
            <a:endParaRPr lang="en-US" sz="2000" dirty="0">
              <a:solidFill>
                <a:prstClr val="black">
                  <a:lumMod val="75000"/>
                  <a:lumOff val="25000"/>
                </a:prst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26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ISSUES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00200" y="1600200"/>
            <a:ext cx="9753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"Scheduled Sidewalk Response Time: investigation 1-10 business days, temporary (emergency) repairs: up to 15 business days, permanent resolution depends on investigation, permanent repairs require longer timeframe and depend on funding availability</a:t>
            </a:r>
            <a:r>
              <a:rPr lang="en-US" sz="2000" dirty="0" smtClean="0"/>
              <a:t>”</a:t>
            </a:r>
            <a:endParaRPr lang="en-US" sz="2000" dirty="0"/>
          </a:p>
        </p:txBody>
      </p:sp>
      <p:sp>
        <p:nvSpPr>
          <p:cNvPr id="42" name="Oval 41"/>
          <p:cNvSpPr/>
          <p:nvPr/>
        </p:nvSpPr>
        <p:spPr>
          <a:xfrm>
            <a:off x="694487" y="1678775"/>
            <a:ext cx="623293" cy="623292"/>
          </a:xfrm>
          <a:prstGeom prst="ellipse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44" name="Multiply 43"/>
          <p:cNvSpPr/>
          <p:nvPr/>
        </p:nvSpPr>
        <p:spPr>
          <a:xfrm>
            <a:off x="609600" y="1600200"/>
            <a:ext cx="791794" cy="79179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46" name="Oval 45"/>
          <p:cNvSpPr/>
          <p:nvPr/>
        </p:nvSpPr>
        <p:spPr>
          <a:xfrm>
            <a:off x="740893" y="3325381"/>
            <a:ext cx="623293" cy="623292"/>
          </a:xfrm>
          <a:prstGeom prst="ellipse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47" name="Multiply 46"/>
          <p:cNvSpPr/>
          <p:nvPr/>
        </p:nvSpPr>
        <p:spPr>
          <a:xfrm>
            <a:off x="656006" y="3246806"/>
            <a:ext cx="791794" cy="79179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14" name="TextBox 13"/>
          <p:cNvSpPr txBox="1"/>
          <p:nvPr/>
        </p:nvSpPr>
        <p:spPr>
          <a:xfrm>
            <a:off x="1600200" y="3325381"/>
            <a:ext cx="982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FISCAL </a:t>
            </a:r>
            <a:r>
              <a:rPr lang="en-US" sz="2000" dirty="0"/>
              <a:t>YEAR 2016 TOTAL APPROVED OPERATING BUDGET: </a:t>
            </a:r>
            <a:r>
              <a:rPr lang="en-US" b="1" dirty="0">
                <a:solidFill>
                  <a:srgbClr val="FF0000"/>
                </a:solidFill>
              </a:rPr>
              <a:t>$</a:t>
            </a:r>
            <a:r>
              <a:rPr lang="en-US" b="1" dirty="0" smtClean="0">
                <a:solidFill>
                  <a:srgbClr val="FF0000"/>
                </a:solidFill>
              </a:rPr>
              <a:t>113,676,337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740893" y="4620781"/>
            <a:ext cx="623293" cy="623292"/>
          </a:xfrm>
          <a:prstGeom prst="ellipse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50" name="Multiply 49"/>
          <p:cNvSpPr/>
          <p:nvPr/>
        </p:nvSpPr>
        <p:spPr>
          <a:xfrm>
            <a:off x="656006" y="4542206"/>
            <a:ext cx="791794" cy="791794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399" dirty="0"/>
          </a:p>
        </p:txBody>
      </p:sp>
      <p:sp>
        <p:nvSpPr>
          <p:cNvPr id="51" name="TextBox 50"/>
          <p:cNvSpPr txBox="1"/>
          <p:nvPr/>
        </p:nvSpPr>
        <p:spPr>
          <a:xfrm>
            <a:off x="1600200" y="4620781"/>
            <a:ext cx="982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Civil </a:t>
            </a:r>
            <a:r>
              <a:rPr lang="en-US" sz="2000" dirty="0"/>
              <a:t>services may not be exclusionary to persons with </a:t>
            </a:r>
            <a:r>
              <a:rPr lang="en-US" sz="2000" dirty="0" smtClean="0"/>
              <a:t>disabilities as stated in Title II of the American Disabilities Act.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4237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304801" y="1295400"/>
            <a:ext cx="4495800" cy="541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Washington D.C. has allocated a yearly budget for city repairs</a:t>
            </a:r>
            <a:r>
              <a:rPr lang="en-US" sz="18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n-US" sz="180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There is a backlog of repairs and the city has a hard time prioritizing what repairs are more important than others.</a:t>
            </a:r>
            <a:b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</a:br>
            <a:endParaRPr lang="en-US" sz="180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endParaRPr lang="en-US" sz="180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endParaRPr lang="en-US" sz="180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endParaRPr lang="en-US" sz="180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  <a:p>
            <a:pPr marL="288925" indent="-288925">
              <a:lnSpc>
                <a:spcPct val="130000"/>
              </a:lnSpc>
              <a:spcBef>
                <a:spcPct val="20000"/>
              </a:spcBef>
              <a:buClr>
                <a:schemeClr val="tx2"/>
              </a:buClr>
              <a:buSzPct val="100000"/>
              <a:buFont typeface="Arial" panose="020B0604020202020204" pitchFamily="34" charset="0"/>
              <a:buChar char="●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Using the crowdsource labeling data, City crime data, and real-estate market pricing data we can predict results that are better than chance what areas will have problematic sidewalks.</a:t>
            </a:r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5029200" y="1600200"/>
            <a:ext cx="6934200" cy="4156514"/>
            <a:chOff x="4015" y="1370"/>
            <a:chExt cx="3288" cy="1908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4015" y="1370"/>
              <a:ext cx="3288" cy="19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4351" y="1439"/>
              <a:ext cx="2616" cy="1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4311" y="1370"/>
              <a:ext cx="2695" cy="1808"/>
            </a:xfrm>
            <a:custGeom>
              <a:avLst/>
              <a:gdLst>
                <a:gd name="T0" fmla="*/ 273 w 273"/>
                <a:gd name="T1" fmla="*/ 175 h 182"/>
                <a:gd name="T2" fmla="*/ 273 w 273"/>
                <a:gd name="T3" fmla="*/ 11 h 182"/>
                <a:gd name="T4" fmla="*/ 263 w 273"/>
                <a:gd name="T5" fmla="*/ 0 h 182"/>
                <a:gd name="T6" fmla="*/ 11 w 273"/>
                <a:gd name="T7" fmla="*/ 0 h 182"/>
                <a:gd name="T8" fmla="*/ 0 w 273"/>
                <a:gd name="T9" fmla="*/ 11 h 182"/>
                <a:gd name="T10" fmla="*/ 0 w 273"/>
                <a:gd name="T11" fmla="*/ 175 h 182"/>
                <a:gd name="T12" fmla="*/ 3 w 273"/>
                <a:gd name="T13" fmla="*/ 182 h 182"/>
                <a:gd name="T14" fmla="*/ 270 w 273"/>
                <a:gd name="T15" fmla="*/ 182 h 182"/>
                <a:gd name="T16" fmla="*/ 273 w 273"/>
                <a:gd name="T17" fmla="*/ 175 h 182"/>
                <a:gd name="T18" fmla="*/ 263 w 273"/>
                <a:gd name="T19" fmla="*/ 170 h 182"/>
                <a:gd name="T20" fmla="*/ 9 w 273"/>
                <a:gd name="T21" fmla="*/ 170 h 182"/>
                <a:gd name="T22" fmla="*/ 9 w 273"/>
                <a:gd name="T23" fmla="*/ 11 h 182"/>
                <a:gd name="T24" fmla="*/ 263 w 273"/>
                <a:gd name="T25" fmla="*/ 11 h 182"/>
                <a:gd name="T26" fmla="*/ 263 w 273"/>
                <a:gd name="T27" fmla="*/ 17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3" h="182">
                  <a:moveTo>
                    <a:pt x="273" y="175"/>
                  </a:moveTo>
                  <a:cubicBezTo>
                    <a:pt x="273" y="11"/>
                    <a:pt x="273" y="11"/>
                    <a:pt x="273" y="11"/>
                  </a:cubicBezTo>
                  <a:cubicBezTo>
                    <a:pt x="273" y="5"/>
                    <a:pt x="268" y="0"/>
                    <a:pt x="26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7"/>
                    <a:pt x="1" y="180"/>
                    <a:pt x="3" y="182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2" y="180"/>
                    <a:pt x="273" y="177"/>
                    <a:pt x="273" y="175"/>
                  </a:cubicBezTo>
                  <a:close/>
                  <a:moveTo>
                    <a:pt x="263" y="170"/>
                  </a:moveTo>
                  <a:cubicBezTo>
                    <a:pt x="9" y="170"/>
                    <a:pt x="9" y="170"/>
                    <a:pt x="9" y="170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263" y="11"/>
                    <a:pt x="263" y="11"/>
                    <a:pt x="263" y="11"/>
                  </a:cubicBezTo>
                  <a:lnTo>
                    <a:pt x="263" y="17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4015" y="3178"/>
              <a:ext cx="3297" cy="60"/>
            </a:xfrm>
            <a:custGeom>
              <a:avLst/>
              <a:gdLst>
                <a:gd name="T0" fmla="*/ 2962 w 3297"/>
                <a:gd name="T1" fmla="*/ 0 h 60"/>
                <a:gd name="T2" fmla="*/ 326 w 3297"/>
                <a:gd name="T3" fmla="*/ 0 h 60"/>
                <a:gd name="T4" fmla="*/ 0 w 3297"/>
                <a:gd name="T5" fmla="*/ 0 h 60"/>
                <a:gd name="T6" fmla="*/ 0 w 3297"/>
                <a:gd name="T7" fmla="*/ 60 h 60"/>
                <a:gd name="T8" fmla="*/ 3297 w 3297"/>
                <a:gd name="T9" fmla="*/ 60 h 60"/>
                <a:gd name="T10" fmla="*/ 3297 w 3297"/>
                <a:gd name="T11" fmla="*/ 0 h 60"/>
                <a:gd name="T12" fmla="*/ 2962 w 3297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7" h="60">
                  <a:moveTo>
                    <a:pt x="2962" y="0"/>
                  </a:moveTo>
                  <a:lnTo>
                    <a:pt x="326" y="0"/>
                  </a:lnTo>
                  <a:lnTo>
                    <a:pt x="0" y="0"/>
                  </a:lnTo>
                  <a:lnTo>
                    <a:pt x="0" y="60"/>
                  </a:lnTo>
                  <a:lnTo>
                    <a:pt x="3297" y="60"/>
                  </a:lnTo>
                  <a:lnTo>
                    <a:pt x="3297" y="0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1" name="Oval 8"/>
            <p:cNvSpPr>
              <a:spLocks noChangeArrowheads="1"/>
            </p:cNvSpPr>
            <p:nvPr/>
          </p:nvSpPr>
          <p:spPr bwMode="auto">
            <a:xfrm>
              <a:off x="5644" y="1419"/>
              <a:ext cx="30" cy="20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5427" y="3178"/>
              <a:ext cx="464" cy="40"/>
            </a:xfrm>
            <a:custGeom>
              <a:avLst/>
              <a:gdLst>
                <a:gd name="T0" fmla="*/ 24 w 47"/>
                <a:gd name="T1" fmla="*/ 0 h 4"/>
                <a:gd name="T2" fmla="*/ 23 w 47"/>
                <a:gd name="T3" fmla="*/ 0 h 4"/>
                <a:gd name="T4" fmla="*/ 0 w 47"/>
                <a:gd name="T5" fmla="*/ 0 h 4"/>
                <a:gd name="T6" fmla="*/ 4 w 47"/>
                <a:gd name="T7" fmla="*/ 4 h 4"/>
                <a:gd name="T8" fmla="*/ 23 w 47"/>
                <a:gd name="T9" fmla="*/ 4 h 4"/>
                <a:gd name="T10" fmla="*/ 24 w 47"/>
                <a:gd name="T11" fmla="*/ 4 h 4"/>
                <a:gd name="T12" fmla="*/ 43 w 47"/>
                <a:gd name="T13" fmla="*/ 4 h 4"/>
                <a:gd name="T14" fmla="*/ 47 w 47"/>
                <a:gd name="T15" fmla="*/ 0 h 4"/>
                <a:gd name="T16" fmla="*/ 24 w 4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4">
                  <a:moveTo>
                    <a:pt x="2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4"/>
                    <a:pt x="4" y="4"/>
                  </a:cubicBezTo>
                  <a:cubicBezTo>
                    <a:pt x="7" y="4"/>
                    <a:pt x="20" y="4"/>
                    <a:pt x="23" y="4"/>
                  </a:cubicBezTo>
                  <a:cubicBezTo>
                    <a:pt x="23" y="4"/>
                    <a:pt x="24" y="4"/>
                    <a:pt x="24" y="4"/>
                  </a:cubicBezTo>
                  <a:cubicBezTo>
                    <a:pt x="27" y="4"/>
                    <a:pt x="39" y="4"/>
                    <a:pt x="43" y="4"/>
                  </a:cubicBezTo>
                  <a:cubicBezTo>
                    <a:pt x="46" y="4"/>
                    <a:pt x="47" y="0"/>
                    <a:pt x="47" y="0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4015" y="3238"/>
              <a:ext cx="3297" cy="40"/>
            </a:xfrm>
            <a:custGeom>
              <a:avLst/>
              <a:gdLst>
                <a:gd name="T0" fmla="*/ 0 w 334"/>
                <a:gd name="T1" fmla="*/ 0 h 4"/>
                <a:gd name="T2" fmla="*/ 19 w 334"/>
                <a:gd name="T3" fmla="*/ 4 h 4"/>
                <a:gd name="T4" fmla="*/ 166 w 334"/>
                <a:gd name="T5" fmla="*/ 4 h 4"/>
                <a:gd name="T6" fmla="*/ 168 w 334"/>
                <a:gd name="T7" fmla="*/ 4 h 4"/>
                <a:gd name="T8" fmla="*/ 314 w 334"/>
                <a:gd name="T9" fmla="*/ 4 h 4"/>
                <a:gd name="T10" fmla="*/ 334 w 33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4" h="4">
                  <a:moveTo>
                    <a:pt x="0" y="0"/>
                  </a:moveTo>
                  <a:cubicBezTo>
                    <a:pt x="0" y="0"/>
                    <a:pt x="2" y="4"/>
                    <a:pt x="19" y="4"/>
                  </a:cubicBezTo>
                  <a:cubicBezTo>
                    <a:pt x="37" y="4"/>
                    <a:pt x="166" y="4"/>
                    <a:pt x="166" y="4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4"/>
                    <a:pt x="297" y="4"/>
                    <a:pt x="314" y="4"/>
                  </a:cubicBezTo>
                  <a:cubicBezTo>
                    <a:pt x="332" y="4"/>
                    <a:pt x="334" y="0"/>
                    <a:pt x="334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 dirty="0">
                <a:solidFill>
                  <a:prstClr val="black"/>
                </a:solidFill>
              </a:endParaRPr>
            </a:p>
          </p:txBody>
        </p:sp>
      </p:grpSp>
      <p:sp>
        <p:nvSpPr>
          <p:cNvPr id="14" name="Right Arrow 13"/>
          <p:cNvSpPr/>
          <p:nvPr/>
        </p:nvSpPr>
        <p:spPr>
          <a:xfrm rot="5400000">
            <a:off x="1807046" y="3559648"/>
            <a:ext cx="1447801" cy="1034105"/>
          </a:xfrm>
          <a:prstGeom prst="rightArrow">
            <a:avLst>
              <a:gd name="adj1" fmla="val 50000"/>
              <a:gd name="adj2" fmla="val 49486"/>
            </a:avLst>
          </a:prstGeom>
          <a:gradFill flip="none" rotWithShape="1">
            <a:gsLst>
              <a:gs pos="52000">
                <a:srgbClr val="4F8DD3"/>
              </a:gs>
              <a:gs pos="0">
                <a:schemeClr val="tx2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684692" y="2360112"/>
            <a:ext cx="3686483" cy="2573490"/>
            <a:chOff x="5441949" y="1524000"/>
            <a:chExt cx="6062663" cy="4232275"/>
          </a:xfrm>
        </p:grpSpPr>
        <p:sp>
          <p:nvSpPr>
            <p:cNvPr id="17" name="Freeform 7"/>
            <p:cNvSpPr>
              <a:spLocks noEditPoints="1"/>
            </p:cNvSpPr>
            <p:nvPr/>
          </p:nvSpPr>
          <p:spPr bwMode="auto">
            <a:xfrm>
              <a:off x="8642349" y="3092450"/>
              <a:ext cx="2162175" cy="2663825"/>
            </a:xfrm>
            <a:custGeom>
              <a:avLst/>
              <a:gdLst>
                <a:gd name="T0" fmla="*/ 1265 w 1362"/>
                <a:gd name="T1" fmla="*/ 1602 h 1678"/>
                <a:gd name="T2" fmla="*/ 1288 w 1362"/>
                <a:gd name="T3" fmla="*/ 1591 h 1678"/>
                <a:gd name="T4" fmla="*/ 1299 w 1362"/>
                <a:gd name="T5" fmla="*/ 1586 h 1678"/>
                <a:gd name="T6" fmla="*/ 1306 w 1362"/>
                <a:gd name="T7" fmla="*/ 1583 h 1678"/>
                <a:gd name="T8" fmla="*/ 1315 w 1362"/>
                <a:gd name="T9" fmla="*/ 1578 h 1678"/>
                <a:gd name="T10" fmla="*/ 1362 w 1362"/>
                <a:gd name="T11" fmla="*/ 1552 h 1678"/>
                <a:gd name="T12" fmla="*/ 902 w 1362"/>
                <a:gd name="T13" fmla="*/ 778 h 1678"/>
                <a:gd name="T14" fmla="*/ 1233 w 1362"/>
                <a:gd name="T15" fmla="*/ 1615 h 1678"/>
                <a:gd name="T16" fmla="*/ 1095 w 1362"/>
                <a:gd name="T17" fmla="*/ 1658 h 1678"/>
                <a:gd name="T18" fmla="*/ 951 w 1362"/>
                <a:gd name="T19" fmla="*/ 1677 h 1678"/>
                <a:gd name="T20" fmla="*/ 804 w 1362"/>
                <a:gd name="T21" fmla="*/ 1674 h 1678"/>
                <a:gd name="T22" fmla="*/ 656 w 1362"/>
                <a:gd name="T23" fmla="*/ 1645 h 1678"/>
                <a:gd name="T24" fmla="*/ 518 w 1362"/>
                <a:gd name="T25" fmla="*/ 1592 h 1678"/>
                <a:gd name="T26" fmla="*/ 398 w 1362"/>
                <a:gd name="T27" fmla="*/ 1525 h 1678"/>
                <a:gd name="T28" fmla="*/ 292 w 1362"/>
                <a:gd name="T29" fmla="*/ 1442 h 1678"/>
                <a:gd name="T30" fmla="*/ 201 w 1362"/>
                <a:gd name="T31" fmla="*/ 1344 h 1678"/>
                <a:gd name="T32" fmla="*/ 126 w 1362"/>
                <a:gd name="T33" fmla="*/ 1235 h 1678"/>
                <a:gd name="T34" fmla="*/ 68 w 1362"/>
                <a:gd name="T35" fmla="*/ 1118 h 1678"/>
                <a:gd name="T36" fmla="*/ 26 w 1362"/>
                <a:gd name="T37" fmla="*/ 992 h 1678"/>
                <a:gd name="T38" fmla="*/ 5 w 1362"/>
                <a:gd name="T39" fmla="*/ 862 h 1678"/>
                <a:gd name="T40" fmla="*/ 2 w 1362"/>
                <a:gd name="T41" fmla="*/ 727 h 1678"/>
                <a:gd name="T42" fmla="*/ 20 w 1362"/>
                <a:gd name="T43" fmla="*/ 593 h 1678"/>
                <a:gd name="T44" fmla="*/ 59 w 1362"/>
                <a:gd name="T45" fmla="*/ 459 h 1678"/>
                <a:gd name="T46" fmla="*/ 118 w 1362"/>
                <a:gd name="T47" fmla="*/ 332 h 1678"/>
                <a:gd name="T48" fmla="*/ 195 w 1362"/>
                <a:gd name="T49" fmla="*/ 217 h 1678"/>
                <a:gd name="T50" fmla="*/ 286 w 1362"/>
                <a:gd name="T51" fmla="*/ 119 h 1678"/>
                <a:gd name="T52" fmla="*/ 374 w 1362"/>
                <a:gd name="T53" fmla="*/ 47 h 1678"/>
                <a:gd name="T54" fmla="*/ 374 w 1362"/>
                <a:gd name="T55" fmla="*/ 47 h 1678"/>
                <a:gd name="T56" fmla="*/ 384 w 1362"/>
                <a:gd name="T57" fmla="*/ 40 h 1678"/>
                <a:gd name="T58" fmla="*/ 384 w 1362"/>
                <a:gd name="T59" fmla="*/ 40 h 1678"/>
                <a:gd name="T60" fmla="*/ 396 w 1362"/>
                <a:gd name="T61" fmla="*/ 31 h 1678"/>
                <a:gd name="T62" fmla="*/ 396 w 1362"/>
                <a:gd name="T63" fmla="*/ 31 h 1678"/>
                <a:gd name="T64" fmla="*/ 446 w 1362"/>
                <a:gd name="T65" fmla="*/ 0 h 1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62" h="1678">
                  <a:moveTo>
                    <a:pt x="1288" y="1591"/>
                  </a:moveTo>
                  <a:lnTo>
                    <a:pt x="1265" y="1602"/>
                  </a:lnTo>
                  <a:lnTo>
                    <a:pt x="1265" y="1601"/>
                  </a:lnTo>
                  <a:lnTo>
                    <a:pt x="1288" y="1591"/>
                  </a:lnTo>
                  <a:close/>
                  <a:moveTo>
                    <a:pt x="1306" y="1583"/>
                  </a:moveTo>
                  <a:lnTo>
                    <a:pt x="1299" y="1586"/>
                  </a:lnTo>
                  <a:lnTo>
                    <a:pt x="1288" y="1591"/>
                  </a:lnTo>
                  <a:lnTo>
                    <a:pt x="1306" y="1583"/>
                  </a:lnTo>
                  <a:close/>
                  <a:moveTo>
                    <a:pt x="1362" y="1552"/>
                  </a:moveTo>
                  <a:lnTo>
                    <a:pt x="1315" y="1578"/>
                  </a:lnTo>
                  <a:lnTo>
                    <a:pt x="1306" y="1583"/>
                  </a:lnTo>
                  <a:lnTo>
                    <a:pt x="1362" y="1552"/>
                  </a:lnTo>
                  <a:close/>
                  <a:moveTo>
                    <a:pt x="374" y="47"/>
                  </a:moveTo>
                  <a:lnTo>
                    <a:pt x="902" y="778"/>
                  </a:lnTo>
                  <a:lnTo>
                    <a:pt x="1265" y="1601"/>
                  </a:lnTo>
                  <a:lnTo>
                    <a:pt x="1233" y="1615"/>
                  </a:lnTo>
                  <a:lnTo>
                    <a:pt x="1165" y="1639"/>
                  </a:lnTo>
                  <a:lnTo>
                    <a:pt x="1095" y="1658"/>
                  </a:lnTo>
                  <a:lnTo>
                    <a:pt x="1024" y="1670"/>
                  </a:lnTo>
                  <a:lnTo>
                    <a:pt x="951" y="1677"/>
                  </a:lnTo>
                  <a:lnTo>
                    <a:pt x="878" y="1678"/>
                  </a:lnTo>
                  <a:lnTo>
                    <a:pt x="804" y="1674"/>
                  </a:lnTo>
                  <a:lnTo>
                    <a:pt x="730" y="1662"/>
                  </a:lnTo>
                  <a:lnTo>
                    <a:pt x="656" y="1645"/>
                  </a:lnTo>
                  <a:lnTo>
                    <a:pt x="583" y="1620"/>
                  </a:lnTo>
                  <a:lnTo>
                    <a:pt x="518" y="1592"/>
                  </a:lnTo>
                  <a:lnTo>
                    <a:pt x="456" y="1561"/>
                  </a:lnTo>
                  <a:lnTo>
                    <a:pt x="398" y="1525"/>
                  </a:lnTo>
                  <a:lnTo>
                    <a:pt x="344" y="1485"/>
                  </a:lnTo>
                  <a:lnTo>
                    <a:pt x="292" y="1442"/>
                  </a:lnTo>
                  <a:lnTo>
                    <a:pt x="244" y="1395"/>
                  </a:lnTo>
                  <a:lnTo>
                    <a:pt x="201" y="1344"/>
                  </a:lnTo>
                  <a:lnTo>
                    <a:pt x="162" y="1291"/>
                  </a:lnTo>
                  <a:lnTo>
                    <a:pt x="126" y="1235"/>
                  </a:lnTo>
                  <a:lnTo>
                    <a:pt x="95" y="1177"/>
                  </a:lnTo>
                  <a:lnTo>
                    <a:pt x="68" y="1118"/>
                  </a:lnTo>
                  <a:lnTo>
                    <a:pt x="44" y="1056"/>
                  </a:lnTo>
                  <a:lnTo>
                    <a:pt x="26" y="992"/>
                  </a:lnTo>
                  <a:lnTo>
                    <a:pt x="13" y="927"/>
                  </a:lnTo>
                  <a:lnTo>
                    <a:pt x="5" y="862"/>
                  </a:lnTo>
                  <a:lnTo>
                    <a:pt x="0" y="795"/>
                  </a:lnTo>
                  <a:lnTo>
                    <a:pt x="2" y="727"/>
                  </a:lnTo>
                  <a:lnTo>
                    <a:pt x="8" y="660"/>
                  </a:lnTo>
                  <a:lnTo>
                    <a:pt x="20" y="593"/>
                  </a:lnTo>
                  <a:lnTo>
                    <a:pt x="37" y="525"/>
                  </a:lnTo>
                  <a:lnTo>
                    <a:pt x="59" y="459"/>
                  </a:lnTo>
                  <a:lnTo>
                    <a:pt x="86" y="394"/>
                  </a:lnTo>
                  <a:lnTo>
                    <a:pt x="118" y="332"/>
                  </a:lnTo>
                  <a:lnTo>
                    <a:pt x="154" y="273"/>
                  </a:lnTo>
                  <a:lnTo>
                    <a:pt x="195" y="217"/>
                  </a:lnTo>
                  <a:lnTo>
                    <a:pt x="239" y="166"/>
                  </a:lnTo>
                  <a:lnTo>
                    <a:pt x="286" y="119"/>
                  </a:lnTo>
                  <a:lnTo>
                    <a:pt x="336" y="75"/>
                  </a:lnTo>
                  <a:lnTo>
                    <a:pt x="374" y="47"/>
                  </a:lnTo>
                  <a:close/>
                  <a:moveTo>
                    <a:pt x="384" y="40"/>
                  </a:moveTo>
                  <a:lnTo>
                    <a:pt x="374" y="47"/>
                  </a:lnTo>
                  <a:lnTo>
                    <a:pt x="374" y="47"/>
                  </a:lnTo>
                  <a:lnTo>
                    <a:pt x="384" y="40"/>
                  </a:lnTo>
                  <a:close/>
                  <a:moveTo>
                    <a:pt x="396" y="31"/>
                  </a:moveTo>
                  <a:lnTo>
                    <a:pt x="384" y="40"/>
                  </a:lnTo>
                  <a:lnTo>
                    <a:pt x="390" y="35"/>
                  </a:lnTo>
                  <a:lnTo>
                    <a:pt x="396" y="31"/>
                  </a:lnTo>
                  <a:close/>
                  <a:moveTo>
                    <a:pt x="446" y="0"/>
                  </a:moveTo>
                  <a:lnTo>
                    <a:pt x="396" y="31"/>
                  </a:lnTo>
                  <a:lnTo>
                    <a:pt x="409" y="23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chemeClr val="tx1">
                <a:alpha val="14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10074274" y="4327525"/>
              <a:ext cx="1339850" cy="504825"/>
            </a:xfrm>
            <a:custGeom>
              <a:avLst/>
              <a:gdLst>
                <a:gd name="T0" fmla="*/ 0 w 844"/>
                <a:gd name="T1" fmla="*/ 0 h 318"/>
                <a:gd name="T2" fmla="*/ 842 w 844"/>
                <a:gd name="T3" fmla="*/ 318 h 318"/>
                <a:gd name="T4" fmla="*/ 844 w 844"/>
                <a:gd name="T5" fmla="*/ 314 h 318"/>
                <a:gd name="T6" fmla="*/ 842 w 844"/>
                <a:gd name="T7" fmla="*/ 318 h 318"/>
                <a:gd name="T8" fmla="*/ 0 w 844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318">
                  <a:moveTo>
                    <a:pt x="0" y="0"/>
                  </a:moveTo>
                  <a:lnTo>
                    <a:pt x="842" y="318"/>
                  </a:lnTo>
                  <a:lnTo>
                    <a:pt x="844" y="314"/>
                  </a:lnTo>
                  <a:lnTo>
                    <a:pt x="842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9236074" y="2903537"/>
              <a:ext cx="838200" cy="1423987"/>
            </a:xfrm>
            <a:custGeom>
              <a:avLst/>
              <a:gdLst>
                <a:gd name="T0" fmla="*/ 427 w 528"/>
                <a:gd name="T1" fmla="*/ 0 h 897"/>
                <a:gd name="T2" fmla="*/ 528 w 528"/>
                <a:gd name="T3" fmla="*/ 897 h 897"/>
                <a:gd name="T4" fmla="*/ 0 w 528"/>
                <a:gd name="T5" fmla="*/ 166 h 897"/>
                <a:gd name="T6" fmla="*/ 35 w 528"/>
                <a:gd name="T7" fmla="*/ 142 h 897"/>
                <a:gd name="T8" fmla="*/ 72 w 528"/>
                <a:gd name="T9" fmla="*/ 119 h 897"/>
                <a:gd name="T10" fmla="*/ 72 w 528"/>
                <a:gd name="T11" fmla="*/ 118 h 897"/>
                <a:gd name="T12" fmla="*/ 110 w 528"/>
                <a:gd name="T13" fmla="*/ 98 h 897"/>
                <a:gd name="T14" fmla="*/ 148 w 528"/>
                <a:gd name="T15" fmla="*/ 78 h 897"/>
                <a:gd name="T16" fmla="*/ 150 w 528"/>
                <a:gd name="T17" fmla="*/ 77 h 897"/>
                <a:gd name="T18" fmla="*/ 202 w 528"/>
                <a:gd name="T19" fmla="*/ 56 h 897"/>
                <a:gd name="T20" fmla="*/ 204 w 528"/>
                <a:gd name="T21" fmla="*/ 55 h 897"/>
                <a:gd name="T22" fmla="*/ 227 w 528"/>
                <a:gd name="T23" fmla="*/ 46 h 897"/>
                <a:gd name="T24" fmla="*/ 232 w 528"/>
                <a:gd name="T25" fmla="*/ 45 h 897"/>
                <a:gd name="T26" fmla="*/ 283 w 528"/>
                <a:gd name="T27" fmla="*/ 28 h 897"/>
                <a:gd name="T28" fmla="*/ 288 w 528"/>
                <a:gd name="T29" fmla="*/ 27 h 897"/>
                <a:gd name="T30" fmla="*/ 310 w 528"/>
                <a:gd name="T31" fmla="*/ 22 h 897"/>
                <a:gd name="T32" fmla="*/ 315 w 528"/>
                <a:gd name="T33" fmla="*/ 21 h 897"/>
                <a:gd name="T34" fmla="*/ 367 w 528"/>
                <a:gd name="T35" fmla="*/ 9 h 897"/>
                <a:gd name="T36" fmla="*/ 373 w 528"/>
                <a:gd name="T37" fmla="*/ 8 h 897"/>
                <a:gd name="T38" fmla="*/ 395 w 528"/>
                <a:gd name="T39" fmla="*/ 5 h 897"/>
                <a:gd name="T40" fmla="*/ 400 w 528"/>
                <a:gd name="T41" fmla="*/ 4 h 897"/>
                <a:gd name="T42" fmla="*/ 427 w 528"/>
                <a:gd name="T43" fmla="*/ 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28" h="897">
                  <a:moveTo>
                    <a:pt x="427" y="0"/>
                  </a:moveTo>
                  <a:lnTo>
                    <a:pt x="528" y="897"/>
                  </a:lnTo>
                  <a:lnTo>
                    <a:pt x="0" y="166"/>
                  </a:lnTo>
                  <a:lnTo>
                    <a:pt x="35" y="142"/>
                  </a:lnTo>
                  <a:lnTo>
                    <a:pt x="72" y="119"/>
                  </a:lnTo>
                  <a:lnTo>
                    <a:pt x="72" y="118"/>
                  </a:lnTo>
                  <a:lnTo>
                    <a:pt x="110" y="98"/>
                  </a:lnTo>
                  <a:lnTo>
                    <a:pt x="148" y="78"/>
                  </a:lnTo>
                  <a:lnTo>
                    <a:pt x="150" y="77"/>
                  </a:lnTo>
                  <a:lnTo>
                    <a:pt x="202" y="56"/>
                  </a:lnTo>
                  <a:lnTo>
                    <a:pt x="204" y="55"/>
                  </a:lnTo>
                  <a:lnTo>
                    <a:pt x="227" y="46"/>
                  </a:lnTo>
                  <a:lnTo>
                    <a:pt x="232" y="45"/>
                  </a:lnTo>
                  <a:lnTo>
                    <a:pt x="283" y="28"/>
                  </a:lnTo>
                  <a:lnTo>
                    <a:pt x="288" y="27"/>
                  </a:lnTo>
                  <a:lnTo>
                    <a:pt x="310" y="22"/>
                  </a:lnTo>
                  <a:lnTo>
                    <a:pt x="315" y="21"/>
                  </a:lnTo>
                  <a:lnTo>
                    <a:pt x="367" y="9"/>
                  </a:lnTo>
                  <a:lnTo>
                    <a:pt x="373" y="8"/>
                  </a:lnTo>
                  <a:lnTo>
                    <a:pt x="395" y="5"/>
                  </a:lnTo>
                  <a:lnTo>
                    <a:pt x="400" y="4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20" name="Rectangle 11"/>
            <p:cNvSpPr>
              <a:spLocks noChangeArrowheads="1"/>
            </p:cNvSpPr>
            <p:nvPr/>
          </p:nvSpPr>
          <p:spPr bwMode="auto">
            <a:xfrm>
              <a:off x="11437937" y="3898900"/>
              <a:ext cx="1588" cy="1587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9913937" y="2895600"/>
              <a:ext cx="1524000" cy="1431925"/>
            </a:xfrm>
            <a:custGeom>
              <a:avLst/>
              <a:gdLst>
                <a:gd name="T0" fmla="*/ 127 w 960"/>
                <a:gd name="T1" fmla="*/ 0 h 902"/>
                <a:gd name="T2" fmla="*/ 155 w 960"/>
                <a:gd name="T3" fmla="*/ 1 h 902"/>
                <a:gd name="T4" fmla="*/ 180 w 960"/>
                <a:gd name="T5" fmla="*/ 3 h 902"/>
                <a:gd name="T6" fmla="*/ 204 w 960"/>
                <a:gd name="T7" fmla="*/ 5 h 902"/>
                <a:gd name="T8" fmla="*/ 229 w 960"/>
                <a:gd name="T9" fmla="*/ 9 h 902"/>
                <a:gd name="T10" fmla="*/ 255 w 960"/>
                <a:gd name="T11" fmla="*/ 13 h 902"/>
                <a:gd name="T12" fmla="*/ 288 w 960"/>
                <a:gd name="T13" fmla="*/ 19 h 902"/>
                <a:gd name="T14" fmla="*/ 311 w 960"/>
                <a:gd name="T15" fmla="*/ 25 h 902"/>
                <a:gd name="T16" fmla="*/ 336 w 960"/>
                <a:gd name="T17" fmla="*/ 31 h 902"/>
                <a:gd name="T18" fmla="*/ 360 w 960"/>
                <a:gd name="T19" fmla="*/ 39 h 902"/>
                <a:gd name="T20" fmla="*/ 385 w 960"/>
                <a:gd name="T21" fmla="*/ 46 h 902"/>
                <a:gd name="T22" fmla="*/ 413 w 960"/>
                <a:gd name="T23" fmla="*/ 56 h 902"/>
                <a:gd name="T24" fmla="*/ 427 w 960"/>
                <a:gd name="T25" fmla="*/ 61 h 902"/>
                <a:gd name="T26" fmla="*/ 452 w 960"/>
                <a:gd name="T27" fmla="*/ 72 h 902"/>
                <a:gd name="T28" fmla="*/ 476 w 960"/>
                <a:gd name="T29" fmla="*/ 81 h 902"/>
                <a:gd name="T30" fmla="*/ 498 w 960"/>
                <a:gd name="T31" fmla="*/ 92 h 902"/>
                <a:gd name="T32" fmla="*/ 521 w 960"/>
                <a:gd name="T33" fmla="*/ 104 h 902"/>
                <a:gd name="T34" fmla="*/ 542 w 960"/>
                <a:gd name="T35" fmla="*/ 116 h 902"/>
                <a:gd name="T36" fmla="*/ 564 w 960"/>
                <a:gd name="T37" fmla="*/ 127 h 902"/>
                <a:gd name="T38" fmla="*/ 591 w 960"/>
                <a:gd name="T39" fmla="*/ 146 h 902"/>
                <a:gd name="T40" fmla="*/ 613 w 960"/>
                <a:gd name="T41" fmla="*/ 159 h 902"/>
                <a:gd name="T42" fmla="*/ 632 w 960"/>
                <a:gd name="T43" fmla="*/ 173 h 902"/>
                <a:gd name="T44" fmla="*/ 651 w 960"/>
                <a:gd name="T45" fmla="*/ 188 h 902"/>
                <a:gd name="T46" fmla="*/ 671 w 960"/>
                <a:gd name="T47" fmla="*/ 203 h 902"/>
                <a:gd name="T48" fmla="*/ 689 w 960"/>
                <a:gd name="T49" fmla="*/ 218 h 902"/>
                <a:gd name="T50" fmla="*/ 711 w 960"/>
                <a:gd name="T51" fmla="*/ 239 h 902"/>
                <a:gd name="T52" fmla="*/ 730 w 960"/>
                <a:gd name="T53" fmla="*/ 257 h 902"/>
                <a:gd name="T54" fmla="*/ 747 w 960"/>
                <a:gd name="T55" fmla="*/ 274 h 902"/>
                <a:gd name="T56" fmla="*/ 765 w 960"/>
                <a:gd name="T57" fmla="*/ 291 h 902"/>
                <a:gd name="T58" fmla="*/ 780 w 960"/>
                <a:gd name="T59" fmla="*/ 309 h 902"/>
                <a:gd name="T60" fmla="*/ 796 w 960"/>
                <a:gd name="T61" fmla="*/ 327 h 902"/>
                <a:gd name="T62" fmla="*/ 811 w 960"/>
                <a:gd name="T63" fmla="*/ 345 h 902"/>
                <a:gd name="T64" fmla="*/ 829 w 960"/>
                <a:gd name="T65" fmla="*/ 370 h 902"/>
                <a:gd name="T66" fmla="*/ 844 w 960"/>
                <a:gd name="T67" fmla="*/ 390 h 902"/>
                <a:gd name="T68" fmla="*/ 857 w 960"/>
                <a:gd name="T69" fmla="*/ 411 h 902"/>
                <a:gd name="T70" fmla="*/ 869 w 960"/>
                <a:gd name="T71" fmla="*/ 431 h 902"/>
                <a:gd name="T72" fmla="*/ 881 w 960"/>
                <a:gd name="T73" fmla="*/ 451 h 902"/>
                <a:gd name="T74" fmla="*/ 893 w 960"/>
                <a:gd name="T75" fmla="*/ 472 h 902"/>
                <a:gd name="T76" fmla="*/ 907 w 960"/>
                <a:gd name="T77" fmla="*/ 499 h 902"/>
                <a:gd name="T78" fmla="*/ 917 w 960"/>
                <a:gd name="T79" fmla="*/ 522 h 902"/>
                <a:gd name="T80" fmla="*/ 928 w 960"/>
                <a:gd name="T81" fmla="*/ 544 h 902"/>
                <a:gd name="T82" fmla="*/ 937 w 960"/>
                <a:gd name="T83" fmla="*/ 566 h 902"/>
                <a:gd name="T84" fmla="*/ 945 w 960"/>
                <a:gd name="T85" fmla="*/ 588 h 902"/>
                <a:gd name="T86" fmla="*/ 954 w 960"/>
                <a:gd name="T87" fmla="*/ 610 h 902"/>
                <a:gd name="T88" fmla="*/ 960 w 960"/>
                <a:gd name="T89" fmla="*/ 632 h 902"/>
                <a:gd name="T90" fmla="*/ 0 w 960"/>
                <a:gd name="T91" fmla="*/ 5 h 902"/>
                <a:gd name="T92" fmla="*/ 29 w 960"/>
                <a:gd name="T93" fmla="*/ 2 h 902"/>
                <a:gd name="T94" fmla="*/ 57 w 960"/>
                <a:gd name="T95" fmla="*/ 1 h 902"/>
                <a:gd name="T96" fmla="*/ 81 w 960"/>
                <a:gd name="T97" fmla="*/ 0 h 902"/>
                <a:gd name="T98" fmla="*/ 107 w 960"/>
                <a:gd name="T99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60" h="902">
                  <a:moveTo>
                    <a:pt x="107" y="0"/>
                  </a:moveTo>
                  <a:lnTo>
                    <a:pt x="127" y="0"/>
                  </a:lnTo>
                  <a:lnTo>
                    <a:pt x="132" y="0"/>
                  </a:lnTo>
                  <a:lnTo>
                    <a:pt x="155" y="1"/>
                  </a:lnTo>
                  <a:lnTo>
                    <a:pt x="163" y="2"/>
                  </a:lnTo>
                  <a:lnTo>
                    <a:pt x="180" y="3"/>
                  </a:lnTo>
                  <a:lnTo>
                    <a:pt x="189" y="4"/>
                  </a:lnTo>
                  <a:lnTo>
                    <a:pt x="204" y="5"/>
                  </a:lnTo>
                  <a:lnTo>
                    <a:pt x="215" y="6"/>
                  </a:lnTo>
                  <a:lnTo>
                    <a:pt x="229" y="9"/>
                  </a:lnTo>
                  <a:lnTo>
                    <a:pt x="240" y="11"/>
                  </a:lnTo>
                  <a:lnTo>
                    <a:pt x="255" y="13"/>
                  </a:lnTo>
                  <a:lnTo>
                    <a:pt x="264" y="15"/>
                  </a:lnTo>
                  <a:lnTo>
                    <a:pt x="288" y="19"/>
                  </a:lnTo>
                  <a:lnTo>
                    <a:pt x="296" y="21"/>
                  </a:lnTo>
                  <a:lnTo>
                    <a:pt x="311" y="25"/>
                  </a:lnTo>
                  <a:lnTo>
                    <a:pt x="322" y="28"/>
                  </a:lnTo>
                  <a:lnTo>
                    <a:pt x="336" y="31"/>
                  </a:lnTo>
                  <a:lnTo>
                    <a:pt x="348" y="34"/>
                  </a:lnTo>
                  <a:lnTo>
                    <a:pt x="360" y="39"/>
                  </a:lnTo>
                  <a:lnTo>
                    <a:pt x="371" y="42"/>
                  </a:lnTo>
                  <a:lnTo>
                    <a:pt x="385" y="46"/>
                  </a:lnTo>
                  <a:lnTo>
                    <a:pt x="396" y="49"/>
                  </a:lnTo>
                  <a:lnTo>
                    <a:pt x="413" y="56"/>
                  </a:lnTo>
                  <a:lnTo>
                    <a:pt x="419" y="58"/>
                  </a:lnTo>
                  <a:lnTo>
                    <a:pt x="427" y="61"/>
                  </a:lnTo>
                  <a:lnTo>
                    <a:pt x="442" y="67"/>
                  </a:lnTo>
                  <a:lnTo>
                    <a:pt x="452" y="72"/>
                  </a:lnTo>
                  <a:lnTo>
                    <a:pt x="465" y="77"/>
                  </a:lnTo>
                  <a:lnTo>
                    <a:pt x="476" y="81"/>
                  </a:lnTo>
                  <a:lnTo>
                    <a:pt x="488" y="88"/>
                  </a:lnTo>
                  <a:lnTo>
                    <a:pt x="498" y="92"/>
                  </a:lnTo>
                  <a:lnTo>
                    <a:pt x="510" y="98"/>
                  </a:lnTo>
                  <a:lnTo>
                    <a:pt x="521" y="104"/>
                  </a:lnTo>
                  <a:lnTo>
                    <a:pt x="533" y="110"/>
                  </a:lnTo>
                  <a:lnTo>
                    <a:pt x="542" y="116"/>
                  </a:lnTo>
                  <a:lnTo>
                    <a:pt x="555" y="123"/>
                  </a:lnTo>
                  <a:lnTo>
                    <a:pt x="564" y="127"/>
                  </a:lnTo>
                  <a:lnTo>
                    <a:pt x="583" y="140"/>
                  </a:lnTo>
                  <a:lnTo>
                    <a:pt x="591" y="146"/>
                  </a:lnTo>
                  <a:lnTo>
                    <a:pt x="603" y="153"/>
                  </a:lnTo>
                  <a:lnTo>
                    <a:pt x="613" y="159"/>
                  </a:lnTo>
                  <a:lnTo>
                    <a:pt x="623" y="167"/>
                  </a:lnTo>
                  <a:lnTo>
                    <a:pt x="632" y="173"/>
                  </a:lnTo>
                  <a:lnTo>
                    <a:pt x="644" y="182"/>
                  </a:lnTo>
                  <a:lnTo>
                    <a:pt x="651" y="188"/>
                  </a:lnTo>
                  <a:lnTo>
                    <a:pt x="663" y="197"/>
                  </a:lnTo>
                  <a:lnTo>
                    <a:pt x="671" y="203"/>
                  </a:lnTo>
                  <a:lnTo>
                    <a:pt x="682" y="213"/>
                  </a:lnTo>
                  <a:lnTo>
                    <a:pt x="689" y="218"/>
                  </a:lnTo>
                  <a:lnTo>
                    <a:pt x="707" y="234"/>
                  </a:lnTo>
                  <a:lnTo>
                    <a:pt x="711" y="239"/>
                  </a:lnTo>
                  <a:lnTo>
                    <a:pt x="724" y="250"/>
                  </a:lnTo>
                  <a:lnTo>
                    <a:pt x="730" y="257"/>
                  </a:lnTo>
                  <a:lnTo>
                    <a:pt x="741" y="266"/>
                  </a:lnTo>
                  <a:lnTo>
                    <a:pt x="747" y="274"/>
                  </a:lnTo>
                  <a:lnTo>
                    <a:pt x="757" y="285"/>
                  </a:lnTo>
                  <a:lnTo>
                    <a:pt x="765" y="291"/>
                  </a:lnTo>
                  <a:lnTo>
                    <a:pt x="774" y="302"/>
                  </a:lnTo>
                  <a:lnTo>
                    <a:pt x="780" y="309"/>
                  </a:lnTo>
                  <a:lnTo>
                    <a:pt x="790" y="321"/>
                  </a:lnTo>
                  <a:lnTo>
                    <a:pt x="796" y="327"/>
                  </a:lnTo>
                  <a:lnTo>
                    <a:pt x="811" y="345"/>
                  </a:lnTo>
                  <a:lnTo>
                    <a:pt x="811" y="345"/>
                  </a:lnTo>
                  <a:lnTo>
                    <a:pt x="824" y="365"/>
                  </a:lnTo>
                  <a:lnTo>
                    <a:pt x="829" y="370"/>
                  </a:lnTo>
                  <a:lnTo>
                    <a:pt x="838" y="383"/>
                  </a:lnTo>
                  <a:lnTo>
                    <a:pt x="844" y="390"/>
                  </a:lnTo>
                  <a:lnTo>
                    <a:pt x="851" y="403"/>
                  </a:lnTo>
                  <a:lnTo>
                    <a:pt x="857" y="411"/>
                  </a:lnTo>
                  <a:lnTo>
                    <a:pt x="864" y="424"/>
                  </a:lnTo>
                  <a:lnTo>
                    <a:pt x="869" y="431"/>
                  </a:lnTo>
                  <a:lnTo>
                    <a:pt x="877" y="444"/>
                  </a:lnTo>
                  <a:lnTo>
                    <a:pt x="881" y="451"/>
                  </a:lnTo>
                  <a:lnTo>
                    <a:pt x="891" y="467"/>
                  </a:lnTo>
                  <a:lnTo>
                    <a:pt x="893" y="472"/>
                  </a:lnTo>
                  <a:lnTo>
                    <a:pt x="904" y="492"/>
                  </a:lnTo>
                  <a:lnTo>
                    <a:pt x="907" y="499"/>
                  </a:lnTo>
                  <a:lnTo>
                    <a:pt x="914" y="513"/>
                  </a:lnTo>
                  <a:lnTo>
                    <a:pt x="917" y="522"/>
                  </a:lnTo>
                  <a:lnTo>
                    <a:pt x="924" y="535"/>
                  </a:lnTo>
                  <a:lnTo>
                    <a:pt x="928" y="544"/>
                  </a:lnTo>
                  <a:lnTo>
                    <a:pt x="934" y="556"/>
                  </a:lnTo>
                  <a:lnTo>
                    <a:pt x="937" y="566"/>
                  </a:lnTo>
                  <a:lnTo>
                    <a:pt x="942" y="579"/>
                  </a:lnTo>
                  <a:lnTo>
                    <a:pt x="945" y="588"/>
                  </a:lnTo>
                  <a:lnTo>
                    <a:pt x="951" y="601"/>
                  </a:lnTo>
                  <a:lnTo>
                    <a:pt x="954" y="610"/>
                  </a:lnTo>
                  <a:lnTo>
                    <a:pt x="960" y="632"/>
                  </a:lnTo>
                  <a:lnTo>
                    <a:pt x="960" y="632"/>
                  </a:lnTo>
                  <a:lnTo>
                    <a:pt x="101" y="902"/>
                  </a:lnTo>
                  <a:lnTo>
                    <a:pt x="0" y="5"/>
                  </a:lnTo>
                  <a:lnTo>
                    <a:pt x="25" y="3"/>
                  </a:lnTo>
                  <a:lnTo>
                    <a:pt x="29" y="2"/>
                  </a:lnTo>
                  <a:lnTo>
                    <a:pt x="49" y="1"/>
                  </a:lnTo>
                  <a:lnTo>
                    <a:pt x="57" y="1"/>
                  </a:lnTo>
                  <a:lnTo>
                    <a:pt x="74" y="0"/>
                  </a:lnTo>
                  <a:lnTo>
                    <a:pt x="81" y="0"/>
                  </a:lnTo>
                  <a:lnTo>
                    <a:pt x="100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11437937" y="3898900"/>
              <a:ext cx="11113" cy="30162"/>
            </a:xfrm>
            <a:custGeom>
              <a:avLst/>
              <a:gdLst>
                <a:gd name="T0" fmla="*/ 0 w 7"/>
                <a:gd name="T1" fmla="*/ 0 h 19"/>
                <a:gd name="T2" fmla="*/ 0 w 7"/>
                <a:gd name="T3" fmla="*/ 0 h 19"/>
                <a:gd name="T4" fmla="*/ 7 w 7"/>
                <a:gd name="T5" fmla="*/ 19 h 19"/>
                <a:gd name="T6" fmla="*/ 0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lnTo>
                    <a:pt x="0" y="0"/>
                  </a:lnTo>
                  <a:lnTo>
                    <a:pt x="7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10074274" y="3898900"/>
              <a:ext cx="1430338" cy="933450"/>
            </a:xfrm>
            <a:custGeom>
              <a:avLst/>
              <a:gdLst>
                <a:gd name="T0" fmla="*/ 859 w 901"/>
                <a:gd name="T1" fmla="*/ 0 h 588"/>
                <a:gd name="T2" fmla="*/ 866 w 901"/>
                <a:gd name="T3" fmla="*/ 19 h 588"/>
                <a:gd name="T4" fmla="*/ 866 w 901"/>
                <a:gd name="T5" fmla="*/ 21 h 588"/>
                <a:gd name="T6" fmla="*/ 871 w 901"/>
                <a:gd name="T7" fmla="*/ 40 h 588"/>
                <a:gd name="T8" fmla="*/ 872 w 901"/>
                <a:gd name="T9" fmla="*/ 44 h 588"/>
                <a:gd name="T10" fmla="*/ 876 w 901"/>
                <a:gd name="T11" fmla="*/ 60 h 588"/>
                <a:gd name="T12" fmla="*/ 877 w 901"/>
                <a:gd name="T13" fmla="*/ 64 h 588"/>
                <a:gd name="T14" fmla="*/ 881 w 901"/>
                <a:gd name="T15" fmla="*/ 80 h 588"/>
                <a:gd name="T16" fmla="*/ 882 w 901"/>
                <a:gd name="T17" fmla="*/ 85 h 588"/>
                <a:gd name="T18" fmla="*/ 885 w 901"/>
                <a:gd name="T19" fmla="*/ 103 h 588"/>
                <a:gd name="T20" fmla="*/ 886 w 901"/>
                <a:gd name="T21" fmla="*/ 105 h 588"/>
                <a:gd name="T22" fmla="*/ 892 w 901"/>
                <a:gd name="T23" fmla="*/ 147 h 588"/>
                <a:gd name="T24" fmla="*/ 893 w 901"/>
                <a:gd name="T25" fmla="*/ 151 h 588"/>
                <a:gd name="T26" fmla="*/ 895 w 901"/>
                <a:gd name="T27" fmla="*/ 167 h 588"/>
                <a:gd name="T28" fmla="*/ 896 w 901"/>
                <a:gd name="T29" fmla="*/ 172 h 588"/>
                <a:gd name="T30" fmla="*/ 897 w 901"/>
                <a:gd name="T31" fmla="*/ 187 h 588"/>
                <a:gd name="T32" fmla="*/ 898 w 901"/>
                <a:gd name="T33" fmla="*/ 194 h 588"/>
                <a:gd name="T34" fmla="*/ 899 w 901"/>
                <a:gd name="T35" fmla="*/ 210 h 588"/>
                <a:gd name="T36" fmla="*/ 899 w 901"/>
                <a:gd name="T37" fmla="*/ 214 h 588"/>
                <a:gd name="T38" fmla="*/ 901 w 901"/>
                <a:gd name="T39" fmla="*/ 256 h 588"/>
                <a:gd name="T40" fmla="*/ 901 w 901"/>
                <a:gd name="T41" fmla="*/ 261 h 588"/>
                <a:gd name="T42" fmla="*/ 901 w 901"/>
                <a:gd name="T43" fmla="*/ 276 h 588"/>
                <a:gd name="T44" fmla="*/ 901 w 901"/>
                <a:gd name="T45" fmla="*/ 282 h 588"/>
                <a:gd name="T46" fmla="*/ 901 w 901"/>
                <a:gd name="T47" fmla="*/ 297 h 588"/>
                <a:gd name="T48" fmla="*/ 900 w 901"/>
                <a:gd name="T49" fmla="*/ 304 h 588"/>
                <a:gd name="T50" fmla="*/ 900 w 901"/>
                <a:gd name="T51" fmla="*/ 318 h 588"/>
                <a:gd name="T52" fmla="*/ 899 w 901"/>
                <a:gd name="T53" fmla="*/ 325 h 588"/>
                <a:gd name="T54" fmla="*/ 898 w 901"/>
                <a:gd name="T55" fmla="*/ 342 h 588"/>
                <a:gd name="T56" fmla="*/ 898 w 901"/>
                <a:gd name="T57" fmla="*/ 345 h 588"/>
                <a:gd name="T58" fmla="*/ 896 w 901"/>
                <a:gd name="T59" fmla="*/ 366 h 588"/>
                <a:gd name="T60" fmla="*/ 895 w 901"/>
                <a:gd name="T61" fmla="*/ 372 h 588"/>
                <a:gd name="T62" fmla="*/ 893 w 901"/>
                <a:gd name="T63" fmla="*/ 387 h 588"/>
                <a:gd name="T64" fmla="*/ 892 w 901"/>
                <a:gd name="T65" fmla="*/ 395 h 588"/>
                <a:gd name="T66" fmla="*/ 890 w 901"/>
                <a:gd name="T67" fmla="*/ 407 h 588"/>
                <a:gd name="T68" fmla="*/ 889 w 901"/>
                <a:gd name="T69" fmla="*/ 416 h 588"/>
                <a:gd name="T70" fmla="*/ 887 w 901"/>
                <a:gd name="T71" fmla="*/ 428 h 588"/>
                <a:gd name="T72" fmla="*/ 885 w 901"/>
                <a:gd name="T73" fmla="*/ 436 h 588"/>
                <a:gd name="T74" fmla="*/ 883 w 901"/>
                <a:gd name="T75" fmla="*/ 450 h 588"/>
                <a:gd name="T76" fmla="*/ 881 w 901"/>
                <a:gd name="T77" fmla="*/ 457 h 588"/>
                <a:gd name="T78" fmla="*/ 876 w 901"/>
                <a:gd name="T79" fmla="*/ 477 h 588"/>
                <a:gd name="T80" fmla="*/ 875 w 901"/>
                <a:gd name="T81" fmla="*/ 483 h 588"/>
                <a:gd name="T82" fmla="*/ 871 w 901"/>
                <a:gd name="T83" fmla="*/ 497 h 588"/>
                <a:gd name="T84" fmla="*/ 869 w 901"/>
                <a:gd name="T85" fmla="*/ 506 h 588"/>
                <a:gd name="T86" fmla="*/ 866 w 901"/>
                <a:gd name="T87" fmla="*/ 518 h 588"/>
                <a:gd name="T88" fmla="*/ 864 w 901"/>
                <a:gd name="T89" fmla="*/ 527 h 588"/>
                <a:gd name="T90" fmla="*/ 859 w 901"/>
                <a:gd name="T91" fmla="*/ 539 h 588"/>
                <a:gd name="T92" fmla="*/ 857 w 901"/>
                <a:gd name="T93" fmla="*/ 548 h 588"/>
                <a:gd name="T94" fmla="*/ 853 w 901"/>
                <a:gd name="T95" fmla="*/ 559 h 588"/>
                <a:gd name="T96" fmla="*/ 850 w 901"/>
                <a:gd name="T97" fmla="*/ 568 h 588"/>
                <a:gd name="T98" fmla="*/ 844 w 901"/>
                <a:gd name="T99" fmla="*/ 584 h 588"/>
                <a:gd name="T100" fmla="*/ 842 w 901"/>
                <a:gd name="T101" fmla="*/ 588 h 588"/>
                <a:gd name="T102" fmla="*/ 0 w 901"/>
                <a:gd name="T103" fmla="*/ 270 h 588"/>
                <a:gd name="T104" fmla="*/ 859 w 901"/>
                <a:gd name="T105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01" h="588">
                  <a:moveTo>
                    <a:pt x="859" y="0"/>
                  </a:moveTo>
                  <a:lnTo>
                    <a:pt x="866" y="19"/>
                  </a:lnTo>
                  <a:lnTo>
                    <a:pt x="866" y="21"/>
                  </a:lnTo>
                  <a:lnTo>
                    <a:pt x="871" y="40"/>
                  </a:lnTo>
                  <a:lnTo>
                    <a:pt x="872" y="44"/>
                  </a:lnTo>
                  <a:lnTo>
                    <a:pt x="876" y="60"/>
                  </a:lnTo>
                  <a:lnTo>
                    <a:pt x="877" y="64"/>
                  </a:lnTo>
                  <a:lnTo>
                    <a:pt x="881" y="80"/>
                  </a:lnTo>
                  <a:lnTo>
                    <a:pt x="882" y="85"/>
                  </a:lnTo>
                  <a:lnTo>
                    <a:pt x="885" y="103"/>
                  </a:lnTo>
                  <a:lnTo>
                    <a:pt x="886" y="105"/>
                  </a:lnTo>
                  <a:lnTo>
                    <a:pt x="892" y="147"/>
                  </a:lnTo>
                  <a:lnTo>
                    <a:pt x="893" y="151"/>
                  </a:lnTo>
                  <a:lnTo>
                    <a:pt x="895" y="167"/>
                  </a:lnTo>
                  <a:lnTo>
                    <a:pt x="896" y="172"/>
                  </a:lnTo>
                  <a:lnTo>
                    <a:pt x="897" y="187"/>
                  </a:lnTo>
                  <a:lnTo>
                    <a:pt x="898" y="194"/>
                  </a:lnTo>
                  <a:lnTo>
                    <a:pt x="899" y="210"/>
                  </a:lnTo>
                  <a:lnTo>
                    <a:pt x="899" y="214"/>
                  </a:lnTo>
                  <a:lnTo>
                    <a:pt x="901" y="256"/>
                  </a:lnTo>
                  <a:lnTo>
                    <a:pt x="901" y="261"/>
                  </a:lnTo>
                  <a:lnTo>
                    <a:pt x="901" y="276"/>
                  </a:lnTo>
                  <a:lnTo>
                    <a:pt x="901" y="282"/>
                  </a:lnTo>
                  <a:lnTo>
                    <a:pt x="901" y="297"/>
                  </a:lnTo>
                  <a:lnTo>
                    <a:pt x="900" y="304"/>
                  </a:lnTo>
                  <a:lnTo>
                    <a:pt x="900" y="318"/>
                  </a:lnTo>
                  <a:lnTo>
                    <a:pt x="899" y="325"/>
                  </a:lnTo>
                  <a:lnTo>
                    <a:pt x="898" y="342"/>
                  </a:lnTo>
                  <a:lnTo>
                    <a:pt x="898" y="345"/>
                  </a:lnTo>
                  <a:lnTo>
                    <a:pt x="896" y="366"/>
                  </a:lnTo>
                  <a:lnTo>
                    <a:pt x="895" y="372"/>
                  </a:lnTo>
                  <a:lnTo>
                    <a:pt x="893" y="387"/>
                  </a:lnTo>
                  <a:lnTo>
                    <a:pt x="892" y="395"/>
                  </a:lnTo>
                  <a:lnTo>
                    <a:pt x="890" y="407"/>
                  </a:lnTo>
                  <a:lnTo>
                    <a:pt x="889" y="416"/>
                  </a:lnTo>
                  <a:lnTo>
                    <a:pt x="887" y="428"/>
                  </a:lnTo>
                  <a:lnTo>
                    <a:pt x="885" y="436"/>
                  </a:lnTo>
                  <a:lnTo>
                    <a:pt x="883" y="450"/>
                  </a:lnTo>
                  <a:lnTo>
                    <a:pt x="881" y="457"/>
                  </a:lnTo>
                  <a:lnTo>
                    <a:pt x="876" y="477"/>
                  </a:lnTo>
                  <a:lnTo>
                    <a:pt x="875" y="483"/>
                  </a:lnTo>
                  <a:lnTo>
                    <a:pt x="871" y="497"/>
                  </a:lnTo>
                  <a:lnTo>
                    <a:pt x="869" y="506"/>
                  </a:lnTo>
                  <a:lnTo>
                    <a:pt x="866" y="518"/>
                  </a:lnTo>
                  <a:lnTo>
                    <a:pt x="864" y="527"/>
                  </a:lnTo>
                  <a:lnTo>
                    <a:pt x="859" y="539"/>
                  </a:lnTo>
                  <a:lnTo>
                    <a:pt x="857" y="548"/>
                  </a:lnTo>
                  <a:lnTo>
                    <a:pt x="853" y="559"/>
                  </a:lnTo>
                  <a:lnTo>
                    <a:pt x="850" y="568"/>
                  </a:lnTo>
                  <a:lnTo>
                    <a:pt x="844" y="584"/>
                  </a:lnTo>
                  <a:lnTo>
                    <a:pt x="842" y="588"/>
                  </a:lnTo>
                  <a:lnTo>
                    <a:pt x="0" y="27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tx1">
                <a:alpha val="41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10074274" y="4327525"/>
              <a:ext cx="1336675" cy="1308100"/>
            </a:xfrm>
            <a:custGeom>
              <a:avLst/>
              <a:gdLst>
                <a:gd name="T0" fmla="*/ 0 w 842"/>
                <a:gd name="T1" fmla="*/ 0 h 824"/>
                <a:gd name="T2" fmla="*/ 842 w 842"/>
                <a:gd name="T3" fmla="*/ 318 h 824"/>
                <a:gd name="T4" fmla="*/ 834 w 842"/>
                <a:gd name="T5" fmla="*/ 340 h 824"/>
                <a:gd name="T6" fmla="*/ 830 w 842"/>
                <a:gd name="T7" fmla="*/ 348 h 824"/>
                <a:gd name="T8" fmla="*/ 825 w 842"/>
                <a:gd name="T9" fmla="*/ 361 h 824"/>
                <a:gd name="T10" fmla="*/ 821 w 842"/>
                <a:gd name="T11" fmla="*/ 371 h 824"/>
                <a:gd name="T12" fmla="*/ 815 w 842"/>
                <a:gd name="T13" fmla="*/ 382 h 824"/>
                <a:gd name="T14" fmla="*/ 810 w 842"/>
                <a:gd name="T15" fmla="*/ 392 h 824"/>
                <a:gd name="T16" fmla="*/ 806 w 842"/>
                <a:gd name="T17" fmla="*/ 403 h 824"/>
                <a:gd name="T18" fmla="*/ 800 w 842"/>
                <a:gd name="T19" fmla="*/ 412 h 824"/>
                <a:gd name="T20" fmla="*/ 795 w 842"/>
                <a:gd name="T21" fmla="*/ 423 h 824"/>
                <a:gd name="T22" fmla="*/ 790 w 842"/>
                <a:gd name="T23" fmla="*/ 433 h 824"/>
                <a:gd name="T24" fmla="*/ 783 w 842"/>
                <a:gd name="T25" fmla="*/ 443 h 824"/>
                <a:gd name="T26" fmla="*/ 779 w 842"/>
                <a:gd name="T27" fmla="*/ 452 h 824"/>
                <a:gd name="T28" fmla="*/ 773 w 842"/>
                <a:gd name="T29" fmla="*/ 463 h 824"/>
                <a:gd name="T30" fmla="*/ 767 w 842"/>
                <a:gd name="T31" fmla="*/ 471 h 824"/>
                <a:gd name="T32" fmla="*/ 761 w 842"/>
                <a:gd name="T33" fmla="*/ 482 h 824"/>
                <a:gd name="T34" fmla="*/ 756 w 842"/>
                <a:gd name="T35" fmla="*/ 489 h 824"/>
                <a:gd name="T36" fmla="*/ 748 w 842"/>
                <a:gd name="T37" fmla="*/ 501 h 824"/>
                <a:gd name="T38" fmla="*/ 744 w 842"/>
                <a:gd name="T39" fmla="*/ 509 h 824"/>
                <a:gd name="T40" fmla="*/ 735 w 842"/>
                <a:gd name="T41" fmla="*/ 519 h 824"/>
                <a:gd name="T42" fmla="*/ 731 w 842"/>
                <a:gd name="T43" fmla="*/ 526 h 824"/>
                <a:gd name="T44" fmla="*/ 722 w 842"/>
                <a:gd name="T45" fmla="*/ 537 h 824"/>
                <a:gd name="T46" fmla="*/ 718 w 842"/>
                <a:gd name="T47" fmla="*/ 544 h 824"/>
                <a:gd name="T48" fmla="*/ 708 w 842"/>
                <a:gd name="T49" fmla="*/ 556 h 824"/>
                <a:gd name="T50" fmla="*/ 704 w 842"/>
                <a:gd name="T51" fmla="*/ 561 h 824"/>
                <a:gd name="T52" fmla="*/ 695 w 842"/>
                <a:gd name="T53" fmla="*/ 573 h 824"/>
                <a:gd name="T54" fmla="*/ 690 w 842"/>
                <a:gd name="T55" fmla="*/ 578 h 824"/>
                <a:gd name="T56" fmla="*/ 681 w 842"/>
                <a:gd name="T57" fmla="*/ 590 h 824"/>
                <a:gd name="T58" fmla="*/ 676 w 842"/>
                <a:gd name="T59" fmla="*/ 594 h 824"/>
                <a:gd name="T60" fmla="*/ 666 w 842"/>
                <a:gd name="T61" fmla="*/ 607 h 824"/>
                <a:gd name="T62" fmla="*/ 661 w 842"/>
                <a:gd name="T63" fmla="*/ 610 h 824"/>
                <a:gd name="T64" fmla="*/ 650 w 842"/>
                <a:gd name="T65" fmla="*/ 623 h 824"/>
                <a:gd name="T66" fmla="*/ 646 w 842"/>
                <a:gd name="T67" fmla="*/ 626 h 824"/>
                <a:gd name="T68" fmla="*/ 635 w 842"/>
                <a:gd name="T69" fmla="*/ 639 h 824"/>
                <a:gd name="T70" fmla="*/ 632 w 842"/>
                <a:gd name="T71" fmla="*/ 642 h 824"/>
                <a:gd name="T72" fmla="*/ 619 w 842"/>
                <a:gd name="T73" fmla="*/ 654 h 824"/>
                <a:gd name="T74" fmla="*/ 617 w 842"/>
                <a:gd name="T75" fmla="*/ 657 h 824"/>
                <a:gd name="T76" fmla="*/ 603 w 842"/>
                <a:gd name="T77" fmla="*/ 669 h 824"/>
                <a:gd name="T78" fmla="*/ 601 w 842"/>
                <a:gd name="T79" fmla="*/ 671 h 824"/>
                <a:gd name="T80" fmla="*/ 586 w 842"/>
                <a:gd name="T81" fmla="*/ 684 h 824"/>
                <a:gd name="T82" fmla="*/ 583 w 842"/>
                <a:gd name="T83" fmla="*/ 686 h 824"/>
                <a:gd name="T84" fmla="*/ 568 w 842"/>
                <a:gd name="T85" fmla="*/ 698 h 824"/>
                <a:gd name="T86" fmla="*/ 567 w 842"/>
                <a:gd name="T87" fmla="*/ 699 h 824"/>
                <a:gd name="T88" fmla="*/ 551 w 842"/>
                <a:gd name="T89" fmla="*/ 712 h 824"/>
                <a:gd name="T90" fmla="*/ 550 w 842"/>
                <a:gd name="T91" fmla="*/ 713 h 824"/>
                <a:gd name="T92" fmla="*/ 534 w 842"/>
                <a:gd name="T93" fmla="*/ 725 h 824"/>
                <a:gd name="T94" fmla="*/ 533 w 842"/>
                <a:gd name="T95" fmla="*/ 726 h 824"/>
                <a:gd name="T96" fmla="*/ 516 w 842"/>
                <a:gd name="T97" fmla="*/ 737 h 824"/>
                <a:gd name="T98" fmla="*/ 515 w 842"/>
                <a:gd name="T99" fmla="*/ 738 h 824"/>
                <a:gd name="T100" fmla="*/ 498 w 842"/>
                <a:gd name="T101" fmla="*/ 750 h 824"/>
                <a:gd name="T102" fmla="*/ 497 w 842"/>
                <a:gd name="T103" fmla="*/ 750 h 824"/>
                <a:gd name="T104" fmla="*/ 480 w 842"/>
                <a:gd name="T105" fmla="*/ 762 h 824"/>
                <a:gd name="T106" fmla="*/ 479 w 842"/>
                <a:gd name="T107" fmla="*/ 762 h 824"/>
                <a:gd name="T108" fmla="*/ 460 w 842"/>
                <a:gd name="T109" fmla="*/ 774 h 824"/>
                <a:gd name="T110" fmla="*/ 460 w 842"/>
                <a:gd name="T111" fmla="*/ 774 h 824"/>
                <a:gd name="T112" fmla="*/ 413 w 842"/>
                <a:gd name="T113" fmla="*/ 800 h 824"/>
                <a:gd name="T114" fmla="*/ 363 w 842"/>
                <a:gd name="T115" fmla="*/ 824 h 824"/>
                <a:gd name="T116" fmla="*/ 0 w 842"/>
                <a:gd name="T117" fmla="*/ 0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42" h="824">
                  <a:moveTo>
                    <a:pt x="0" y="0"/>
                  </a:moveTo>
                  <a:lnTo>
                    <a:pt x="842" y="318"/>
                  </a:lnTo>
                  <a:lnTo>
                    <a:pt x="834" y="340"/>
                  </a:lnTo>
                  <a:lnTo>
                    <a:pt x="830" y="348"/>
                  </a:lnTo>
                  <a:lnTo>
                    <a:pt x="825" y="361"/>
                  </a:lnTo>
                  <a:lnTo>
                    <a:pt x="821" y="371"/>
                  </a:lnTo>
                  <a:lnTo>
                    <a:pt x="815" y="382"/>
                  </a:lnTo>
                  <a:lnTo>
                    <a:pt x="810" y="392"/>
                  </a:lnTo>
                  <a:lnTo>
                    <a:pt x="806" y="403"/>
                  </a:lnTo>
                  <a:lnTo>
                    <a:pt x="800" y="412"/>
                  </a:lnTo>
                  <a:lnTo>
                    <a:pt x="795" y="423"/>
                  </a:lnTo>
                  <a:lnTo>
                    <a:pt x="790" y="433"/>
                  </a:lnTo>
                  <a:lnTo>
                    <a:pt x="783" y="443"/>
                  </a:lnTo>
                  <a:lnTo>
                    <a:pt x="779" y="452"/>
                  </a:lnTo>
                  <a:lnTo>
                    <a:pt x="773" y="463"/>
                  </a:lnTo>
                  <a:lnTo>
                    <a:pt x="767" y="471"/>
                  </a:lnTo>
                  <a:lnTo>
                    <a:pt x="761" y="482"/>
                  </a:lnTo>
                  <a:lnTo>
                    <a:pt x="756" y="489"/>
                  </a:lnTo>
                  <a:lnTo>
                    <a:pt x="748" y="501"/>
                  </a:lnTo>
                  <a:lnTo>
                    <a:pt x="744" y="509"/>
                  </a:lnTo>
                  <a:lnTo>
                    <a:pt x="735" y="519"/>
                  </a:lnTo>
                  <a:lnTo>
                    <a:pt x="731" y="526"/>
                  </a:lnTo>
                  <a:lnTo>
                    <a:pt x="722" y="537"/>
                  </a:lnTo>
                  <a:lnTo>
                    <a:pt x="718" y="544"/>
                  </a:lnTo>
                  <a:lnTo>
                    <a:pt x="708" y="556"/>
                  </a:lnTo>
                  <a:lnTo>
                    <a:pt x="704" y="561"/>
                  </a:lnTo>
                  <a:lnTo>
                    <a:pt x="695" y="573"/>
                  </a:lnTo>
                  <a:lnTo>
                    <a:pt x="690" y="578"/>
                  </a:lnTo>
                  <a:lnTo>
                    <a:pt x="681" y="590"/>
                  </a:lnTo>
                  <a:lnTo>
                    <a:pt x="676" y="594"/>
                  </a:lnTo>
                  <a:lnTo>
                    <a:pt x="666" y="607"/>
                  </a:lnTo>
                  <a:lnTo>
                    <a:pt x="661" y="610"/>
                  </a:lnTo>
                  <a:lnTo>
                    <a:pt x="650" y="623"/>
                  </a:lnTo>
                  <a:lnTo>
                    <a:pt x="646" y="626"/>
                  </a:lnTo>
                  <a:lnTo>
                    <a:pt x="635" y="639"/>
                  </a:lnTo>
                  <a:lnTo>
                    <a:pt x="632" y="642"/>
                  </a:lnTo>
                  <a:lnTo>
                    <a:pt x="619" y="654"/>
                  </a:lnTo>
                  <a:lnTo>
                    <a:pt x="617" y="657"/>
                  </a:lnTo>
                  <a:lnTo>
                    <a:pt x="603" y="669"/>
                  </a:lnTo>
                  <a:lnTo>
                    <a:pt x="601" y="671"/>
                  </a:lnTo>
                  <a:lnTo>
                    <a:pt x="586" y="684"/>
                  </a:lnTo>
                  <a:lnTo>
                    <a:pt x="583" y="686"/>
                  </a:lnTo>
                  <a:lnTo>
                    <a:pt x="568" y="698"/>
                  </a:lnTo>
                  <a:lnTo>
                    <a:pt x="567" y="699"/>
                  </a:lnTo>
                  <a:lnTo>
                    <a:pt x="551" y="712"/>
                  </a:lnTo>
                  <a:lnTo>
                    <a:pt x="550" y="713"/>
                  </a:lnTo>
                  <a:lnTo>
                    <a:pt x="534" y="725"/>
                  </a:lnTo>
                  <a:lnTo>
                    <a:pt x="533" y="726"/>
                  </a:lnTo>
                  <a:lnTo>
                    <a:pt x="516" y="737"/>
                  </a:lnTo>
                  <a:lnTo>
                    <a:pt x="515" y="738"/>
                  </a:lnTo>
                  <a:lnTo>
                    <a:pt x="498" y="750"/>
                  </a:lnTo>
                  <a:lnTo>
                    <a:pt x="497" y="750"/>
                  </a:lnTo>
                  <a:lnTo>
                    <a:pt x="480" y="762"/>
                  </a:lnTo>
                  <a:lnTo>
                    <a:pt x="479" y="762"/>
                  </a:lnTo>
                  <a:lnTo>
                    <a:pt x="460" y="774"/>
                  </a:lnTo>
                  <a:lnTo>
                    <a:pt x="460" y="774"/>
                  </a:lnTo>
                  <a:lnTo>
                    <a:pt x="413" y="800"/>
                  </a:lnTo>
                  <a:lnTo>
                    <a:pt x="363" y="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32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en-US" sz="2399" dirty="0">
                <a:solidFill>
                  <a:prstClr val="black"/>
                </a:solidFill>
              </a:endParaRP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5441949" y="1524000"/>
              <a:ext cx="3182938" cy="2933700"/>
              <a:chOff x="4951412" y="1143000"/>
              <a:chExt cx="3182938" cy="2933700"/>
            </a:xfrm>
            <a:solidFill>
              <a:schemeClr val="tx1">
                <a:alpha val="17000"/>
              </a:schemeClr>
            </a:solidFill>
          </p:grpSpPr>
          <p:sp>
            <p:nvSpPr>
              <p:cNvPr id="78" name="Rectangle 16"/>
              <p:cNvSpPr>
                <a:spLocks noChangeArrowheads="1"/>
              </p:cNvSpPr>
              <p:nvPr/>
            </p:nvSpPr>
            <p:spPr bwMode="auto">
              <a:xfrm>
                <a:off x="4951412" y="3568700"/>
                <a:ext cx="3182938" cy="5080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Rectangle 17"/>
              <p:cNvSpPr>
                <a:spLocks noChangeArrowheads="1"/>
              </p:cNvSpPr>
              <p:nvPr/>
            </p:nvSpPr>
            <p:spPr bwMode="auto">
              <a:xfrm>
                <a:off x="4951412" y="1143000"/>
                <a:ext cx="565150" cy="23288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Rectangle 18"/>
              <p:cNvSpPr>
                <a:spLocks noChangeArrowheads="1"/>
              </p:cNvSpPr>
              <p:nvPr/>
            </p:nvSpPr>
            <p:spPr bwMode="auto">
              <a:xfrm>
                <a:off x="5605462" y="2020888"/>
                <a:ext cx="566738" cy="145097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Rectangle 19"/>
              <p:cNvSpPr>
                <a:spLocks noChangeArrowheads="1"/>
              </p:cNvSpPr>
              <p:nvPr/>
            </p:nvSpPr>
            <p:spPr bwMode="auto">
              <a:xfrm>
                <a:off x="6259512" y="2513013"/>
                <a:ext cx="565150" cy="95885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Rectangle 20"/>
              <p:cNvSpPr>
                <a:spLocks noChangeArrowheads="1"/>
              </p:cNvSpPr>
              <p:nvPr/>
            </p:nvSpPr>
            <p:spPr bwMode="auto">
              <a:xfrm>
                <a:off x="6913562" y="2063750"/>
                <a:ext cx="566738" cy="140811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Rectangle 21"/>
              <p:cNvSpPr>
                <a:spLocks noChangeArrowheads="1"/>
              </p:cNvSpPr>
              <p:nvPr/>
            </p:nvSpPr>
            <p:spPr bwMode="auto">
              <a:xfrm>
                <a:off x="7569200" y="2463800"/>
                <a:ext cx="565150" cy="100806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7423149" y="2133600"/>
              <a:ext cx="2117725" cy="3279774"/>
              <a:chOff x="6613525" y="1998663"/>
              <a:chExt cx="2117725" cy="3279774"/>
            </a:xfrm>
          </p:grpSpPr>
          <p:sp>
            <p:nvSpPr>
              <p:cNvPr id="36" name="Rectangle 22"/>
              <p:cNvSpPr>
                <a:spLocks noChangeArrowheads="1"/>
              </p:cNvSpPr>
              <p:nvPr/>
            </p:nvSpPr>
            <p:spPr bwMode="auto">
              <a:xfrm>
                <a:off x="6613525" y="1998663"/>
                <a:ext cx="2117725" cy="1939925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6807200" y="2208213"/>
                <a:ext cx="1728788" cy="414337"/>
                <a:chOff x="6807200" y="2208213"/>
                <a:chExt cx="1728788" cy="414337"/>
              </a:xfrm>
            </p:grpSpPr>
            <p:sp>
              <p:nvSpPr>
                <p:cNvPr id="73" name="Rectangle 23"/>
                <p:cNvSpPr>
                  <a:spLocks noChangeArrowheads="1"/>
                </p:cNvSpPr>
                <p:nvPr/>
              </p:nvSpPr>
              <p:spPr bwMode="auto">
                <a:xfrm>
                  <a:off x="7158037" y="2208213"/>
                  <a:ext cx="1028700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4" name="Rectangle 24"/>
                <p:cNvSpPr>
                  <a:spLocks noChangeArrowheads="1"/>
                </p:cNvSpPr>
                <p:nvPr/>
              </p:nvSpPr>
              <p:spPr bwMode="auto">
                <a:xfrm>
                  <a:off x="6807200" y="2324100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5" name="Rectangle 25"/>
                <p:cNvSpPr>
                  <a:spLocks noChangeArrowheads="1"/>
                </p:cNvSpPr>
                <p:nvPr/>
              </p:nvSpPr>
              <p:spPr bwMode="auto">
                <a:xfrm>
                  <a:off x="6807200" y="240823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6" name="Rectangle 26"/>
                <p:cNvSpPr>
                  <a:spLocks noChangeArrowheads="1"/>
                </p:cNvSpPr>
                <p:nvPr/>
              </p:nvSpPr>
              <p:spPr bwMode="auto">
                <a:xfrm>
                  <a:off x="6807200" y="2490788"/>
                  <a:ext cx="1728788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 dirty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77" name="Rectangle 27"/>
                <p:cNvSpPr>
                  <a:spLocks noChangeArrowheads="1"/>
                </p:cNvSpPr>
                <p:nvPr/>
              </p:nvSpPr>
              <p:spPr bwMode="auto">
                <a:xfrm>
                  <a:off x="6807200" y="2574925"/>
                  <a:ext cx="811213" cy="47625"/>
                </a:xfrm>
                <a:prstGeom prst="rect">
                  <a:avLst/>
                </a:prstGeom>
                <a:solidFill>
                  <a:schemeClr val="accent1"/>
                </a:solidFill>
                <a:ln w="0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16" tIns="45708" rIns="91416" bIns="4570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399" dirty="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38" name="Freeform 28"/>
              <p:cNvSpPr>
                <a:spLocks/>
              </p:cNvSpPr>
              <p:nvPr/>
            </p:nvSpPr>
            <p:spPr bwMode="auto">
              <a:xfrm>
                <a:off x="6613525" y="2686050"/>
                <a:ext cx="2117725" cy="2592387"/>
              </a:xfrm>
              <a:custGeom>
                <a:avLst/>
                <a:gdLst>
                  <a:gd name="T0" fmla="*/ 113 w 1334"/>
                  <a:gd name="T1" fmla="*/ 0 h 1633"/>
                  <a:gd name="T2" fmla="*/ 1219 w 1334"/>
                  <a:gd name="T3" fmla="*/ 0 h 1633"/>
                  <a:gd name="T4" fmla="*/ 1245 w 1334"/>
                  <a:gd name="T5" fmla="*/ 3 h 1633"/>
                  <a:gd name="T6" fmla="*/ 1270 w 1334"/>
                  <a:gd name="T7" fmla="*/ 12 h 1633"/>
                  <a:gd name="T8" fmla="*/ 1291 w 1334"/>
                  <a:gd name="T9" fmla="*/ 25 h 1633"/>
                  <a:gd name="T10" fmla="*/ 1308 w 1334"/>
                  <a:gd name="T11" fmla="*/ 43 h 1633"/>
                  <a:gd name="T12" fmla="*/ 1322 w 1334"/>
                  <a:gd name="T13" fmla="*/ 64 h 1633"/>
                  <a:gd name="T14" fmla="*/ 1331 w 1334"/>
                  <a:gd name="T15" fmla="*/ 88 h 1633"/>
                  <a:gd name="T16" fmla="*/ 1334 w 1334"/>
                  <a:gd name="T17" fmla="*/ 114 h 1633"/>
                  <a:gd name="T18" fmla="*/ 1334 w 1334"/>
                  <a:gd name="T19" fmla="*/ 1519 h 1633"/>
                  <a:gd name="T20" fmla="*/ 1331 w 1334"/>
                  <a:gd name="T21" fmla="*/ 1544 h 1633"/>
                  <a:gd name="T22" fmla="*/ 1322 w 1334"/>
                  <a:gd name="T23" fmla="*/ 1569 h 1633"/>
                  <a:gd name="T24" fmla="*/ 1308 w 1334"/>
                  <a:gd name="T25" fmla="*/ 1590 h 1633"/>
                  <a:gd name="T26" fmla="*/ 1291 w 1334"/>
                  <a:gd name="T27" fmla="*/ 1607 h 1633"/>
                  <a:gd name="T28" fmla="*/ 1270 w 1334"/>
                  <a:gd name="T29" fmla="*/ 1621 h 1633"/>
                  <a:gd name="T30" fmla="*/ 1245 w 1334"/>
                  <a:gd name="T31" fmla="*/ 1630 h 1633"/>
                  <a:gd name="T32" fmla="*/ 1219 w 1334"/>
                  <a:gd name="T33" fmla="*/ 1633 h 1633"/>
                  <a:gd name="T34" fmla="*/ 113 w 1334"/>
                  <a:gd name="T35" fmla="*/ 1633 h 1633"/>
                  <a:gd name="T36" fmla="*/ 87 w 1334"/>
                  <a:gd name="T37" fmla="*/ 1630 h 1633"/>
                  <a:gd name="T38" fmla="*/ 64 w 1334"/>
                  <a:gd name="T39" fmla="*/ 1621 h 1633"/>
                  <a:gd name="T40" fmla="*/ 42 w 1334"/>
                  <a:gd name="T41" fmla="*/ 1607 h 1633"/>
                  <a:gd name="T42" fmla="*/ 24 w 1334"/>
                  <a:gd name="T43" fmla="*/ 1590 h 1633"/>
                  <a:gd name="T44" fmla="*/ 11 w 1334"/>
                  <a:gd name="T45" fmla="*/ 1569 h 1633"/>
                  <a:gd name="T46" fmla="*/ 3 w 1334"/>
                  <a:gd name="T47" fmla="*/ 1544 h 1633"/>
                  <a:gd name="T48" fmla="*/ 0 w 1334"/>
                  <a:gd name="T49" fmla="*/ 1519 h 1633"/>
                  <a:gd name="T50" fmla="*/ 0 w 1334"/>
                  <a:gd name="T51" fmla="*/ 114 h 1633"/>
                  <a:gd name="T52" fmla="*/ 3 w 1334"/>
                  <a:gd name="T53" fmla="*/ 88 h 1633"/>
                  <a:gd name="T54" fmla="*/ 11 w 1334"/>
                  <a:gd name="T55" fmla="*/ 64 h 1633"/>
                  <a:gd name="T56" fmla="*/ 24 w 1334"/>
                  <a:gd name="T57" fmla="*/ 43 h 1633"/>
                  <a:gd name="T58" fmla="*/ 42 w 1334"/>
                  <a:gd name="T59" fmla="*/ 25 h 1633"/>
                  <a:gd name="T60" fmla="*/ 64 w 1334"/>
                  <a:gd name="T61" fmla="*/ 12 h 1633"/>
                  <a:gd name="T62" fmla="*/ 87 w 1334"/>
                  <a:gd name="T63" fmla="*/ 3 h 1633"/>
                  <a:gd name="T64" fmla="*/ 113 w 1334"/>
                  <a:gd name="T65" fmla="*/ 0 h 1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4" h="1633">
                    <a:moveTo>
                      <a:pt x="113" y="0"/>
                    </a:moveTo>
                    <a:lnTo>
                      <a:pt x="1219" y="0"/>
                    </a:lnTo>
                    <a:lnTo>
                      <a:pt x="1245" y="3"/>
                    </a:lnTo>
                    <a:lnTo>
                      <a:pt x="1270" y="12"/>
                    </a:lnTo>
                    <a:lnTo>
                      <a:pt x="1291" y="25"/>
                    </a:lnTo>
                    <a:lnTo>
                      <a:pt x="1308" y="43"/>
                    </a:lnTo>
                    <a:lnTo>
                      <a:pt x="1322" y="64"/>
                    </a:lnTo>
                    <a:lnTo>
                      <a:pt x="1331" y="88"/>
                    </a:lnTo>
                    <a:lnTo>
                      <a:pt x="1334" y="114"/>
                    </a:lnTo>
                    <a:lnTo>
                      <a:pt x="1334" y="1519"/>
                    </a:lnTo>
                    <a:lnTo>
                      <a:pt x="1331" y="1544"/>
                    </a:lnTo>
                    <a:lnTo>
                      <a:pt x="1322" y="1569"/>
                    </a:lnTo>
                    <a:lnTo>
                      <a:pt x="1308" y="1590"/>
                    </a:lnTo>
                    <a:lnTo>
                      <a:pt x="1291" y="1607"/>
                    </a:lnTo>
                    <a:lnTo>
                      <a:pt x="1270" y="1621"/>
                    </a:lnTo>
                    <a:lnTo>
                      <a:pt x="1245" y="1630"/>
                    </a:lnTo>
                    <a:lnTo>
                      <a:pt x="1219" y="1633"/>
                    </a:lnTo>
                    <a:lnTo>
                      <a:pt x="113" y="1633"/>
                    </a:lnTo>
                    <a:lnTo>
                      <a:pt x="87" y="1630"/>
                    </a:lnTo>
                    <a:lnTo>
                      <a:pt x="64" y="1621"/>
                    </a:lnTo>
                    <a:lnTo>
                      <a:pt x="42" y="1607"/>
                    </a:lnTo>
                    <a:lnTo>
                      <a:pt x="24" y="1590"/>
                    </a:lnTo>
                    <a:lnTo>
                      <a:pt x="11" y="1569"/>
                    </a:lnTo>
                    <a:lnTo>
                      <a:pt x="3" y="1544"/>
                    </a:lnTo>
                    <a:lnTo>
                      <a:pt x="0" y="1519"/>
                    </a:lnTo>
                    <a:lnTo>
                      <a:pt x="0" y="114"/>
                    </a:lnTo>
                    <a:lnTo>
                      <a:pt x="3" y="88"/>
                    </a:lnTo>
                    <a:lnTo>
                      <a:pt x="11" y="64"/>
                    </a:lnTo>
                    <a:lnTo>
                      <a:pt x="24" y="43"/>
                    </a:lnTo>
                    <a:lnTo>
                      <a:pt x="42" y="25"/>
                    </a:lnTo>
                    <a:lnTo>
                      <a:pt x="64" y="12"/>
                    </a:lnTo>
                    <a:lnTo>
                      <a:pt x="87" y="3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29"/>
              <p:cNvSpPr>
                <a:spLocks/>
              </p:cNvSpPr>
              <p:nvPr/>
            </p:nvSpPr>
            <p:spPr bwMode="auto">
              <a:xfrm>
                <a:off x="6738937" y="2828925"/>
                <a:ext cx="1865313" cy="438150"/>
              </a:xfrm>
              <a:custGeom>
                <a:avLst/>
                <a:gdLst>
                  <a:gd name="T0" fmla="*/ 57 w 1175"/>
                  <a:gd name="T1" fmla="*/ 0 h 276"/>
                  <a:gd name="T2" fmla="*/ 1118 w 1175"/>
                  <a:gd name="T3" fmla="*/ 0 h 276"/>
                  <a:gd name="T4" fmla="*/ 1135 w 1175"/>
                  <a:gd name="T5" fmla="*/ 2 h 276"/>
                  <a:gd name="T6" fmla="*/ 1151 w 1175"/>
                  <a:gd name="T7" fmla="*/ 11 h 276"/>
                  <a:gd name="T8" fmla="*/ 1164 w 1175"/>
                  <a:gd name="T9" fmla="*/ 24 h 276"/>
                  <a:gd name="T10" fmla="*/ 1173 w 1175"/>
                  <a:gd name="T11" fmla="*/ 40 h 276"/>
                  <a:gd name="T12" fmla="*/ 1175 w 1175"/>
                  <a:gd name="T13" fmla="*/ 57 h 276"/>
                  <a:gd name="T14" fmla="*/ 1175 w 1175"/>
                  <a:gd name="T15" fmla="*/ 219 h 276"/>
                  <a:gd name="T16" fmla="*/ 1173 w 1175"/>
                  <a:gd name="T17" fmla="*/ 236 h 276"/>
                  <a:gd name="T18" fmla="*/ 1164 w 1175"/>
                  <a:gd name="T19" fmla="*/ 252 h 276"/>
                  <a:gd name="T20" fmla="*/ 1151 w 1175"/>
                  <a:gd name="T21" fmla="*/ 265 h 276"/>
                  <a:gd name="T22" fmla="*/ 1135 w 1175"/>
                  <a:gd name="T23" fmla="*/ 274 h 276"/>
                  <a:gd name="T24" fmla="*/ 1118 w 1175"/>
                  <a:gd name="T25" fmla="*/ 276 h 276"/>
                  <a:gd name="T26" fmla="*/ 57 w 1175"/>
                  <a:gd name="T27" fmla="*/ 276 h 276"/>
                  <a:gd name="T28" fmla="*/ 39 w 1175"/>
                  <a:gd name="T29" fmla="*/ 274 h 276"/>
                  <a:gd name="T30" fmla="*/ 23 w 1175"/>
                  <a:gd name="T31" fmla="*/ 265 h 276"/>
                  <a:gd name="T32" fmla="*/ 12 w 1175"/>
                  <a:gd name="T33" fmla="*/ 252 h 276"/>
                  <a:gd name="T34" fmla="*/ 3 w 1175"/>
                  <a:gd name="T35" fmla="*/ 236 h 276"/>
                  <a:gd name="T36" fmla="*/ 0 w 1175"/>
                  <a:gd name="T37" fmla="*/ 219 h 276"/>
                  <a:gd name="T38" fmla="*/ 0 w 1175"/>
                  <a:gd name="T39" fmla="*/ 57 h 276"/>
                  <a:gd name="T40" fmla="*/ 3 w 1175"/>
                  <a:gd name="T41" fmla="*/ 40 h 276"/>
                  <a:gd name="T42" fmla="*/ 12 w 1175"/>
                  <a:gd name="T43" fmla="*/ 24 h 276"/>
                  <a:gd name="T44" fmla="*/ 23 w 1175"/>
                  <a:gd name="T45" fmla="*/ 11 h 276"/>
                  <a:gd name="T46" fmla="*/ 39 w 1175"/>
                  <a:gd name="T47" fmla="*/ 2 h 276"/>
                  <a:gd name="T48" fmla="*/ 57 w 1175"/>
                  <a:gd name="T49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75" h="276">
                    <a:moveTo>
                      <a:pt x="57" y="0"/>
                    </a:moveTo>
                    <a:lnTo>
                      <a:pt x="1118" y="0"/>
                    </a:lnTo>
                    <a:lnTo>
                      <a:pt x="1135" y="2"/>
                    </a:lnTo>
                    <a:lnTo>
                      <a:pt x="1151" y="11"/>
                    </a:lnTo>
                    <a:lnTo>
                      <a:pt x="1164" y="24"/>
                    </a:lnTo>
                    <a:lnTo>
                      <a:pt x="1173" y="40"/>
                    </a:lnTo>
                    <a:lnTo>
                      <a:pt x="1175" y="57"/>
                    </a:lnTo>
                    <a:lnTo>
                      <a:pt x="1175" y="219"/>
                    </a:lnTo>
                    <a:lnTo>
                      <a:pt x="1173" y="236"/>
                    </a:lnTo>
                    <a:lnTo>
                      <a:pt x="1164" y="252"/>
                    </a:lnTo>
                    <a:lnTo>
                      <a:pt x="1151" y="265"/>
                    </a:lnTo>
                    <a:lnTo>
                      <a:pt x="1135" y="274"/>
                    </a:lnTo>
                    <a:lnTo>
                      <a:pt x="1118" y="276"/>
                    </a:lnTo>
                    <a:lnTo>
                      <a:pt x="57" y="276"/>
                    </a:lnTo>
                    <a:lnTo>
                      <a:pt x="39" y="274"/>
                    </a:lnTo>
                    <a:lnTo>
                      <a:pt x="23" y="265"/>
                    </a:lnTo>
                    <a:lnTo>
                      <a:pt x="12" y="252"/>
                    </a:lnTo>
                    <a:lnTo>
                      <a:pt x="3" y="236"/>
                    </a:lnTo>
                    <a:lnTo>
                      <a:pt x="0" y="219"/>
                    </a:lnTo>
                    <a:lnTo>
                      <a:pt x="0" y="57"/>
                    </a:lnTo>
                    <a:lnTo>
                      <a:pt x="3" y="40"/>
                    </a:lnTo>
                    <a:lnTo>
                      <a:pt x="12" y="24"/>
                    </a:lnTo>
                    <a:lnTo>
                      <a:pt x="23" y="11"/>
                    </a:lnTo>
                    <a:lnTo>
                      <a:pt x="39" y="2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30"/>
              <p:cNvSpPr>
                <a:spLocks/>
              </p:cNvSpPr>
              <p:nvPr/>
            </p:nvSpPr>
            <p:spPr bwMode="auto">
              <a:xfrm>
                <a:off x="6738937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0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5 w 255"/>
                  <a:gd name="T19" fmla="*/ 239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31"/>
              <p:cNvSpPr>
                <a:spLocks/>
              </p:cNvSpPr>
              <p:nvPr/>
            </p:nvSpPr>
            <p:spPr bwMode="auto">
              <a:xfrm>
                <a:off x="7226300" y="3335338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0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8 h 261"/>
                  <a:gd name="T16" fmla="*/ 252 w 255"/>
                  <a:gd name="T17" fmla="*/ 224 h 261"/>
                  <a:gd name="T18" fmla="*/ 244 w 255"/>
                  <a:gd name="T19" fmla="*/ 239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39 h 261"/>
                  <a:gd name="T34" fmla="*/ 3 w 255"/>
                  <a:gd name="T35" fmla="*/ 224 h 261"/>
                  <a:gd name="T36" fmla="*/ 0 w 255"/>
                  <a:gd name="T37" fmla="*/ 208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0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4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32"/>
              <p:cNvSpPr>
                <a:spLocks/>
              </p:cNvSpPr>
              <p:nvPr/>
            </p:nvSpPr>
            <p:spPr bwMode="auto">
              <a:xfrm>
                <a:off x="7712075" y="3335338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0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3 w 256"/>
                  <a:gd name="T17" fmla="*/ 224 h 261"/>
                  <a:gd name="T18" fmla="*/ 245 w 256"/>
                  <a:gd name="T19" fmla="*/ 239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0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4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33"/>
              <p:cNvSpPr>
                <a:spLocks/>
              </p:cNvSpPr>
              <p:nvPr/>
            </p:nvSpPr>
            <p:spPr bwMode="auto">
              <a:xfrm>
                <a:off x="8197850" y="3335338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0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8 h 261"/>
                  <a:gd name="T16" fmla="*/ 254 w 256"/>
                  <a:gd name="T17" fmla="*/ 224 h 261"/>
                  <a:gd name="T18" fmla="*/ 246 w 256"/>
                  <a:gd name="T19" fmla="*/ 239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39 h 261"/>
                  <a:gd name="T34" fmla="*/ 3 w 256"/>
                  <a:gd name="T35" fmla="*/ 224 h 261"/>
                  <a:gd name="T36" fmla="*/ 0 w 256"/>
                  <a:gd name="T37" fmla="*/ 208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0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4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4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34"/>
              <p:cNvSpPr>
                <a:spLocks/>
              </p:cNvSpPr>
              <p:nvPr/>
            </p:nvSpPr>
            <p:spPr bwMode="auto">
              <a:xfrm>
                <a:off x="6738937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4 w 255"/>
                  <a:gd name="T7" fmla="*/ 11 h 261"/>
                  <a:gd name="T8" fmla="*/ 245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5 w 255"/>
                  <a:gd name="T19" fmla="*/ 240 h 261"/>
                  <a:gd name="T20" fmla="*/ 234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2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2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5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5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35"/>
              <p:cNvSpPr>
                <a:spLocks/>
              </p:cNvSpPr>
              <p:nvPr/>
            </p:nvSpPr>
            <p:spPr bwMode="auto">
              <a:xfrm>
                <a:off x="7226300" y="380682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3 h 261"/>
                  <a:gd name="T6" fmla="*/ 233 w 255"/>
                  <a:gd name="T7" fmla="*/ 11 h 261"/>
                  <a:gd name="T8" fmla="*/ 244 w 255"/>
                  <a:gd name="T9" fmla="*/ 22 h 261"/>
                  <a:gd name="T10" fmla="*/ 252 w 255"/>
                  <a:gd name="T11" fmla="*/ 36 h 261"/>
                  <a:gd name="T12" fmla="*/ 255 w 255"/>
                  <a:gd name="T13" fmla="*/ 53 h 261"/>
                  <a:gd name="T14" fmla="*/ 255 w 255"/>
                  <a:gd name="T15" fmla="*/ 209 h 261"/>
                  <a:gd name="T16" fmla="*/ 252 w 255"/>
                  <a:gd name="T17" fmla="*/ 225 h 261"/>
                  <a:gd name="T18" fmla="*/ 244 w 255"/>
                  <a:gd name="T19" fmla="*/ 240 h 261"/>
                  <a:gd name="T20" fmla="*/ 233 w 255"/>
                  <a:gd name="T21" fmla="*/ 251 h 261"/>
                  <a:gd name="T22" fmla="*/ 219 w 255"/>
                  <a:gd name="T23" fmla="*/ 259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9 h 261"/>
                  <a:gd name="T30" fmla="*/ 21 w 255"/>
                  <a:gd name="T31" fmla="*/ 251 h 261"/>
                  <a:gd name="T32" fmla="*/ 10 w 255"/>
                  <a:gd name="T33" fmla="*/ 240 h 261"/>
                  <a:gd name="T34" fmla="*/ 3 w 255"/>
                  <a:gd name="T35" fmla="*/ 225 h 261"/>
                  <a:gd name="T36" fmla="*/ 0 w 255"/>
                  <a:gd name="T37" fmla="*/ 209 h 261"/>
                  <a:gd name="T38" fmla="*/ 0 w 255"/>
                  <a:gd name="T39" fmla="*/ 53 h 261"/>
                  <a:gd name="T40" fmla="*/ 3 w 255"/>
                  <a:gd name="T41" fmla="*/ 36 h 261"/>
                  <a:gd name="T42" fmla="*/ 10 w 255"/>
                  <a:gd name="T43" fmla="*/ 22 h 261"/>
                  <a:gd name="T44" fmla="*/ 21 w 255"/>
                  <a:gd name="T45" fmla="*/ 11 h 261"/>
                  <a:gd name="T46" fmla="*/ 36 w 255"/>
                  <a:gd name="T47" fmla="*/ 3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1"/>
                    </a:lnTo>
                    <a:lnTo>
                      <a:pt x="244" y="22"/>
                    </a:lnTo>
                    <a:lnTo>
                      <a:pt x="252" y="36"/>
                    </a:lnTo>
                    <a:lnTo>
                      <a:pt x="255" y="53"/>
                    </a:lnTo>
                    <a:lnTo>
                      <a:pt x="255" y="209"/>
                    </a:lnTo>
                    <a:lnTo>
                      <a:pt x="252" y="225"/>
                    </a:lnTo>
                    <a:lnTo>
                      <a:pt x="244" y="240"/>
                    </a:lnTo>
                    <a:lnTo>
                      <a:pt x="233" y="251"/>
                    </a:lnTo>
                    <a:lnTo>
                      <a:pt x="219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9"/>
                    </a:lnTo>
                    <a:lnTo>
                      <a:pt x="21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1" y="11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36"/>
              <p:cNvSpPr>
                <a:spLocks/>
              </p:cNvSpPr>
              <p:nvPr/>
            </p:nvSpPr>
            <p:spPr bwMode="auto">
              <a:xfrm>
                <a:off x="7712075" y="380682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3 h 261"/>
                  <a:gd name="T6" fmla="*/ 233 w 256"/>
                  <a:gd name="T7" fmla="*/ 11 h 261"/>
                  <a:gd name="T8" fmla="*/ 245 w 256"/>
                  <a:gd name="T9" fmla="*/ 22 h 261"/>
                  <a:gd name="T10" fmla="*/ 253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3 w 256"/>
                  <a:gd name="T17" fmla="*/ 225 h 261"/>
                  <a:gd name="T18" fmla="*/ 245 w 256"/>
                  <a:gd name="T19" fmla="*/ 240 h 261"/>
                  <a:gd name="T20" fmla="*/ 233 w 256"/>
                  <a:gd name="T21" fmla="*/ 251 h 261"/>
                  <a:gd name="T22" fmla="*/ 220 w 256"/>
                  <a:gd name="T23" fmla="*/ 259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9 h 261"/>
                  <a:gd name="T30" fmla="*/ 22 w 256"/>
                  <a:gd name="T31" fmla="*/ 251 h 261"/>
                  <a:gd name="T32" fmla="*/ 10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0 w 256"/>
                  <a:gd name="T43" fmla="*/ 22 h 261"/>
                  <a:gd name="T44" fmla="*/ 22 w 256"/>
                  <a:gd name="T45" fmla="*/ 11 h 261"/>
                  <a:gd name="T46" fmla="*/ 37 w 256"/>
                  <a:gd name="T47" fmla="*/ 3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1"/>
                    </a:lnTo>
                    <a:lnTo>
                      <a:pt x="245" y="22"/>
                    </a:lnTo>
                    <a:lnTo>
                      <a:pt x="253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3" y="225"/>
                    </a:lnTo>
                    <a:lnTo>
                      <a:pt x="245" y="240"/>
                    </a:lnTo>
                    <a:lnTo>
                      <a:pt x="233" y="251"/>
                    </a:lnTo>
                    <a:lnTo>
                      <a:pt x="220" y="259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9"/>
                    </a:lnTo>
                    <a:lnTo>
                      <a:pt x="22" y="251"/>
                    </a:lnTo>
                    <a:lnTo>
                      <a:pt x="10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0" y="22"/>
                    </a:lnTo>
                    <a:lnTo>
                      <a:pt x="22" y="11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37"/>
              <p:cNvSpPr>
                <a:spLocks/>
              </p:cNvSpPr>
              <p:nvPr/>
            </p:nvSpPr>
            <p:spPr bwMode="auto">
              <a:xfrm>
                <a:off x="8197850" y="380682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3 h 261"/>
                  <a:gd name="T6" fmla="*/ 234 w 256"/>
                  <a:gd name="T7" fmla="*/ 11 h 261"/>
                  <a:gd name="T8" fmla="*/ 246 w 256"/>
                  <a:gd name="T9" fmla="*/ 22 h 261"/>
                  <a:gd name="T10" fmla="*/ 254 w 256"/>
                  <a:gd name="T11" fmla="*/ 36 h 261"/>
                  <a:gd name="T12" fmla="*/ 256 w 256"/>
                  <a:gd name="T13" fmla="*/ 53 h 261"/>
                  <a:gd name="T14" fmla="*/ 256 w 256"/>
                  <a:gd name="T15" fmla="*/ 209 h 261"/>
                  <a:gd name="T16" fmla="*/ 254 w 256"/>
                  <a:gd name="T17" fmla="*/ 225 h 261"/>
                  <a:gd name="T18" fmla="*/ 246 w 256"/>
                  <a:gd name="T19" fmla="*/ 240 h 261"/>
                  <a:gd name="T20" fmla="*/ 234 w 256"/>
                  <a:gd name="T21" fmla="*/ 251 h 261"/>
                  <a:gd name="T22" fmla="*/ 219 w 256"/>
                  <a:gd name="T23" fmla="*/ 259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9 h 261"/>
                  <a:gd name="T30" fmla="*/ 23 w 256"/>
                  <a:gd name="T31" fmla="*/ 251 h 261"/>
                  <a:gd name="T32" fmla="*/ 11 w 256"/>
                  <a:gd name="T33" fmla="*/ 240 h 261"/>
                  <a:gd name="T34" fmla="*/ 3 w 256"/>
                  <a:gd name="T35" fmla="*/ 225 h 261"/>
                  <a:gd name="T36" fmla="*/ 0 w 256"/>
                  <a:gd name="T37" fmla="*/ 209 h 261"/>
                  <a:gd name="T38" fmla="*/ 0 w 256"/>
                  <a:gd name="T39" fmla="*/ 53 h 261"/>
                  <a:gd name="T40" fmla="*/ 3 w 256"/>
                  <a:gd name="T41" fmla="*/ 36 h 261"/>
                  <a:gd name="T42" fmla="*/ 11 w 256"/>
                  <a:gd name="T43" fmla="*/ 22 h 261"/>
                  <a:gd name="T44" fmla="*/ 23 w 256"/>
                  <a:gd name="T45" fmla="*/ 11 h 261"/>
                  <a:gd name="T46" fmla="*/ 37 w 256"/>
                  <a:gd name="T47" fmla="*/ 3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1"/>
                    </a:lnTo>
                    <a:lnTo>
                      <a:pt x="246" y="22"/>
                    </a:lnTo>
                    <a:lnTo>
                      <a:pt x="254" y="36"/>
                    </a:lnTo>
                    <a:lnTo>
                      <a:pt x="256" y="53"/>
                    </a:lnTo>
                    <a:lnTo>
                      <a:pt x="256" y="209"/>
                    </a:lnTo>
                    <a:lnTo>
                      <a:pt x="254" y="225"/>
                    </a:lnTo>
                    <a:lnTo>
                      <a:pt x="246" y="240"/>
                    </a:lnTo>
                    <a:lnTo>
                      <a:pt x="234" y="251"/>
                    </a:lnTo>
                    <a:lnTo>
                      <a:pt x="219" y="259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9"/>
                    </a:lnTo>
                    <a:lnTo>
                      <a:pt x="23" y="251"/>
                    </a:lnTo>
                    <a:lnTo>
                      <a:pt x="11" y="240"/>
                    </a:lnTo>
                    <a:lnTo>
                      <a:pt x="3" y="225"/>
                    </a:lnTo>
                    <a:lnTo>
                      <a:pt x="0" y="209"/>
                    </a:lnTo>
                    <a:lnTo>
                      <a:pt x="0" y="53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3" y="11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38"/>
              <p:cNvSpPr>
                <a:spLocks/>
              </p:cNvSpPr>
              <p:nvPr/>
            </p:nvSpPr>
            <p:spPr bwMode="auto">
              <a:xfrm>
                <a:off x="6738937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4 w 255"/>
                  <a:gd name="T7" fmla="*/ 10 h 260"/>
                  <a:gd name="T8" fmla="*/ 245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5 w 255"/>
                  <a:gd name="T19" fmla="*/ 239 h 260"/>
                  <a:gd name="T20" fmla="*/ 234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2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2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5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5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39"/>
              <p:cNvSpPr>
                <a:spLocks/>
              </p:cNvSpPr>
              <p:nvPr/>
            </p:nvSpPr>
            <p:spPr bwMode="auto">
              <a:xfrm>
                <a:off x="7226300" y="4279900"/>
                <a:ext cx="404813" cy="412750"/>
              </a:xfrm>
              <a:custGeom>
                <a:avLst/>
                <a:gdLst>
                  <a:gd name="T0" fmla="*/ 53 w 255"/>
                  <a:gd name="T1" fmla="*/ 0 h 260"/>
                  <a:gd name="T2" fmla="*/ 202 w 255"/>
                  <a:gd name="T3" fmla="*/ 0 h 260"/>
                  <a:gd name="T4" fmla="*/ 219 w 255"/>
                  <a:gd name="T5" fmla="*/ 3 h 260"/>
                  <a:gd name="T6" fmla="*/ 233 w 255"/>
                  <a:gd name="T7" fmla="*/ 10 h 260"/>
                  <a:gd name="T8" fmla="*/ 244 w 255"/>
                  <a:gd name="T9" fmla="*/ 22 h 260"/>
                  <a:gd name="T10" fmla="*/ 252 w 255"/>
                  <a:gd name="T11" fmla="*/ 37 h 260"/>
                  <a:gd name="T12" fmla="*/ 255 w 255"/>
                  <a:gd name="T13" fmla="*/ 53 h 260"/>
                  <a:gd name="T14" fmla="*/ 255 w 255"/>
                  <a:gd name="T15" fmla="*/ 208 h 260"/>
                  <a:gd name="T16" fmla="*/ 252 w 255"/>
                  <a:gd name="T17" fmla="*/ 225 h 260"/>
                  <a:gd name="T18" fmla="*/ 244 w 255"/>
                  <a:gd name="T19" fmla="*/ 239 h 260"/>
                  <a:gd name="T20" fmla="*/ 233 w 255"/>
                  <a:gd name="T21" fmla="*/ 251 h 260"/>
                  <a:gd name="T22" fmla="*/ 219 w 255"/>
                  <a:gd name="T23" fmla="*/ 258 h 260"/>
                  <a:gd name="T24" fmla="*/ 202 w 255"/>
                  <a:gd name="T25" fmla="*/ 260 h 260"/>
                  <a:gd name="T26" fmla="*/ 53 w 255"/>
                  <a:gd name="T27" fmla="*/ 260 h 260"/>
                  <a:gd name="T28" fmla="*/ 36 w 255"/>
                  <a:gd name="T29" fmla="*/ 258 h 260"/>
                  <a:gd name="T30" fmla="*/ 21 w 255"/>
                  <a:gd name="T31" fmla="*/ 251 h 260"/>
                  <a:gd name="T32" fmla="*/ 10 w 255"/>
                  <a:gd name="T33" fmla="*/ 239 h 260"/>
                  <a:gd name="T34" fmla="*/ 3 w 255"/>
                  <a:gd name="T35" fmla="*/ 225 h 260"/>
                  <a:gd name="T36" fmla="*/ 0 w 255"/>
                  <a:gd name="T37" fmla="*/ 208 h 260"/>
                  <a:gd name="T38" fmla="*/ 0 w 255"/>
                  <a:gd name="T39" fmla="*/ 53 h 260"/>
                  <a:gd name="T40" fmla="*/ 3 w 255"/>
                  <a:gd name="T41" fmla="*/ 37 h 260"/>
                  <a:gd name="T42" fmla="*/ 10 w 255"/>
                  <a:gd name="T43" fmla="*/ 22 h 260"/>
                  <a:gd name="T44" fmla="*/ 21 w 255"/>
                  <a:gd name="T45" fmla="*/ 10 h 260"/>
                  <a:gd name="T46" fmla="*/ 36 w 255"/>
                  <a:gd name="T47" fmla="*/ 3 h 260"/>
                  <a:gd name="T48" fmla="*/ 53 w 255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3"/>
                    </a:lnTo>
                    <a:lnTo>
                      <a:pt x="233" y="10"/>
                    </a:lnTo>
                    <a:lnTo>
                      <a:pt x="244" y="22"/>
                    </a:lnTo>
                    <a:lnTo>
                      <a:pt x="252" y="37"/>
                    </a:lnTo>
                    <a:lnTo>
                      <a:pt x="255" y="53"/>
                    </a:lnTo>
                    <a:lnTo>
                      <a:pt x="255" y="208"/>
                    </a:lnTo>
                    <a:lnTo>
                      <a:pt x="252" y="225"/>
                    </a:lnTo>
                    <a:lnTo>
                      <a:pt x="244" y="239"/>
                    </a:lnTo>
                    <a:lnTo>
                      <a:pt x="233" y="251"/>
                    </a:lnTo>
                    <a:lnTo>
                      <a:pt x="219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6" y="258"/>
                    </a:lnTo>
                    <a:lnTo>
                      <a:pt x="21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1" y="10"/>
                    </a:lnTo>
                    <a:lnTo>
                      <a:pt x="36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40"/>
              <p:cNvSpPr>
                <a:spLocks/>
              </p:cNvSpPr>
              <p:nvPr/>
            </p:nvSpPr>
            <p:spPr bwMode="auto">
              <a:xfrm>
                <a:off x="7712075" y="4279900"/>
                <a:ext cx="406400" cy="412750"/>
              </a:xfrm>
              <a:custGeom>
                <a:avLst/>
                <a:gdLst>
                  <a:gd name="T0" fmla="*/ 53 w 256"/>
                  <a:gd name="T1" fmla="*/ 0 h 260"/>
                  <a:gd name="T2" fmla="*/ 202 w 256"/>
                  <a:gd name="T3" fmla="*/ 0 h 260"/>
                  <a:gd name="T4" fmla="*/ 220 w 256"/>
                  <a:gd name="T5" fmla="*/ 3 h 260"/>
                  <a:gd name="T6" fmla="*/ 233 w 256"/>
                  <a:gd name="T7" fmla="*/ 10 h 260"/>
                  <a:gd name="T8" fmla="*/ 245 w 256"/>
                  <a:gd name="T9" fmla="*/ 22 h 260"/>
                  <a:gd name="T10" fmla="*/ 253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3 w 256"/>
                  <a:gd name="T17" fmla="*/ 225 h 260"/>
                  <a:gd name="T18" fmla="*/ 245 w 256"/>
                  <a:gd name="T19" fmla="*/ 239 h 260"/>
                  <a:gd name="T20" fmla="*/ 233 w 256"/>
                  <a:gd name="T21" fmla="*/ 251 h 260"/>
                  <a:gd name="T22" fmla="*/ 220 w 256"/>
                  <a:gd name="T23" fmla="*/ 258 h 260"/>
                  <a:gd name="T24" fmla="*/ 202 w 256"/>
                  <a:gd name="T25" fmla="*/ 260 h 260"/>
                  <a:gd name="T26" fmla="*/ 53 w 256"/>
                  <a:gd name="T27" fmla="*/ 260 h 260"/>
                  <a:gd name="T28" fmla="*/ 37 w 256"/>
                  <a:gd name="T29" fmla="*/ 258 h 260"/>
                  <a:gd name="T30" fmla="*/ 22 w 256"/>
                  <a:gd name="T31" fmla="*/ 251 h 260"/>
                  <a:gd name="T32" fmla="*/ 10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0 w 256"/>
                  <a:gd name="T43" fmla="*/ 22 h 260"/>
                  <a:gd name="T44" fmla="*/ 22 w 256"/>
                  <a:gd name="T45" fmla="*/ 10 h 260"/>
                  <a:gd name="T46" fmla="*/ 37 w 256"/>
                  <a:gd name="T47" fmla="*/ 3 h 260"/>
                  <a:gd name="T48" fmla="*/ 53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3"/>
                    </a:lnTo>
                    <a:lnTo>
                      <a:pt x="233" y="10"/>
                    </a:lnTo>
                    <a:lnTo>
                      <a:pt x="245" y="22"/>
                    </a:lnTo>
                    <a:lnTo>
                      <a:pt x="253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3" y="225"/>
                    </a:lnTo>
                    <a:lnTo>
                      <a:pt x="245" y="239"/>
                    </a:lnTo>
                    <a:lnTo>
                      <a:pt x="233" y="251"/>
                    </a:lnTo>
                    <a:lnTo>
                      <a:pt x="220" y="258"/>
                    </a:lnTo>
                    <a:lnTo>
                      <a:pt x="202" y="260"/>
                    </a:lnTo>
                    <a:lnTo>
                      <a:pt x="53" y="260"/>
                    </a:lnTo>
                    <a:lnTo>
                      <a:pt x="37" y="258"/>
                    </a:lnTo>
                    <a:lnTo>
                      <a:pt x="22" y="251"/>
                    </a:lnTo>
                    <a:lnTo>
                      <a:pt x="10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0" y="22"/>
                    </a:lnTo>
                    <a:lnTo>
                      <a:pt x="22" y="10"/>
                    </a:lnTo>
                    <a:lnTo>
                      <a:pt x="37" y="3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41"/>
              <p:cNvSpPr>
                <a:spLocks/>
              </p:cNvSpPr>
              <p:nvPr/>
            </p:nvSpPr>
            <p:spPr bwMode="auto">
              <a:xfrm>
                <a:off x="8197850" y="4279900"/>
                <a:ext cx="406400" cy="412750"/>
              </a:xfrm>
              <a:custGeom>
                <a:avLst/>
                <a:gdLst>
                  <a:gd name="T0" fmla="*/ 54 w 256"/>
                  <a:gd name="T1" fmla="*/ 0 h 260"/>
                  <a:gd name="T2" fmla="*/ 203 w 256"/>
                  <a:gd name="T3" fmla="*/ 0 h 260"/>
                  <a:gd name="T4" fmla="*/ 219 w 256"/>
                  <a:gd name="T5" fmla="*/ 3 h 260"/>
                  <a:gd name="T6" fmla="*/ 234 w 256"/>
                  <a:gd name="T7" fmla="*/ 10 h 260"/>
                  <a:gd name="T8" fmla="*/ 246 w 256"/>
                  <a:gd name="T9" fmla="*/ 22 h 260"/>
                  <a:gd name="T10" fmla="*/ 254 w 256"/>
                  <a:gd name="T11" fmla="*/ 37 h 260"/>
                  <a:gd name="T12" fmla="*/ 256 w 256"/>
                  <a:gd name="T13" fmla="*/ 53 h 260"/>
                  <a:gd name="T14" fmla="*/ 256 w 256"/>
                  <a:gd name="T15" fmla="*/ 208 h 260"/>
                  <a:gd name="T16" fmla="*/ 254 w 256"/>
                  <a:gd name="T17" fmla="*/ 225 h 260"/>
                  <a:gd name="T18" fmla="*/ 246 w 256"/>
                  <a:gd name="T19" fmla="*/ 239 h 260"/>
                  <a:gd name="T20" fmla="*/ 234 w 256"/>
                  <a:gd name="T21" fmla="*/ 251 h 260"/>
                  <a:gd name="T22" fmla="*/ 219 w 256"/>
                  <a:gd name="T23" fmla="*/ 258 h 260"/>
                  <a:gd name="T24" fmla="*/ 203 w 256"/>
                  <a:gd name="T25" fmla="*/ 260 h 260"/>
                  <a:gd name="T26" fmla="*/ 54 w 256"/>
                  <a:gd name="T27" fmla="*/ 260 h 260"/>
                  <a:gd name="T28" fmla="*/ 37 w 256"/>
                  <a:gd name="T29" fmla="*/ 258 h 260"/>
                  <a:gd name="T30" fmla="*/ 23 w 256"/>
                  <a:gd name="T31" fmla="*/ 251 h 260"/>
                  <a:gd name="T32" fmla="*/ 11 w 256"/>
                  <a:gd name="T33" fmla="*/ 239 h 260"/>
                  <a:gd name="T34" fmla="*/ 3 w 256"/>
                  <a:gd name="T35" fmla="*/ 225 h 260"/>
                  <a:gd name="T36" fmla="*/ 0 w 256"/>
                  <a:gd name="T37" fmla="*/ 208 h 260"/>
                  <a:gd name="T38" fmla="*/ 0 w 256"/>
                  <a:gd name="T39" fmla="*/ 53 h 260"/>
                  <a:gd name="T40" fmla="*/ 3 w 256"/>
                  <a:gd name="T41" fmla="*/ 37 h 260"/>
                  <a:gd name="T42" fmla="*/ 11 w 256"/>
                  <a:gd name="T43" fmla="*/ 22 h 260"/>
                  <a:gd name="T44" fmla="*/ 23 w 256"/>
                  <a:gd name="T45" fmla="*/ 10 h 260"/>
                  <a:gd name="T46" fmla="*/ 37 w 256"/>
                  <a:gd name="T47" fmla="*/ 3 h 260"/>
                  <a:gd name="T48" fmla="*/ 54 w 256"/>
                  <a:gd name="T4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0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3"/>
                    </a:lnTo>
                    <a:lnTo>
                      <a:pt x="234" y="10"/>
                    </a:lnTo>
                    <a:lnTo>
                      <a:pt x="246" y="22"/>
                    </a:lnTo>
                    <a:lnTo>
                      <a:pt x="254" y="37"/>
                    </a:lnTo>
                    <a:lnTo>
                      <a:pt x="256" y="53"/>
                    </a:lnTo>
                    <a:lnTo>
                      <a:pt x="256" y="208"/>
                    </a:lnTo>
                    <a:lnTo>
                      <a:pt x="254" y="225"/>
                    </a:lnTo>
                    <a:lnTo>
                      <a:pt x="246" y="239"/>
                    </a:lnTo>
                    <a:lnTo>
                      <a:pt x="234" y="251"/>
                    </a:lnTo>
                    <a:lnTo>
                      <a:pt x="219" y="258"/>
                    </a:lnTo>
                    <a:lnTo>
                      <a:pt x="203" y="260"/>
                    </a:lnTo>
                    <a:lnTo>
                      <a:pt x="54" y="260"/>
                    </a:lnTo>
                    <a:lnTo>
                      <a:pt x="37" y="258"/>
                    </a:lnTo>
                    <a:lnTo>
                      <a:pt x="23" y="251"/>
                    </a:lnTo>
                    <a:lnTo>
                      <a:pt x="11" y="239"/>
                    </a:lnTo>
                    <a:lnTo>
                      <a:pt x="3" y="225"/>
                    </a:lnTo>
                    <a:lnTo>
                      <a:pt x="0" y="208"/>
                    </a:lnTo>
                    <a:lnTo>
                      <a:pt x="0" y="53"/>
                    </a:lnTo>
                    <a:lnTo>
                      <a:pt x="3" y="37"/>
                    </a:lnTo>
                    <a:lnTo>
                      <a:pt x="11" y="22"/>
                    </a:lnTo>
                    <a:lnTo>
                      <a:pt x="23" y="10"/>
                    </a:lnTo>
                    <a:lnTo>
                      <a:pt x="37" y="3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2"/>
              <p:cNvSpPr>
                <a:spLocks/>
              </p:cNvSpPr>
              <p:nvPr/>
            </p:nvSpPr>
            <p:spPr bwMode="auto">
              <a:xfrm>
                <a:off x="6738937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4 w 255"/>
                  <a:gd name="T7" fmla="*/ 9 h 261"/>
                  <a:gd name="T8" fmla="*/ 245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5 w 255"/>
                  <a:gd name="T19" fmla="*/ 238 h 261"/>
                  <a:gd name="T20" fmla="*/ 234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2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2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5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5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43"/>
              <p:cNvSpPr>
                <a:spLocks/>
              </p:cNvSpPr>
              <p:nvPr/>
            </p:nvSpPr>
            <p:spPr bwMode="auto">
              <a:xfrm>
                <a:off x="7226300" y="4752975"/>
                <a:ext cx="404813" cy="414337"/>
              </a:xfrm>
              <a:custGeom>
                <a:avLst/>
                <a:gdLst>
                  <a:gd name="T0" fmla="*/ 53 w 255"/>
                  <a:gd name="T1" fmla="*/ 0 h 261"/>
                  <a:gd name="T2" fmla="*/ 202 w 255"/>
                  <a:gd name="T3" fmla="*/ 0 h 261"/>
                  <a:gd name="T4" fmla="*/ 219 w 255"/>
                  <a:gd name="T5" fmla="*/ 2 h 261"/>
                  <a:gd name="T6" fmla="*/ 233 w 255"/>
                  <a:gd name="T7" fmla="*/ 9 h 261"/>
                  <a:gd name="T8" fmla="*/ 244 w 255"/>
                  <a:gd name="T9" fmla="*/ 21 h 261"/>
                  <a:gd name="T10" fmla="*/ 252 w 255"/>
                  <a:gd name="T11" fmla="*/ 36 h 261"/>
                  <a:gd name="T12" fmla="*/ 255 w 255"/>
                  <a:gd name="T13" fmla="*/ 52 h 261"/>
                  <a:gd name="T14" fmla="*/ 255 w 255"/>
                  <a:gd name="T15" fmla="*/ 207 h 261"/>
                  <a:gd name="T16" fmla="*/ 252 w 255"/>
                  <a:gd name="T17" fmla="*/ 224 h 261"/>
                  <a:gd name="T18" fmla="*/ 244 w 255"/>
                  <a:gd name="T19" fmla="*/ 238 h 261"/>
                  <a:gd name="T20" fmla="*/ 233 w 255"/>
                  <a:gd name="T21" fmla="*/ 250 h 261"/>
                  <a:gd name="T22" fmla="*/ 219 w 255"/>
                  <a:gd name="T23" fmla="*/ 257 h 261"/>
                  <a:gd name="T24" fmla="*/ 202 w 255"/>
                  <a:gd name="T25" fmla="*/ 261 h 261"/>
                  <a:gd name="T26" fmla="*/ 53 w 255"/>
                  <a:gd name="T27" fmla="*/ 261 h 261"/>
                  <a:gd name="T28" fmla="*/ 36 w 255"/>
                  <a:gd name="T29" fmla="*/ 257 h 261"/>
                  <a:gd name="T30" fmla="*/ 21 w 255"/>
                  <a:gd name="T31" fmla="*/ 250 h 261"/>
                  <a:gd name="T32" fmla="*/ 10 w 255"/>
                  <a:gd name="T33" fmla="*/ 238 h 261"/>
                  <a:gd name="T34" fmla="*/ 3 w 255"/>
                  <a:gd name="T35" fmla="*/ 224 h 261"/>
                  <a:gd name="T36" fmla="*/ 0 w 255"/>
                  <a:gd name="T37" fmla="*/ 207 h 261"/>
                  <a:gd name="T38" fmla="*/ 0 w 255"/>
                  <a:gd name="T39" fmla="*/ 52 h 261"/>
                  <a:gd name="T40" fmla="*/ 3 w 255"/>
                  <a:gd name="T41" fmla="*/ 36 h 261"/>
                  <a:gd name="T42" fmla="*/ 10 w 255"/>
                  <a:gd name="T43" fmla="*/ 21 h 261"/>
                  <a:gd name="T44" fmla="*/ 21 w 255"/>
                  <a:gd name="T45" fmla="*/ 9 h 261"/>
                  <a:gd name="T46" fmla="*/ 36 w 255"/>
                  <a:gd name="T47" fmla="*/ 2 h 261"/>
                  <a:gd name="T48" fmla="*/ 53 w 255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5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19" y="2"/>
                    </a:lnTo>
                    <a:lnTo>
                      <a:pt x="233" y="9"/>
                    </a:lnTo>
                    <a:lnTo>
                      <a:pt x="244" y="21"/>
                    </a:lnTo>
                    <a:lnTo>
                      <a:pt x="252" y="36"/>
                    </a:lnTo>
                    <a:lnTo>
                      <a:pt x="255" y="52"/>
                    </a:lnTo>
                    <a:lnTo>
                      <a:pt x="255" y="207"/>
                    </a:lnTo>
                    <a:lnTo>
                      <a:pt x="252" y="224"/>
                    </a:lnTo>
                    <a:lnTo>
                      <a:pt x="244" y="238"/>
                    </a:lnTo>
                    <a:lnTo>
                      <a:pt x="233" y="250"/>
                    </a:lnTo>
                    <a:lnTo>
                      <a:pt x="219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6" y="257"/>
                    </a:lnTo>
                    <a:lnTo>
                      <a:pt x="21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1" y="9"/>
                    </a:lnTo>
                    <a:lnTo>
                      <a:pt x="36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44"/>
              <p:cNvSpPr>
                <a:spLocks/>
              </p:cNvSpPr>
              <p:nvPr/>
            </p:nvSpPr>
            <p:spPr bwMode="auto">
              <a:xfrm>
                <a:off x="7712075" y="4752975"/>
                <a:ext cx="406400" cy="414337"/>
              </a:xfrm>
              <a:custGeom>
                <a:avLst/>
                <a:gdLst>
                  <a:gd name="T0" fmla="*/ 53 w 256"/>
                  <a:gd name="T1" fmla="*/ 0 h 261"/>
                  <a:gd name="T2" fmla="*/ 202 w 256"/>
                  <a:gd name="T3" fmla="*/ 0 h 261"/>
                  <a:gd name="T4" fmla="*/ 220 w 256"/>
                  <a:gd name="T5" fmla="*/ 2 h 261"/>
                  <a:gd name="T6" fmla="*/ 233 w 256"/>
                  <a:gd name="T7" fmla="*/ 9 h 261"/>
                  <a:gd name="T8" fmla="*/ 245 w 256"/>
                  <a:gd name="T9" fmla="*/ 21 h 261"/>
                  <a:gd name="T10" fmla="*/ 253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3 w 256"/>
                  <a:gd name="T17" fmla="*/ 224 h 261"/>
                  <a:gd name="T18" fmla="*/ 245 w 256"/>
                  <a:gd name="T19" fmla="*/ 238 h 261"/>
                  <a:gd name="T20" fmla="*/ 233 w 256"/>
                  <a:gd name="T21" fmla="*/ 250 h 261"/>
                  <a:gd name="T22" fmla="*/ 220 w 256"/>
                  <a:gd name="T23" fmla="*/ 257 h 261"/>
                  <a:gd name="T24" fmla="*/ 202 w 256"/>
                  <a:gd name="T25" fmla="*/ 261 h 261"/>
                  <a:gd name="T26" fmla="*/ 53 w 256"/>
                  <a:gd name="T27" fmla="*/ 261 h 261"/>
                  <a:gd name="T28" fmla="*/ 37 w 256"/>
                  <a:gd name="T29" fmla="*/ 257 h 261"/>
                  <a:gd name="T30" fmla="*/ 22 w 256"/>
                  <a:gd name="T31" fmla="*/ 250 h 261"/>
                  <a:gd name="T32" fmla="*/ 10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0 w 256"/>
                  <a:gd name="T43" fmla="*/ 21 h 261"/>
                  <a:gd name="T44" fmla="*/ 22 w 256"/>
                  <a:gd name="T45" fmla="*/ 9 h 261"/>
                  <a:gd name="T46" fmla="*/ 37 w 256"/>
                  <a:gd name="T47" fmla="*/ 2 h 261"/>
                  <a:gd name="T48" fmla="*/ 53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3" y="0"/>
                    </a:moveTo>
                    <a:lnTo>
                      <a:pt x="202" y="0"/>
                    </a:lnTo>
                    <a:lnTo>
                      <a:pt x="220" y="2"/>
                    </a:lnTo>
                    <a:lnTo>
                      <a:pt x="233" y="9"/>
                    </a:lnTo>
                    <a:lnTo>
                      <a:pt x="245" y="21"/>
                    </a:lnTo>
                    <a:lnTo>
                      <a:pt x="253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3" y="224"/>
                    </a:lnTo>
                    <a:lnTo>
                      <a:pt x="245" y="238"/>
                    </a:lnTo>
                    <a:lnTo>
                      <a:pt x="233" y="250"/>
                    </a:lnTo>
                    <a:lnTo>
                      <a:pt x="220" y="257"/>
                    </a:lnTo>
                    <a:lnTo>
                      <a:pt x="202" y="261"/>
                    </a:lnTo>
                    <a:lnTo>
                      <a:pt x="53" y="261"/>
                    </a:lnTo>
                    <a:lnTo>
                      <a:pt x="37" y="257"/>
                    </a:lnTo>
                    <a:lnTo>
                      <a:pt x="22" y="250"/>
                    </a:lnTo>
                    <a:lnTo>
                      <a:pt x="10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0" y="21"/>
                    </a:lnTo>
                    <a:lnTo>
                      <a:pt x="22" y="9"/>
                    </a:lnTo>
                    <a:lnTo>
                      <a:pt x="37" y="2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45"/>
              <p:cNvSpPr>
                <a:spLocks/>
              </p:cNvSpPr>
              <p:nvPr/>
            </p:nvSpPr>
            <p:spPr bwMode="auto">
              <a:xfrm>
                <a:off x="8197850" y="4752975"/>
                <a:ext cx="406400" cy="414337"/>
              </a:xfrm>
              <a:custGeom>
                <a:avLst/>
                <a:gdLst>
                  <a:gd name="T0" fmla="*/ 54 w 256"/>
                  <a:gd name="T1" fmla="*/ 0 h 261"/>
                  <a:gd name="T2" fmla="*/ 203 w 256"/>
                  <a:gd name="T3" fmla="*/ 0 h 261"/>
                  <a:gd name="T4" fmla="*/ 219 w 256"/>
                  <a:gd name="T5" fmla="*/ 2 h 261"/>
                  <a:gd name="T6" fmla="*/ 234 w 256"/>
                  <a:gd name="T7" fmla="*/ 9 h 261"/>
                  <a:gd name="T8" fmla="*/ 246 w 256"/>
                  <a:gd name="T9" fmla="*/ 21 h 261"/>
                  <a:gd name="T10" fmla="*/ 254 w 256"/>
                  <a:gd name="T11" fmla="*/ 36 h 261"/>
                  <a:gd name="T12" fmla="*/ 256 w 256"/>
                  <a:gd name="T13" fmla="*/ 52 h 261"/>
                  <a:gd name="T14" fmla="*/ 256 w 256"/>
                  <a:gd name="T15" fmla="*/ 207 h 261"/>
                  <a:gd name="T16" fmla="*/ 254 w 256"/>
                  <a:gd name="T17" fmla="*/ 224 h 261"/>
                  <a:gd name="T18" fmla="*/ 246 w 256"/>
                  <a:gd name="T19" fmla="*/ 238 h 261"/>
                  <a:gd name="T20" fmla="*/ 234 w 256"/>
                  <a:gd name="T21" fmla="*/ 250 h 261"/>
                  <a:gd name="T22" fmla="*/ 219 w 256"/>
                  <a:gd name="T23" fmla="*/ 257 h 261"/>
                  <a:gd name="T24" fmla="*/ 203 w 256"/>
                  <a:gd name="T25" fmla="*/ 261 h 261"/>
                  <a:gd name="T26" fmla="*/ 54 w 256"/>
                  <a:gd name="T27" fmla="*/ 261 h 261"/>
                  <a:gd name="T28" fmla="*/ 37 w 256"/>
                  <a:gd name="T29" fmla="*/ 257 h 261"/>
                  <a:gd name="T30" fmla="*/ 23 w 256"/>
                  <a:gd name="T31" fmla="*/ 250 h 261"/>
                  <a:gd name="T32" fmla="*/ 11 w 256"/>
                  <a:gd name="T33" fmla="*/ 238 h 261"/>
                  <a:gd name="T34" fmla="*/ 3 w 256"/>
                  <a:gd name="T35" fmla="*/ 224 h 261"/>
                  <a:gd name="T36" fmla="*/ 0 w 256"/>
                  <a:gd name="T37" fmla="*/ 207 h 261"/>
                  <a:gd name="T38" fmla="*/ 0 w 256"/>
                  <a:gd name="T39" fmla="*/ 52 h 261"/>
                  <a:gd name="T40" fmla="*/ 3 w 256"/>
                  <a:gd name="T41" fmla="*/ 36 h 261"/>
                  <a:gd name="T42" fmla="*/ 11 w 256"/>
                  <a:gd name="T43" fmla="*/ 21 h 261"/>
                  <a:gd name="T44" fmla="*/ 23 w 256"/>
                  <a:gd name="T45" fmla="*/ 9 h 261"/>
                  <a:gd name="T46" fmla="*/ 37 w 256"/>
                  <a:gd name="T47" fmla="*/ 2 h 261"/>
                  <a:gd name="T48" fmla="*/ 54 w 256"/>
                  <a:gd name="T4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6" h="261">
                    <a:moveTo>
                      <a:pt x="54" y="0"/>
                    </a:moveTo>
                    <a:lnTo>
                      <a:pt x="203" y="0"/>
                    </a:lnTo>
                    <a:lnTo>
                      <a:pt x="219" y="2"/>
                    </a:lnTo>
                    <a:lnTo>
                      <a:pt x="234" y="9"/>
                    </a:lnTo>
                    <a:lnTo>
                      <a:pt x="246" y="21"/>
                    </a:lnTo>
                    <a:lnTo>
                      <a:pt x="254" y="36"/>
                    </a:lnTo>
                    <a:lnTo>
                      <a:pt x="256" y="52"/>
                    </a:lnTo>
                    <a:lnTo>
                      <a:pt x="256" y="207"/>
                    </a:lnTo>
                    <a:lnTo>
                      <a:pt x="254" y="224"/>
                    </a:lnTo>
                    <a:lnTo>
                      <a:pt x="246" y="238"/>
                    </a:lnTo>
                    <a:lnTo>
                      <a:pt x="234" y="250"/>
                    </a:lnTo>
                    <a:lnTo>
                      <a:pt x="219" y="257"/>
                    </a:lnTo>
                    <a:lnTo>
                      <a:pt x="203" y="261"/>
                    </a:lnTo>
                    <a:lnTo>
                      <a:pt x="54" y="261"/>
                    </a:lnTo>
                    <a:lnTo>
                      <a:pt x="37" y="257"/>
                    </a:lnTo>
                    <a:lnTo>
                      <a:pt x="23" y="250"/>
                    </a:lnTo>
                    <a:lnTo>
                      <a:pt x="11" y="238"/>
                    </a:lnTo>
                    <a:lnTo>
                      <a:pt x="3" y="224"/>
                    </a:lnTo>
                    <a:lnTo>
                      <a:pt x="0" y="207"/>
                    </a:lnTo>
                    <a:lnTo>
                      <a:pt x="0" y="52"/>
                    </a:lnTo>
                    <a:lnTo>
                      <a:pt x="3" y="36"/>
                    </a:lnTo>
                    <a:lnTo>
                      <a:pt x="11" y="21"/>
                    </a:lnTo>
                    <a:lnTo>
                      <a:pt x="23" y="9"/>
                    </a:lnTo>
                    <a:lnTo>
                      <a:pt x="37" y="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46"/>
              <p:cNvSpPr>
                <a:spLocks noEditPoints="1"/>
              </p:cNvSpPr>
              <p:nvPr/>
            </p:nvSpPr>
            <p:spPr bwMode="auto">
              <a:xfrm>
                <a:off x="8347075" y="2932113"/>
                <a:ext cx="166688" cy="231775"/>
              </a:xfrm>
              <a:custGeom>
                <a:avLst/>
                <a:gdLst>
                  <a:gd name="T0" fmla="*/ 53 w 105"/>
                  <a:gd name="T1" fmla="*/ 11 h 146"/>
                  <a:gd name="T2" fmla="*/ 45 w 105"/>
                  <a:gd name="T3" fmla="*/ 17 h 146"/>
                  <a:gd name="T4" fmla="*/ 17 w 105"/>
                  <a:gd name="T5" fmla="*/ 17 h 146"/>
                  <a:gd name="T6" fmla="*/ 17 w 105"/>
                  <a:gd name="T7" fmla="*/ 66 h 146"/>
                  <a:gd name="T8" fmla="*/ 11 w 105"/>
                  <a:gd name="T9" fmla="*/ 73 h 146"/>
                  <a:gd name="T10" fmla="*/ 17 w 105"/>
                  <a:gd name="T11" fmla="*/ 81 h 146"/>
                  <a:gd name="T12" fmla="*/ 17 w 105"/>
                  <a:gd name="T13" fmla="*/ 107 h 146"/>
                  <a:gd name="T14" fmla="*/ 38 w 105"/>
                  <a:gd name="T15" fmla="*/ 78 h 146"/>
                  <a:gd name="T16" fmla="*/ 47 w 105"/>
                  <a:gd name="T17" fmla="*/ 78 h 146"/>
                  <a:gd name="T18" fmla="*/ 47 w 105"/>
                  <a:gd name="T19" fmla="*/ 94 h 146"/>
                  <a:gd name="T20" fmla="*/ 24 w 105"/>
                  <a:gd name="T21" fmla="*/ 129 h 146"/>
                  <a:gd name="T22" fmla="*/ 45 w 105"/>
                  <a:gd name="T23" fmla="*/ 129 h 146"/>
                  <a:gd name="T24" fmla="*/ 53 w 105"/>
                  <a:gd name="T25" fmla="*/ 135 h 146"/>
                  <a:gd name="T26" fmla="*/ 53 w 105"/>
                  <a:gd name="T27" fmla="*/ 135 h 146"/>
                  <a:gd name="T28" fmla="*/ 60 w 105"/>
                  <a:gd name="T29" fmla="*/ 129 h 146"/>
                  <a:gd name="T30" fmla="*/ 87 w 105"/>
                  <a:gd name="T31" fmla="*/ 129 h 146"/>
                  <a:gd name="T32" fmla="*/ 87 w 105"/>
                  <a:gd name="T33" fmla="*/ 81 h 146"/>
                  <a:gd name="T34" fmla="*/ 93 w 105"/>
                  <a:gd name="T35" fmla="*/ 73 h 146"/>
                  <a:gd name="T36" fmla="*/ 87 w 105"/>
                  <a:gd name="T37" fmla="*/ 66 h 146"/>
                  <a:gd name="T38" fmla="*/ 87 w 105"/>
                  <a:gd name="T39" fmla="*/ 39 h 146"/>
                  <a:gd name="T40" fmla="*/ 68 w 105"/>
                  <a:gd name="T41" fmla="*/ 68 h 146"/>
                  <a:gd name="T42" fmla="*/ 58 w 105"/>
                  <a:gd name="T43" fmla="*/ 68 h 146"/>
                  <a:gd name="T44" fmla="*/ 58 w 105"/>
                  <a:gd name="T45" fmla="*/ 52 h 146"/>
                  <a:gd name="T46" fmla="*/ 80 w 105"/>
                  <a:gd name="T47" fmla="*/ 17 h 146"/>
                  <a:gd name="T48" fmla="*/ 60 w 105"/>
                  <a:gd name="T49" fmla="*/ 17 h 146"/>
                  <a:gd name="T50" fmla="*/ 53 w 105"/>
                  <a:gd name="T51" fmla="*/ 11 h 146"/>
                  <a:gd name="T52" fmla="*/ 53 w 105"/>
                  <a:gd name="T53" fmla="*/ 11 h 146"/>
                  <a:gd name="T54" fmla="*/ 16 w 105"/>
                  <a:gd name="T55" fmla="*/ 0 h 146"/>
                  <a:gd name="T56" fmla="*/ 45 w 105"/>
                  <a:gd name="T57" fmla="*/ 0 h 146"/>
                  <a:gd name="T58" fmla="*/ 53 w 105"/>
                  <a:gd name="T59" fmla="*/ 7 h 146"/>
                  <a:gd name="T60" fmla="*/ 53 w 105"/>
                  <a:gd name="T61" fmla="*/ 7 h 146"/>
                  <a:gd name="T62" fmla="*/ 60 w 105"/>
                  <a:gd name="T63" fmla="*/ 0 h 146"/>
                  <a:gd name="T64" fmla="*/ 89 w 105"/>
                  <a:gd name="T65" fmla="*/ 0 h 146"/>
                  <a:gd name="T66" fmla="*/ 98 w 105"/>
                  <a:gd name="T67" fmla="*/ 9 h 146"/>
                  <a:gd name="T68" fmla="*/ 98 w 105"/>
                  <a:gd name="T69" fmla="*/ 9 h 146"/>
                  <a:gd name="T70" fmla="*/ 105 w 105"/>
                  <a:gd name="T71" fmla="*/ 16 h 146"/>
                  <a:gd name="T72" fmla="*/ 105 w 105"/>
                  <a:gd name="T73" fmla="*/ 66 h 146"/>
                  <a:gd name="T74" fmla="*/ 98 w 105"/>
                  <a:gd name="T75" fmla="*/ 73 h 146"/>
                  <a:gd name="T76" fmla="*/ 105 w 105"/>
                  <a:gd name="T77" fmla="*/ 81 h 146"/>
                  <a:gd name="T78" fmla="*/ 105 w 105"/>
                  <a:gd name="T79" fmla="*/ 130 h 146"/>
                  <a:gd name="T80" fmla="*/ 96 w 105"/>
                  <a:gd name="T81" fmla="*/ 139 h 146"/>
                  <a:gd name="T82" fmla="*/ 95 w 105"/>
                  <a:gd name="T83" fmla="*/ 139 h 146"/>
                  <a:gd name="T84" fmla="*/ 89 w 105"/>
                  <a:gd name="T85" fmla="*/ 146 h 146"/>
                  <a:gd name="T86" fmla="*/ 60 w 105"/>
                  <a:gd name="T87" fmla="*/ 146 h 146"/>
                  <a:gd name="T88" fmla="*/ 53 w 105"/>
                  <a:gd name="T89" fmla="*/ 139 h 146"/>
                  <a:gd name="T90" fmla="*/ 53 w 105"/>
                  <a:gd name="T91" fmla="*/ 139 h 146"/>
                  <a:gd name="T92" fmla="*/ 45 w 105"/>
                  <a:gd name="T93" fmla="*/ 146 h 146"/>
                  <a:gd name="T94" fmla="*/ 16 w 105"/>
                  <a:gd name="T95" fmla="*/ 146 h 146"/>
                  <a:gd name="T96" fmla="*/ 7 w 105"/>
                  <a:gd name="T97" fmla="*/ 137 h 146"/>
                  <a:gd name="T98" fmla="*/ 7 w 105"/>
                  <a:gd name="T99" fmla="*/ 137 h 146"/>
                  <a:gd name="T100" fmla="*/ 0 w 105"/>
                  <a:gd name="T101" fmla="*/ 130 h 146"/>
                  <a:gd name="T102" fmla="*/ 0 w 105"/>
                  <a:gd name="T103" fmla="*/ 81 h 146"/>
                  <a:gd name="T104" fmla="*/ 7 w 105"/>
                  <a:gd name="T105" fmla="*/ 73 h 146"/>
                  <a:gd name="T106" fmla="*/ 0 w 105"/>
                  <a:gd name="T107" fmla="*/ 66 h 146"/>
                  <a:gd name="T108" fmla="*/ 0 w 105"/>
                  <a:gd name="T109" fmla="*/ 16 h 146"/>
                  <a:gd name="T110" fmla="*/ 9 w 105"/>
                  <a:gd name="T111" fmla="*/ 7 h 146"/>
                  <a:gd name="T112" fmla="*/ 9 w 105"/>
                  <a:gd name="T113" fmla="*/ 7 h 146"/>
                  <a:gd name="T114" fmla="*/ 16 w 105"/>
                  <a:gd name="T115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5" h="146">
                    <a:moveTo>
                      <a:pt x="53" y="11"/>
                    </a:moveTo>
                    <a:lnTo>
                      <a:pt x="45" y="17"/>
                    </a:lnTo>
                    <a:lnTo>
                      <a:pt x="17" y="17"/>
                    </a:lnTo>
                    <a:lnTo>
                      <a:pt x="17" y="66"/>
                    </a:lnTo>
                    <a:lnTo>
                      <a:pt x="11" y="73"/>
                    </a:lnTo>
                    <a:lnTo>
                      <a:pt x="17" y="81"/>
                    </a:lnTo>
                    <a:lnTo>
                      <a:pt x="17" y="107"/>
                    </a:lnTo>
                    <a:lnTo>
                      <a:pt x="38" y="78"/>
                    </a:lnTo>
                    <a:lnTo>
                      <a:pt x="47" y="78"/>
                    </a:lnTo>
                    <a:lnTo>
                      <a:pt x="47" y="94"/>
                    </a:lnTo>
                    <a:lnTo>
                      <a:pt x="24" y="129"/>
                    </a:lnTo>
                    <a:lnTo>
                      <a:pt x="45" y="129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60" y="129"/>
                    </a:lnTo>
                    <a:lnTo>
                      <a:pt x="87" y="129"/>
                    </a:lnTo>
                    <a:lnTo>
                      <a:pt x="87" y="81"/>
                    </a:lnTo>
                    <a:lnTo>
                      <a:pt x="93" y="73"/>
                    </a:lnTo>
                    <a:lnTo>
                      <a:pt x="87" y="66"/>
                    </a:lnTo>
                    <a:lnTo>
                      <a:pt x="87" y="39"/>
                    </a:lnTo>
                    <a:lnTo>
                      <a:pt x="68" y="68"/>
                    </a:lnTo>
                    <a:lnTo>
                      <a:pt x="58" y="68"/>
                    </a:lnTo>
                    <a:lnTo>
                      <a:pt x="58" y="52"/>
                    </a:lnTo>
                    <a:lnTo>
                      <a:pt x="80" y="17"/>
                    </a:lnTo>
                    <a:lnTo>
                      <a:pt x="60" y="17"/>
                    </a:lnTo>
                    <a:lnTo>
                      <a:pt x="53" y="11"/>
                    </a:lnTo>
                    <a:lnTo>
                      <a:pt x="53" y="11"/>
                    </a:lnTo>
                    <a:close/>
                    <a:moveTo>
                      <a:pt x="16" y="0"/>
                    </a:moveTo>
                    <a:lnTo>
                      <a:pt x="45" y="0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60" y="0"/>
                    </a:lnTo>
                    <a:lnTo>
                      <a:pt x="89" y="0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105" y="16"/>
                    </a:lnTo>
                    <a:lnTo>
                      <a:pt x="105" y="66"/>
                    </a:lnTo>
                    <a:lnTo>
                      <a:pt x="98" y="73"/>
                    </a:lnTo>
                    <a:lnTo>
                      <a:pt x="105" y="81"/>
                    </a:lnTo>
                    <a:lnTo>
                      <a:pt x="105" y="130"/>
                    </a:lnTo>
                    <a:lnTo>
                      <a:pt x="96" y="139"/>
                    </a:lnTo>
                    <a:lnTo>
                      <a:pt x="95" y="139"/>
                    </a:lnTo>
                    <a:lnTo>
                      <a:pt x="89" y="146"/>
                    </a:lnTo>
                    <a:lnTo>
                      <a:pt x="60" y="146"/>
                    </a:lnTo>
                    <a:lnTo>
                      <a:pt x="53" y="139"/>
                    </a:lnTo>
                    <a:lnTo>
                      <a:pt x="53" y="139"/>
                    </a:lnTo>
                    <a:lnTo>
                      <a:pt x="45" y="146"/>
                    </a:lnTo>
                    <a:lnTo>
                      <a:pt x="16" y="146"/>
                    </a:lnTo>
                    <a:lnTo>
                      <a:pt x="7" y="137"/>
                    </a:lnTo>
                    <a:lnTo>
                      <a:pt x="7" y="137"/>
                    </a:lnTo>
                    <a:lnTo>
                      <a:pt x="0" y="130"/>
                    </a:lnTo>
                    <a:lnTo>
                      <a:pt x="0" y="81"/>
                    </a:lnTo>
                    <a:lnTo>
                      <a:pt x="7" y="73"/>
                    </a:lnTo>
                    <a:lnTo>
                      <a:pt x="0" y="66"/>
                    </a:lnTo>
                    <a:lnTo>
                      <a:pt x="0" y="16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47"/>
              <p:cNvSpPr>
                <a:spLocks/>
              </p:cNvSpPr>
              <p:nvPr/>
            </p:nvSpPr>
            <p:spPr bwMode="auto">
              <a:xfrm>
                <a:off x="6878637" y="3459163"/>
                <a:ext cx="125413" cy="174625"/>
              </a:xfrm>
              <a:custGeom>
                <a:avLst/>
                <a:gdLst>
                  <a:gd name="T0" fmla="*/ 0 w 79"/>
                  <a:gd name="T1" fmla="*/ 0 h 110"/>
                  <a:gd name="T2" fmla="*/ 79 w 79"/>
                  <a:gd name="T3" fmla="*/ 0 h 110"/>
                  <a:gd name="T4" fmla="*/ 79 w 79"/>
                  <a:gd name="T5" fmla="*/ 17 h 110"/>
                  <a:gd name="T6" fmla="*/ 64 w 79"/>
                  <a:gd name="T7" fmla="*/ 37 h 110"/>
                  <a:gd name="T8" fmla="*/ 54 w 79"/>
                  <a:gd name="T9" fmla="*/ 55 h 110"/>
                  <a:gd name="T10" fmla="*/ 49 w 79"/>
                  <a:gd name="T11" fmla="*/ 76 h 110"/>
                  <a:gd name="T12" fmla="*/ 45 w 79"/>
                  <a:gd name="T13" fmla="*/ 99 h 110"/>
                  <a:gd name="T14" fmla="*/ 44 w 79"/>
                  <a:gd name="T15" fmla="*/ 110 h 110"/>
                  <a:gd name="T16" fmla="*/ 22 w 79"/>
                  <a:gd name="T17" fmla="*/ 110 h 110"/>
                  <a:gd name="T18" fmla="*/ 23 w 79"/>
                  <a:gd name="T19" fmla="*/ 99 h 110"/>
                  <a:gd name="T20" fmla="*/ 27 w 79"/>
                  <a:gd name="T21" fmla="*/ 76 h 110"/>
                  <a:gd name="T22" fmla="*/ 34 w 79"/>
                  <a:gd name="T23" fmla="*/ 54 h 110"/>
                  <a:gd name="T24" fmla="*/ 44 w 79"/>
                  <a:gd name="T25" fmla="*/ 35 h 110"/>
                  <a:gd name="T26" fmla="*/ 57 w 79"/>
                  <a:gd name="T27" fmla="*/ 17 h 110"/>
                  <a:gd name="T28" fmla="*/ 0 w 79"/>
                  <a:gd name="T29" fmla="*/ 17 h 110"/>
                  <a:gd name="T30" fmla="*/ 0 w 79"/>
                  <a:gd name="T3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9" h="110">
                    <a:moveTo>
                      <a:pt x="0" y="0"/>
                    </a:moveTo>
                    <a:lnTo>
                      <a:pt x="79" y="0"/>
                    </a:lnTo>
                    <a:lnTo>
                      <a:pt x="79" y="17"/>
                    </a:lnTo>
                    <a:lnTo>
                      <a:pt x="64" y="37"/>
                    </a:lnTo>
                    <a:lnTo>
                      <a:pt x="54" y="55"/>
                    </a:lnTo>
                    <a:lnTo>
                      <a:pt x="49" y="76"/>
                    </a:lnTo>
                    <a:lnTo>
                      <a:pt x="45" y="99"/>
                    </a:lnTo>
                    <a:lnTo>
                      <a:pt x="44" y="110"/>
                    </a:lnTo>
                    <a:lnTo>
                      <a:pt x="22" y="110"/>
                    </a:lnTo>
                    <a:lnTo>
                      <a:pt x="23" y="99"/>
                    </a:lnTo>
                    <a:lnTo>
                      <a:pt x="27" y="76"/>
                    </a:lnTo>
                    <a:lnTo>
                      <a:pt x="34" y="54"/>
                    </a:lnTo>
                    <a:lnTo>
                      <a:pt x="44" y="35"/>
                    </a:lnTo>
                    <a:lnTo>
                      <a:pt x="57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48"/>
              <p:cNvSpPr>
                <a:spLocks noEditPoints="1"/>
              </p:cNvSpPr>
              <p:nvPr/>
            </p:nvSpPr>
            <p:spPr bwMode="auto">
              <a:xfrm>
                <a:off x="7373937" y="3452813"/>
                <a:ext cx="117475" cy="179387"/>
              </a:xfrm>
              <a:custGeom>
                <a:avLst/>
                <a:gdLst>
                  <a:gd name="T0" fmla="*/ 33 w 74"/>
                  <a:gd name="T1" fmla="*/ 65 h 113"/>
                  <a:gd name="T2" fmla="*/ 26 w 74"/>
                  <a:gd name="T3" fmla="*/ 68 h 113"/>
                  <a:gd name="T4" fmla="*/ 22 w 74"/>
                  <a:gd name="T5" fmla="*/ 75 h 113"/>
                  <a:gd name="T6" fmla="*/ 22 w 74"/>
                  <a:gd name="T7" fmla="*/ 85 h 113"/>
                  <a:gd name="T8" fmla="*/ 26 w 74"/>
                  <a:gd name="T9" fmla="*/ 93 h 113"/>
                  <a:gd name="T10" fmla="*/ 33 w 74"/>
                  <a:gd name="T11" fmla="*/ 96 h 113"/>
                  <a:gd name="T12" fmla="*/ 37 w 74"/>
                  <a:gd name="T13" fmla="*/ 97 h 113"/>
                  <a:gd name="T14" fmla="*/ 46 w 74"/>
                  <a:gd name="T15" fmla="*/ 95 h 113"/>
                  <a:gd name="T16" fmla="*/ 51 w 74"/>
                  <a:gd name="T17" fmla="*/ 88 h 113"/>
                  <a:gd name="T18" fmla="*/ 53 w 74"/>
                  <a:gd name="T19" fmla="*/ 80 h 113"/>
                  <a:gd name="T20" fmla="*/ 51 w 74"/>
                  <a:gd name="T21" fmla="*/ 71 h 113"/>
                  <a:gd name="T22" fmla="*/ 46 w 74"/>
                  <a:gd name="T23" fmla="*/ 66 h 113"/>
                  <a:gd name="T24" fmla="*/ 37 w 74"/>
                  <a:gd name="T25" fmla="*/ 64 h 113"/>
                  <a:gd name="T26" fmla="*/ 37 w 74"/>
                  <a:gd name="T27" fmla="*/ 17 h 113"/>
                  <a:gd name="T28" fmla="*/ 31 w 74"/>
                  <a:gd name="T29" fmla="*/ 19 h 113"/>
                  <a:gd name="T30" fmla="*/ 26 w 74"/>
                  <a:gd name="T31" fmla="*/ 24 h 113"/>
                  <a:gd name="T32" fmla="*/ 24 w 74"/>
                  <a:gd name="T33" fmla="*/ 32 h 113"/>
                  <a:gd name="T34" fmla="*/ 26 w 74"/>
                  <a:gd name="T35" fmla="*/ 40 h 113"/>
                  <a:gd name="T36" fmla="*/ 31 w 74"/>
                  <a:gd name="T37" fmla="*/ 44 h 113"/>
                  <a:gd name="T38" fmla="*/ 37 w 74"/>
                  <a:gd name="T39" fmla="*/ 47 h 113"/>
                  <a:gd name="T40" fmla="*/ 41 w 74"/>
                  <a:gd name="T41" fmla="*/ 47 h 113"/>
                  <a:gd name="T42" fmla="*/ 47 w 74"/>
                  <a:gd name="T43" fmla="*/ 42 h 113"/>
                  <a:gd name="T44" fmla="*/ 50 w 74"/>
                  <a:gd name="T45" fmla="*/ 36 h 113"/>
                  <a:gd name="T46" fmla="*/ 50 w 74"/>
                  <a:gd name="T47" fmla="*/ 27 h 113"/>
                  <a:gd name="T48" fmla="*/ 47 w 74"/>
                  <a:gd name="T49" fmla="*/ 21 h 113"/>
                  <a:gd name="T50" fmla="*/ 41 w 74"/>
                  <a:gd name="T51" fmla="*/ 18 h 113"/>
                  <a:gd name="T52" fmla="*/ 37 w 74"/>
                  <a:gd name="T53" fmla="*/ 17 h 113"/>
                  <a:gd name="T54" fmla="*/ 37 w 74"/>
                  <a:gd name="T55" fmla="*/ 0 h 113"/>
                  <a:gd name="T56" fmla="*/ 63 w 74"/>
                  <a:gd name="T57" fmla="*/ 8 h 113"/>
                  <a:gd name="T58" fmla="*/ 72 w 74"/>
                  <a:gd name="T59" fmla="*/ 31 h 113"/>
                  <a:gd name="T60" fmla="*/ 70 w 74"/>
                  <a:gd name="T61" fmla="*/ 41 h 113"/>
                  <a:gd name="T62" fmla="*/ 65 w 74"/>
                  <a:gd name="T63" fmla="*/ 50 h 113"/>
                  <a:gd name="T64" fmla="*/ 56 w 74"/>
                  <a:gd name="T65" fmla="*/ 55 h 113"/>
                  <a:gd name="T66" fmla="*/ 66 w 74"/>
                  <a:gd name="T67" fmla="*/ 62 h 113"/>
                  <a:gd name="T68" fmla="*/ 72 w 74"/>
                  <a:gd name="T69" fmla="*/ 71 h 113"/>
                  <a:gd name="T70" fmla="*/ 74 w 74"/>
                  <a:gd name="T71" fmla="*/ 82 h 113"/>
                  <a:gd name="T72" fmla="*/ 70 w 74"/>
                  <a:gd name="T73" fmla="*/ 99 h 113"/>
                  <a:gd name="T74" fmla="*/ 53 w 74"/>
                  <a:gd name="T75" fmla="*/ 112 h 113"/>
                  <a:gd name="T76" fmla="*/ 37 w 74"/>
                  <a:gd name="T77" fmla="*/ 113 h 113"/>
                  <a:gd name="T78" fmla="*/ 10 w 74"/>
                  <a:gd name="T79" fmla="*/ 105 h 113"/>
                  <a:gd name="T80" fmla="*/ 1 w 74"/>
                  <a:gd name="T81" fmla="*/ 91 h 113"/>
                  <a:gd name="T82" fmla="*/ 1 w 74"/>
                  <a:gd name="T83" fmla="*/ 75 h 113"/>
                  <a:gd name="T84" fmla="*/ 5 w 74"/>
                  <a:gd name="T85" fmla="*/ 66 h 113"/>
                  <a:gd name="T86" fmla="*/ 13 w 74"/>
                  <a:gd name="T87" fmla="*/ 58 h 113"/>
                  <a:gd name="T88" fmla="*/ 13 w 74"/>
                  <a:gd name="T89" fmla="*/ 53 h 113"/>
                  <a:gd name="T90" fmla="*/ 7 w 74"/>
                  <a:gd name="T91" fmla="*/ 46 h 113"/>
                  <a:gd name="T92" fmla="*/ 3 w 74"/>
                  <a:gd name="T93" fmla="*/ 36 h 113"/>
                  <a:gd name="T94" fmla="*/ 5 w 74"/>
                  <a:gd name="T95" fmla="*/ 18 h 113"/>
                  <a:gd name="T96" fmla="*/ 23 w 74"/>
                  <a:gd name="T97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113">
                    <a:moveTo>
                      <a:pt x="37" y="64"/>
                    </a:moveTo>
                    <a:lnTo>
                      <a:pt x="33" y="65"/>
                    </a:lnTo>
                    <a:lnTo>
                      <a:pt x="30" y="66"/>
                    </a:lnTo>
                    <a:lnTo>
                      <a:pt x="26" y="68"/>
                    </a:lnTo>
                    <a:lnTo>
                      <a:pt x="24" y="71"/>
                    </a:lnTo>
                    <a:lnTo>
                      <a:pt x="22" y="75"/>
                    </a:lnTo>
                    <a:lnTo>
                      <a:pt x="22" y="80"/>
                    </a:lnTo>
                    <a:lnTo>
                      <a:pt x="22" y="85"/>
                    </a:lnTo>
                    <a:lnTo>
                      <a:pt x="24" y="89"/>
                    </a:lnTo>
                    <a:lnTo>
                      <a:pt x="26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7" y="97"/>
                    </a:lnTo>
                    <a:lnTo>
                      <a:pt x="37" y="97"/>
                    </a:lnTo>
                    <a:lnTo>
                      <a:pt x="41" y="96"/>
                    </a:lnTo>
                    <a:lnTo>
                      <a:pt x="46" y="95"/>
                    </a:lnTo>
                    <a:lnTo>
                      <a:pt x="49" y="93"/>
                    </a:lnTo>
                    <a:lnTo>
                      <a:pt x="51" y="88"/>
                    </a:lnTo>
                    <a:lnTo>
                      <a:pt x="52" y="85"/>
                    </a:lnTo>
                    <a:lnTo>
                      <a:pt x="53" y="80"/>
                    </a:lnTo>
                    <a:lnTo>
                      <a:pt x="52" y="75"/>
                    </a:lnTo>
                    <a:lnTo>
                      <a:pt x="51" y="71"/>
                    </a:lnTo>
                    <a:lnTo>
                      <a:pt x="49" y="68"/>
                    </a:lnTo>
                    <a:lnTo>
                      <a:pt x="46" y="66"/>
                    </a:lnTo>
                    <a:lnTo>
                      <a:pt x="41" y="65"/>
                    </a:lnTo>
                    <a:lnTo>
                      <a:pt x="37" y="64"/>
                    </a:lnTo>
                    <a:lnTo>
                      <a:pt x="37" y="64"/>
                    </a:lnTo>
                    <a:close/>
                    <a:moveTo>
                      <a:pt x="37" y="17"/>
                    </a:moveTo>
                    <a:lnTo>
                      <a:pt x="34" y="18"/>
                    </a:lnTo>
                    <a:lnTo>
                      <a:pt x="31" y="19"/>
                    </a:lnTo>
                    <a:lnTo>
                      <a:pt x="27" y="21"/>
                    </a:lnTo>
                    <a:lnTo>
                      <a:pt x="26" y="24"/>
                    </a:lnTo>
                    <a:lnTo>
                      <a:pt x="25" y="27"/>
                    </a:lnTo>
                    <a:lnTo>
                      <a:pt x="24" y="32"/>
                    </a:lnTo>
                    <a:lnTo>
                      <a:pt x="25" y="36"/>
                    </a:lnTo>
                    <a:lnTo>
                      <a:pt x="26" y="40"/>
                    </a:lnTo>
                    <a:lnTo>
                      <a:pt x="27" y="42"/>
                    </a:lnTo>
                    <a:lnTo>
                      <a:pt x="31" y="44"/>
                    </a:lnTo>
                    <a:lnTo>
                      <a:pt x="34" y="47"/>
                    </a:lnTo>
                    <a:lnTo>
                      <a:pt x="37" y="47"/>
                    </a:lnTo>
                    <a:lnTo>
                      <a:pt x="37" y="47"/>
                    </a:lnTo>
                    <a:lnTo>
                      <a:pt x="41" y="47"/>
                    </a:lnTo>
                    <a:lnTo>
                      <a:pt x="44" y="44"/>
                    </a:lnTo>
                    <a:lnTo>
                      <a:pt x="47" y="42"/>
                    </a:lnTo>
                    <a:lnTo>
                      <a:pt x="49" y="40"/>
                    </a:lnTo>
                    <a:lnTo>
                      <a:pt x="50" y="36"/>
                    </a:lnTo>
                    <a:lnTo>
                      <a:pt x="50" y="32"/>
                    </a:lnTo>
                    <a:lnTo>
                      <a:pt x="50" y="27"/>
                    </a:lnTo>
                    <a:lnTo>
                      <a:pt x="49" y="24"/>
                    </a:lnTo>
                    <a:lnTo>
                      <a:pt x="47" y="21"/>
                    </a:lnTo>
                    <a:lnTo>
                      <a:pt x="44" y="19"/>
                    </a:lnTo>
                    <a:lnTo>
                      <a:pt x="41" y="18"/>
                    </a:lnTo>
                    <a:lnTo>
                      <a:pt x="37" y="17"/>
                    </a:lnTo>
                    <a:lnTo>
                      <a:pt x="37" y="17"/>
                    </a:lnTo>
                    <a:close/>
                    <a:moveTo>
                      <a:pt x="37" y="0"/>
                    </a:moveTo>
                    <a:lnTo>
                      <a:pt x="37" y="0"/>
                    </a:lnTo>
                    <a:lnTo>
                      <a:pt x="52" y="2"/>
                    </a:lnTo>
                    <a:lnTo>
                      <a:pt x="63" y="8"/>
                    </a:lnTo>
                    <a:lnTo>
                      <a:pt x="70" y="18"/>
                    </a:lnTo>
                    <a:lnTo>
                      <a:pt x="72" y="31"/>
                    </a:lnTo>
                    <a:lnTo>
                      <a:pt x="72" y="36"/>
                    </a:lnTo>
                    <a:lnTo>
                      <a:pt x="70" y="41"/>
                    </a:lnTo>
                    <a:lnTo>
                      <a:pt x="68" y="46"/>
                    </a:lnTo>
                    <a:lnTo>
                      <a:pt x="65" y="50"/>
                    </a:lnTo>
                    <a:lnTo>
                      <a:pt x="61" y="53"/>
                    </a:lnTo>
                    <a:lnTo>
                      <a:pt x="56" y="55"/>
                    </a:lnTo>
                    <a:lnTo>
                      <a:pt x="62" y="58"/>
                    </a:lnTo>
                    <a:lnTo>
                      <a:pt x="66" y="62"/>
                    </a:lnTo>
                    <a:lnTo>
                      <a:pt x="70" y="66"/>
                    </a:lnTo>
                    <a:lnTo>
                      <a:pt x="72" y="71"/>
                    </a:lnTo>
                    <a:lnTo>
                      <a:pt x="74" y="75"/>
                    </a:lnTo>
                    <a:lnTo>
                      <a:pt x="74" y="82"/>
                    </a:lnTo>
                    <a:lnTo>
                      <a:pt x="73" y="91"/>
                    </a:lnTo>
                    <a:lnTo>
                      <a:pt x="70" y="99"/>
                    </a:lnTo>
                    <a:lnTo>
                      <a:pt x="65" y="105"/>
                    </a:lnTo>
                    <a:lnTo>
                      <a:pt x="53" y="112"/>
                    </a:lnTo>
                    <a:lnTo>
                      <a:pt x="37" y="113"/>
                    </a:lnTo>
                    <a:lnTo>
                      <a:pt x="37" y="113"/>
                    </a:lnTo>
                    <a:lnTo>
                      <a:pt x="22" y="112"/>
                    </a:lnTo>
                    <a:lnTo>
                      <a:pt x="10" y="105"/>
                    </a:lnTo>
                    <a:lnTo>
                      <a:pt x="4" y="99"/>
                    </a:lnTo>
                    <a:lnTo>
                      <a:pt x="1" y="91"/>
                    </a:lnTo>
                    <a:lnTo>
                      <a:pt x="0" y="82"/>
                    </a:lnTo>
                    <a:lnTo>
                      <a:pt x="1" y="75"/>
                    </a:lnTo>
                    <a:lnTo>
                      <a:pt x="2" y="71"/>
                    </a:lnTo>
                    <a:lnTo>
                      <a:pt x="5" y="66"/>
                    </a:lnTo>
                    <a:lnTo>
                      <a:pt x="8" y="62"/>
                    </a:lnTo>
                    <a:lnTo>
                      <a:pt x="13" y="58"/>
                    </a:lnTo>
                    <a:lnTo>
                      <a:pt x="19" y="55"/>
                    </a:lnTo>
                    <a:lnTo>
                      <a:pt x="13" y="53"/>
                    </a:lnTo>
                    <a:lnTo>
                      <a:pt x="10" y="50"/>
                    </a:lnTo>
                    <a:lnTo>
                      <a:pt x="7" y="46"/>
                    </a:lnTo>
                    <a:lnTo>
                      <a:pt x="4" y="41"/>
                    </a:lnTo>
                    <a:lnTo>
                      <a:pt x="3" y="36"/>
                    </a:lnTo>
                    <a:lnTo>
                      <a:pt x="3" y="31"/>
                    </a:lnTo>
                    <a:lnTo>
                      <a:pt x="5" y="18"/>
                    </a:lnTo>
                    <a:lnTo>
                      <a:pt x="12" y="8"/>
                    </a:lnTo>
                    <a:lnTo>
                      <a:pt x="23" y="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49"/>
              <p:cNvSpPr>
                <a:spLocks noEditPoints="1"/>
              </p:cNvSpPr>
              <p:nvPr/>
            </p:nvSpPr>
            <p:spPr bwMode="auto">
              <a:xfrm>
                <a:off x="7858125" y="3452813"/>
                <a:ext cx="119063" cy="179387"/>
              </a:xfrm>
              <a:custGeom>
                <a:avLst/>
                <a:gdLst>
                  <a:gd name="T0" fmla="*/ 33 w 75"/>
                  <a:gd name="T1" fmla="*/ 18 h 113"/>
                  <a:gd name="T2" fmla="*/ 27 w 75"/>
                  <a:gd name="T3" fmla="*/ 23 h 113"/>
                  <a:gd name="T4" fmla="*/ 23 w 75"/>
                  <a:gd name="T5" fmla="*/ 33 h 113"/>
                  <a:gd name="T6" fmla="*/ 23 w 75"/>
                  <a:gd name="T7" fmla="*/ 44 h 113"/>
                  <a:gd name="T8" fmla="*/ 26 w 75"/>
                  <a:gd name="T9" fmla="*/ 54 h 113"/>
                  <a:gd name="T10" fmla="*/ 33 w 75"/>
                  <a:gd name="T11" fmla="*/ 58 h 113"/>
                  <a:gd name="T12" fmla="*/ 38 w 75"/>
                  <a:gd name="T13" fmla="*/ 59 h 113"/>
                  <a:gd name="T14" fmla="*/ 46 w 75"/>
                  <a:gd name="T15" fmla="*/ 57 h 113"/>
                  <a:gd name="T16" fmla="*/ 54 w 75"/>
                  <a:gd name="T17" fmla="*/ 52 h 113"/>
                  <a:gd name="T18" fmla="*/ 53 w 75"/>
                  <a:gd name="T19" fmla="*/ 31 h 113"/>
                  <a:gd name="T20" fmla="*/ 46 w 75"/>
                  <a:gd name="T21" fmla="*/ 20 h 113"/>
                  <a:gd name="T22" fmla="*/ 38 w 75"/>
                  <a:gd name="T23" fmla="*/ 17 h 113"/>
                  <a:gd name="T24" fmla="*/ 38 w 75"/>
                  <a:gd name="T25" fmla="*/ 0 h 113"/>
                  <a:gd name="T26" fmla="*/ 48 w 75"/>
                  <a:gd name="T27" fmla="*/ 2 h 113"/>
                  <a:gd name="T28" fmla="*/ 64 w 75"/>
                  <a:gd name="T29" fmla="*/ 11 h 113"/>
                  <a:gd name="T30" fmla="*/ 74 w 75"/>
                  <a:gd name="T31" fmla="*/ 32 h 113"/>
                  <a:gd name="T32" fmla="*/ 75 w 75"/>
                  <a:gd name="T33" fmla="*/ 70 h 113"/>
                  <a:gd name="T34" fmla="*/ 70 w 75"/>
                  <a:gd name="T35" fmla="*/ 94 h 113"/>
                  <a:gd name="T36" fmla="*/ 52 w 75"/>
                  <a:gd name="T37" fmla="*/ 110 h 113"/>
                  <a:gd name="T38" fmla="*/ 33 w 75"/>
                  <a:gd name="T39" fmla="*/ 113 h 113"/>
                  <a:gd name="T40" fmla="*/ 22 w 75"/>
                  <a:gd name="T41" fmla="*/ 112 h 113"/>
                  <a:gd name="T42" fmla="*/ 11 w 75"/>
                  <a:gd name="T43" fmla="*/ 109 h 113"/>
                  <a:gd name="T44" fmla="*/ 19 w 75"/>
                  <a:gd name="T45" fmla="*/ 95 h 113"/>
                  <a:gd name="T46" fmla="*/ 28 w 75"/>
                  <a:gd name="T47" fmla="*/ 96 h 113"/>
                  <a:gd name="T48" fmla="*/ 38 w 75"/>
                  <a:gd name="T49" fmla="*/ 96 h 113"/>
                  <a:gd name="T50" fmla="*/ 45 w 75"/>
                  <a:gd name="T51" fmla="*/ 93 h 113"/>
                  <a:gd name="T52" fmla="*/ 52 w 75"/>
                  <a:gd name="T53" fmla="*/ 82 h 113"/>
                  <a:gd name="T54" fmla="*/ 54 w 75"/>
                  <a:gd name="T55" fmla="*/ 66 h 113"/>
                  <a:gd name="T56" fmla="*/ 44 w 75"/>
                  <a:gd name="T57" fmla="*/ 73 h 113"/>
                  <a:gd name="T58" fmla="*/ 38 w 75"/>
                  <a:gd name="T59" fmla="*/ 75 h 113"/>
                  <a:gd name="T60" fmla="*/ 20 w 75"/>
                  <a:gd name="T61" fmla="*/ 73 h 113"/>
                  <a:gd name="T62" fmla="*/ 2 w 75"/>
                  <a:gd name="T63" fmla="*/ 54 h 113"/>
                  <a:gd name="T64" fmla="*/ 4 w 75"/>
                  <a:gd name="T65" fmla="*/ 23 h 113"/>
                  <a:gd name="T66" fmla="*/ 23 w 75"/>
                  <a:gd name="T67" fmla="*/ 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5" h="113">
                    <a:moveTo>
                      <a:pt x="38" y="17"/>
                    </a:moveTo>
                    <a:lnTo>
                      <a:pt x="33" y="18"/>
                    </a:lnTo>
                    <a:lnTo>
                      <a:pt x="30" y="20"/>
                    </a:lnTo>
                    <a:lnTo>
                      <a:pt x="27" y="23"/>
                    </a:lnTo>
                    <a:lnTo>
                      <a:pt x="25" y="27"/>
                    </a:lnTo>
                    <a:lnTo>
                      <a:pt x="23" y="33"/>
                    </a:lnTo>
                    <a:lnTo>
                      <a:pt x="23" y="38"/>
                    </a:lnTo>
                    <a:lnTo>
                      <a:pt x="23" y="44"/>
                    </a:lnTo>
                    <a:lnTo>
                      <a:pt x="24" y="50"/>
                    </a:lnTo>
                    <a:lnTo>
                      <a:pt x="26" y="54"/>
                    </a:lnTo>
                    <a:lnTo>
                      <a:pt x="29" y="57"/>
                    </a:lnTo>
                    <a:lnTo>
                      <a:pt x="33" y="58"/>
                    </a:lnTo>
                    <a:lnTo>
                      <a:pt x="38" y="59"/>
                    </a:lnTo>
                    <a:lnTo>
                      <a:pt x="38" y="59"/>
                    </a:lnTo>
                    <a:lnTo>
                      <a:pt x="43" y="58"/>
                    </a:lnTo>
                    <a:lnTo>
                      <a:pt x="46" y="57"/>
                    </a:lnTo>
                    <a:lnTo>
                      <a:pt x="51" y="55"/>
                    </a:lnTo>
                    <a:lnTo>
                      <a:pt x="54" y="52"/>
                    </a:lnTo>
                    <a:lnTo>
                      <a:pt x="54" y="41"/>
                    </a:lnTo>
                    <a:lnTo>
                      <a:pt x="53" y="31"/>
                    </a:lnTo>
                    <a:lnTo>
                      <a:pt x="50" y="23"/>
                    </a:lnTo>
                    <a:lnTo>
                      <a:pt x="46" y="20"/>
                    </a:lnTo>
                    <a:lnTo>
                      <a:pt x="42" y="18"/>
                    </a:lnTo>
                    <a:lnTo>
                      <a:pt x="38" y="17"/>
                    </a:lnTo>
                    <a:lnTo>
                      <a:pt x="38" y="17"/>
                    </a:lnTo>
                    <a:close/>
                    <a:moveTo>
                      <a:pt x="38" y="0"/>
                    </a:moveTo>
                    <a:lnTo>
                      <a:pt x="38" y="0"/>
                    </a:lnTo>
                    <a:lnTo>
                      <a:pt x="48" y="2"/>
                    </a:lnTo>
                    <a:lnTo>
                      <a:pt x="57" y="5"/>
                    </a:lnTo>
                    <a:lnTo>
                      <a:pt x="64" y="11"/>
                    </a:lnTo>
                    <a:lnTo>
                      <a:pt x="71" y="21"/>
                    </a:lnTo>
                    <a:lnTo>
                      <a:pt x="74" y="32"/>
                    </a:lnTo>
                    <a:lnTo>
                      <a:pt x="75" y="44"/>
                    </a:lnTo>
                    <a:lnTo>
                      <a:pt x="75" y="70"/>
                    </a:lnTo>
                    <a:lnTo>
                      <a:pt x="74" y="83"/>
                    </a:lnTo>
                    <a:lnTo>
                      <a:pt x="70" y="94"/>
                    </a:lnTo>
                    <a:lnTo>
                      <a:pt x="63" y="102"/>
                    </a:lnTo>
                    <a:lnTo>
                      <a:pt x="52" y="110"/>
                    </a:lnTo>
                    <a:lnTo>
                      <a:pt x="38" y="113"/>
                    </a:lnTo>
                    <a:lnTo>
                      <a:pt x="33" y="113"/>
                    </a:lnTo>
                    <a:lnTo>
                      <a:pt x="28" y="113"/>
                    </a:lnTo>
                    <a:lnTo>
                      <a:pt x="22" y="112"/>
                    </a:lnTo>
                    <a:lnTo>
                      <a:pt x="16" y="111"/>
                    </a:lnTo>
                    <a:lnTo>
                      <a:pt x="11" y="109"/>
                    </a:lnTo>
                    <a:lnTo>
                      <a:pt x="13" y="93"/>
                    </a:lnTo>
                    <a:lnTo>
                      <a:pt x="19" y="95"/>
                    </a:lnTo>
                    <a:lnTo>
                      <a:pt x="23" y="96"/>
                    </a:lnTo>
                    <a:lnTo>
                      <a:pt x="28" y="96"/>
                    </a:lnTo>
                    <a:lnTo>
                      <a:pt x="33" y="97"/>
                    </a:lnTo>
                    <a:lnTo>
                      <a:pt x="38" y="96"/>
                    </a:lnTo>
                    <a:lnTo>
                      <a:pt x="42" y="95"/>
                    </a:lnTo>
                    <a:lnTo>
                      <a:pt x="45" y="93"/>
                    </a:lnTo>
                    <a:lnTo>
                      <a:pt x="48" y="90"/>
                    </a:lnTo>
                    <a:lnTo>
                      <a:pt x="52" y="82"/>
                    </a:lnTo>
                    <a:lnTo>
                      <a:pt x="54" y="71"/>
                    </a:lnTo>
                    <a:lnTo>
                      <a:pt x="54" y="66"/>
                    </a:lnTo>
                    <a:lnTo>
                      <a:pt x="50" y="70"/>
                    </a:lnTo>
                    <a:lnTo>
                      <a:pt x="44" y="73"/>
                    </a:lnTo>
                    <a:lnTo>
                      <a:pt x="41" y="74"/>
                    </a:lnTo>
                    <a:lnTo>
                      <a:pt x="38" y="75"/>
                    </a:lnTo>
                    <a:lnTo>
                      <a:pt x="33" y="75"/>
                    </a:lnTo>
                    <a:lnTo>
                      <a:pt x="20" y="73"/>
                    </a:lnTo>
                    <a:lnTo>
                      <a:pt x="9" y="66"/>
                    </a:lnTo>
                    <a:lnTo>
                      <a:pt x="2" y="54"/>
                    </a:lnTo>
                    <a:lnTo>
                      <a:pt x="0" y="38"/>
                    </a:lnTo>
                    <a:lnTo>
                      <a:pt x="4" y="23"/>
                    </a:lnTo>
                    <a:lnTo>
                      <a:pt x="11" y="11"/>
                    </a:lnTo>
                    <a:lnTo>
                      <a:pt x="23" y="3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50"/>
              <p:cNvSpPr>
                <a:spLocks noEditPoints="1"/>
              </p:cNvSpPr>
              <p:nvPr/>
            </p:nvSpPr>
            <p:spPr bwMode="auto">
              <a:xfrm>
                <a:off x="8328025" y="3452813"/>
                <a:ext cx="160338" cy="179387"/>
              </a:xfrm>
              <a:custGeom>
                <a:avLst/>
                <a:gdLst>
                  <a:gd name="T0" fmla="*/ 74 w 101"/>
                  <a:gd name="T1" fmla="*/ 74 h 113"/>
                  <a:gd name="T2" fmla="*/ 70 w 101"/>
                  <a:gd name="T3" fmla="*/ 78 h 113"/>
                  <a:gd name="T4" fmla="*/ 68 w 101"/>
                  <a:gd name="T5" fmla="*/ 85 h 113"/>
                  <a:gd name="T6" fmla="*/ 68 w 101"/>
                  <a:gd name="T7" fmla="*/ 95 h 113"/>
                  <a:gd name="T8" fmla="*/ 72 w 101"/>
                  <a:gd name="T9" fmla="*/ 100 h 113"/>
                  <a:gd name="T10" fmla="*/ 76 w 101"/>
                  <a:gd name="T11" fmla="*/ 101 h 113"/>
                  <a:gd name="T12" fmla="*/ 80 w 101"/>
                  <a:gd name="T13" fmla="*/ 101 h 113"/>
                  <a:gd name="T14" fmla="*/ 84 w 101"/>
                  <a:gd name="T15" fmla="*/ 98 h 113"/>
                  <a:gd name="T16" fmla="*/ 86 w 101"/>
                  <a:gd name="T17" fmla="*/ 90 h 113"/>
                  <a:gd name="T18" fmla="*/ 85 w 101"/>
                  <a:gd name="T19" fmla="*/ 81 h 113"/>
                  <a:gd name="T20" fmla="*/ 82 w 101"/>
                  <a:gd name="T21" fmla="*/ 75 h 113"/>
                  <a:gd name="T22" fmla="*/ 76 w 101"/>
                  <a:gd name="T23" fmla="*/ 74 h 113"/>
                  <a:gd name="T24" fmla="*/ 87 w 101"/>
                  <a:gd name="T25" fmla="*/ 64 h 113"/>
                  <a:gd name="T26" fmla="*/ 97 w 101"/>
                  <a:gd name="T27" fmla="*/ 72 h 113"/>
                  <a:gd name="T28" fmla="*/ 100 w 101"/>
                  <a:gd name="T29" fmla="*/ 80 h 113"/>
                  <a:gd name="T30" fmla="*/ 101 w 101"/>
                  <a:gd name="T31" fmla="*/ 90 h 113"/>
                  <a:gd name="T32" fmla="*/ 99 w 101"/>
                  <a:gd name="T33" fmla="*/ 100 h 113"/>
                  <a:gd name="T34" fmla="*/ 95 w 101"/>
                  <a:gd name="T35" fmla="*/ 106 h 113"/>
                  <a:gd name="T36" fmla="*/ 76 w 101"/>
                  <a:gd name="T37" fmla="*/ 113 h 113"/>
                  <a:gd name="T38" fmla="*/ 67 w 101"/>
                  <a:gd name="T39" fmla="*/ 112 h 113"/>
                  <a:gd name="T40" fmla="*/ 56 w 101"/>
                  <a:gd name="T41" fmla="*/ 103 h 113"/>
                  <a:gd name="T42" fmla="*/ 53 w 101"/>
                  <a:gd name="T43" fmla="*/ 96 h 113"/>
                  <a:gd name="T44" fmla="*/ 53 w 101"/>
                  <a:gd name="T45" fmla="*/ 85 h 113"/>
                  <a:gd name="T46" fmla="*/ 55 w 101"/>
                  <a:gd name="T47" fmla="*/ 73 h 113"/>
                  <a:gd name="T48" fmla="*/ 67 w 101"/>
                  <a:gd name="T49" fmla="*/ 64 h 113"/>
                  <a:gd name="T50" fmla="*/ 24 w 101"/>
                  <a:gd name="T51" fmla="*/ 12 h 113"/>
                  <a:gd name="T52" fmla="*/ 19 w 101"/>
                  <a:gd name="T53" fmla="*/ 13 h 113"/>
                  <a:gd name="T54" fmla="*/ 15 w 101"/>
                  <a:gd name="T55" fmla="*/ 19 h 113"/>
                  <a:gd name="T56" fmla="*/ 14 w 101"/>
                  <a:gd name="T57" fmla="*/ 28 h 113"/>
                  <a:gd name="T58" fmla="*/ 17 w 101"/>
                  <a:gd name="T59" fmla="*/ 36 h 113"/>
                  <a:gd name="T60" fmla="*/ 21 w 101"/>
                  <a:gd name="T61" fmla="*/ 39 h 113"/>
                  <a:gd name="T62" fmla="*/ 24 w 101"/>
                  <a:gd name="T63" fmla="*/ 39 h 113"/>
                  <a:gd name="T64" fmla="*/ 29 w 101"/>
                  <a:gd name="T65" fmla="*/ 38 h 113"/>
                  <a:gd name="T66" fmla="*/ 33 w 101"/>
                  <a:gd name="T67" fmla="*/ 33 h 113"/>
                  <a:gd name="T68" fmla="*/ 34 w 101"/>
                  <a:gd name="T69" fmla="*/ 23 h 113"/>
                  <a:gd name="T70" fmla="*/ 30 w 101"/>
                  <a:gd name="T71" fmla="*/ 16 h 113"/>
                  <a:gd name="T72" fmla="*/ 26 w 101"/>
                  <a:gd name="T73" fmla="*/ 12 h 113"/>
                  <a:gd name="T74" fmla="*/ 24 w 101"/>
                  <a:gd name="T75" fmla="*/ 12 h 113"/>
                  <a:gd name="T76" fmla="*/ 76 w 101"/>
                  <a:gd name="T77" fmla="*/ 14 h 113"/>
                  <a:gd name="T78" fmla="*/ 76 w 101"/>
                  <a:gd name="T79" fmla="*/ 25 h 113"/>
                  <a:gd name="T80" fmla="*/ 24 w 101"/>
                  <a:gd name="T81" fmla="*/ 101 h 113"/>
                  <a:gd name="T82" fmla="*/ 24 w 101"/>
                  <a:gd name="T83" fmla="*/ 87 h 113"/>
                  <a:gd name="T84" fmla="*/ 24 w 101"/>
                  <a:gd name="T85" fmla="*/ 0 h 113"/>
                  <a:gd name="T86" fmla="*/ 34 w 101"/>
                  <a:gd name="T87" fmla="*/ 2 h 113"/>
                  <a:gd name="T88" fmla="*/ 44 w 101"/>
                  <a:gd name="T89" fmla="*/ 10 h 113"/>
                  <a:gd name="T90" fmla="*/ 48 w 101"/>
                  <a:gd name="T91" fmla="*/ 18 h 113"/>
                  <a:gd name="T92" fmla="*/ 48 w 101"/>
                  <a:gd name="T93" fmla="*/ 28 h 113"/>
                  <a:gd name="T94" fmla="*/ 46 w 101"/>
                  <a:gd name="T95" fmla="*/ 38 h 113"/>
                  <a:gd name="T96" fmla="*/ 41 w 101"/>
                  <a:gd name="T97" fmla="*/ 44 h 113"/>
                  <a:gd name="T98" fmla="*/ 24 w 101"/>
                  <a:gd name="T99" fmla="*/ 51 h 113"/>
                  <a:gd name="T100" fmla="*/ 14 w 101"/>
                  <a:gd name="T101" fmla="*/ 50 h 113"/>
                  <a:gd name="T102" fmla="*/ 4 w 101"/>
                  <a:gd name="T103" fmla="*/ 41 h 113"/>
                  <a:gd name="T104" fmla="*/ 0 w 101"/>
                  <a:gd name="T105" fmla="*/ 34 h 113"/>
                  <a:gd name="T106" fmla="*/ 0 w 101"/>
                  <a:gd name="T107" fmla="*/ 23 h 113"/>
                  <a:gd name="T108" fmla="*/ 2 w 101"/>
                  <a:gd name="T109" fmla="*/ 13 h 113"/>
                  <a:gd name="T110" fmla="*/ 6 w 101"/>
                  <a:gd name="T111" fmla="*/ 7 h 113"/>
                  <a:gd name="T112" fmla="*/ 24 w 101"/>
                  <a:gd name="T1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1" h="113">
                    <a:moveTo>
                      <a:pt x="76" y="74"/>
                    </a:moveTo>
                    <a:lnTo>
                      <a:pt x="74" y="74"/>
                    </a:lnTo>
                    <a:lnTo>
                      <a:pt x="71" y="75"/>
                    </a:lnTo>
                    <a:lnTo>
                      <a:pt x="70" y="78"/>
                    </a:lnTo>
                    <a:lnTo>
                      <a:pt x="68" y="81"/>
                    </a:lnTo>
                    <a:lnTo>
                      <a:pt x="68" y="85"/>
                    </a:lnTo>
                    <a:lnTo>
                      <a:pt x="68" y="90"/>
                    </a:lnTo>
                    <a:lnTo>
                      <a:pt x="68" y="95"/>
                    </a:lnTo>
                    <a:lnTo>
                      <a:pt x="70" y="98"/>
                    </a:lnTo>
                    <a:lnTo>
                      <a:pt x="72" y="100"/>
                    </a:lnTo>
                    <a:lnTo>
                      <a:pt x="74" y="101"/>
                    </a:lnTo>
                    <a:lnTo>
                      <a:pt x="76" y="101"/>
                    </a:lnTo>
                    <a:lnTo>
                      <a:pt x="76" y="101"/>
                    </a:lnTo>
                    <a:lnTo>
                      <a:pt x="80" y="101"/>
                    </a:lnTo>
                    <a:lnTo>
                      <a:pt x="82" y="100"/>
                    </a:lnTo>
                    <a:lnTo>
                      <a:pt x="84" y="98"/>
                    </a:lnTo>
                    <a:lnTo>
                      <a:pt x="85" y="95"/>
                    </a:lnTo>
                    <a:lnTo>
                      <a:pt x="86" y="90"/>
                    </a:lnTo>
                    <a:lnTo>
                      <a:pt x="86" y="85"/>
                    </a:lnTo>
                    <a:lnTo>
                      <a:pt x="85" y="81"/>
                    </a:lnTo>
                    <a:lnTo>
                      <a:pt x="84" y="78"/>
                    </a:lnTo>
                    <a:lnTo>
                      <a:pt x="82" y="75"/>
                    </a:lnTo>
                    <a:lnTo>
                      <a:pt x="80" y="74"/>
                    </a:lnTo>
                    <a:lnTo>
                      <a:pt x="76" y="74"/>
                    </a:lnTo>
                    <a:close/>
                    <a:moveTo>
                      <a:pt x="76" y="62"/>
                    </a:moveTo>
                    <a:lnTo>
                      <a:pt x="87" y="64"/>
                    </a:lnTo>
                    <a:lnTo>
                      <a:pt x="95" y="69"/>
                    </a:lnTo>
                    <a:lnTo>
                      <a:pt x="97" y="72"/>
                    </a:lnTo>
                    <a:lnTo>
                      <a:pt x="99" y="75"/>
                    </a:lnTo>
                    <a:lnTo>
                      <a:pt x="100" y="80"/>
                    </a:lnTo>
                    <a:lnTo>
                      <a:pt x="101" y="85"/>
                    </a:lnTo>
                    <a:lnTo>
                      <a:pt x="101" y="90"/>
                    </a:lnTo>
                    <a:lnTo>
                      <a:pt x="100" y="96"/>
                    </a:lnTo>
                    <a:lnTo>
                      <a:pt x="99" y="100"/>
                    </a:lnTo>
                    <a:lnTo>
                      <a:pt x="97" y="103"/>
                    </a:lnTo>
                    <a:lnTo>
                      <a:pt x="95" y="106"/>
                    </a:lnTo>
                    <a:lnTo>
                      <a:pt x="87" y="112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67" y="112"/>
                    </a:lnTo>
                    <a:lnTo>
                      <a:pt x="59" y="106"/>
                    </a:lnTo>
                    <a:lnTo>
                      <a:pt x="56" y="103"/>
                    </a:lnTo>
                    <a:lnTo>
                      <a:pt x="54" y="100"/>
                    </a:lnTo>
                    <a:lnTo>
                      <a:pt x="53" y="96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79"/>
                    </a:lnTo>
                    <a:lnTo>
                      <a:pt x="55" y="73"/>
                    </a:lnTo>
                    <a:lnTo>
                      <a:pt x="59" y="69"/>
                    </a:lnTo>
                    <a:lnTo>
                      <a:pt x="67" y="64"/>
                    </a:lnTo>
                    <a:lnTo>
                      <a:pt x="76" y="62"/>
                    </a:lnTo>
                    <a:close/>
                    <a:moveTo>
                      <a:pt x="24" y="12"/>
                    </a:moveTo>
                    <a:lnTo>
                      <a:pt x="21" y="12"/>
                    </a:lnTo>
                    <a:lnTo>
                      <a:pt x="19" y="13"/>
                    </a:lnTo>
                    <a:lnTo>
                      <a:pt x="17" y="16"/>
                    </a:lnTo>
                    <a:lnTo>
                      <a:pt x="15" y="19"/>
                    </a:lnTo>
                    <a:lnTo>
                      <a:pt x="14" y="23"/>
                    </a:lnTo>
                    <a:lnTo>
                      <a:pt x="14" y="28"/>
                    </a:lnTo>
                    <a:lnTo>
                      <a:pt x="15" y="33"/>
                    </a:lnTo>
                    <a:lnTo>
                      <a:pt x="17" y="36"/>
                    </a:lnTo>
                    <a:lnTo>
                      <a:pt x="19" y="38"/>
                    </a:lnTo>
                    <a:lnTo>
                      <a:pt x="21" y="39"/>
                    </a:lnTo>
                    <a:lnTo>
                      <a:pt x="24" y="39"/>
                    </a:lnTo>
                    <a:lnTo>
                      <a:pt x="24" y="39"/>
                    </a:lnTo>
                    <a:lnTo>
                      <a:pt x="27" y="39"/>
                    </a:lnTo>
                    <a:lnTo>
                      <a:pt x="29" y="38"/>
                    </a:lnTo>
                    <a:lnTo>
                      <a:pt x="30" y="36"/>
                    </a:lnTo>
                    <a:lnTo>
                      <a:pt x="33" y="33"/>
                    </a:lnTo>
                    <a:lnTo>
                      <a:pt x="34" y="28"/>
                    </a:lnTo>
                    <a:lnTo>
                      <a:pt x="34" y="23"/>
                    </a:lnTo>
                    <a:lnTo>
                      <a:pt x="33" y="19"/>
                    </a:lnTo>
                    <a:lnTo>
                      <a:pt x="30" y="16"/>
                    </a:lnTo>
                    <a:lnTo>
                      <a:pt x="29" y="13"/>
                    </a:lnTo>
                    <a:lnTo>
                      <a:pt x="26" y="12"/>
                    </a:lnTo>
                    <a:lnTo>
                      <a:pt x="24" y="12"/>
                    </a:lnTo>
                    <a:lnTo>
                      <a:pt x="24" y="12"/>
                    </a:lnTo>
                    <a:close/>
                    <a:moveTo>
                      <a:pt x="71" y="11"/>
                    </a:moveTo>
                    <a:lnTo>
                      <a:pt x="76" y="14"/>
                    </a:lnTo>
                    <a:lnTo>
                      <a:pt x="82" y="18"/>
                    </a:lnTo>
                    <a:lnTo>
                      <a:pt x="76" y="25"/>
                    </a:lnTo>
                    <a:lnTo>
                      <a:pt x="27" y="103"/>
                    </a:lnTo>
                    <a:lnTo>
                      <a:pt x="24" y="101"/>
                    </a:lnTo>
                    <a:lnTo>
                      <a:pt x="17" y="98"/>
                    </a:lnTo>
                    <a:lnTo>
                      <a:pt x="24" y="87"/>
                    </a:lnTo>
                    <a:lnTo>
                      <a:pt x="71" y="11"/>
                    </a:lnTo>
                    <a:close/>
                    <a:moveTo>
                      <a:pt x="24" y="0"/>
                    </a:moveTo>
                    <a:lnTo>
                      <a:pt x="24" y="0"/>
                    </a:lnTo>
                    <a:lnTo>
                      <a:pt x="34" y="2"/>
                    </a:lnTo>
                    <a:lnTo>
                      <a:pt x="41" y="6"/>
                    </a:lnTo>
                    <a:lnTo>
                      <a:pt x="44" y="10"/>
                    </a:lnTo>
                    <a:lnTo>
                      <a:pt x="46" y="13"/>
                    </a:lnTo>
                    <a:lnTo>
                      <a:pt x="48" y="18"/>
                    </a:lnTo>
                    <a:lnTo>
                      <a:pt x="48" y="23"/>
                    </a:lnTo>
                    <a:lnTo>
                      <a:pt x="48" y="28"/>
                    </a:lnTo>
                    <a:lnTo>
                      <a:pt x="48" y="34"/>
                    </a:lnTo>
                    <a:lnTo>
                      <a:pt x="46" y="38"/>
                    </a:lnTo>
                    <a:lnTo>
                      <a:pt x="44" y="41"/>
                    </a:lnTo>
                    <a:lnTo>
                      <a:pt x="41" y="44"/>
                    </a:lnTo>
                    <a:lnTo>
                      <a:pt x="34" y="50"/>
                    </a:lnTo>
                    <a:lnTo>
                      <a:pt x="24" y="51"/>
                    </a:lnTo>
                    <a:lnTo>
                      <a:pt x="24" y="51"/>
                    </a:lnTo>
                    <a:lnTo>
                      <a:pt x="14" y="50"/>
                    </a:lnTo>
                    <a:lnTo>
                      <a:pt x="6" y="44"/>
                    </a:lnTo>
                    <a:lnTo>
                      <a:pt x="4" y="41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2" y="13"/>
                    </a:lnTo>
                    <a:lnTo>
                      <a:pt x="4" y="10"/>
                    </a:lnTo>
                    <a:lnTo>
                      <a:pt x="6" y="7"/>
                    </a:lnTo>
                    <a:lnTo>
                      <a:pt x="13" y="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51"/>
              <p:cNvSpPr>
                <a:spLocks noEditPoints="1"/>
              </p:cNvSpPr>
              <p:nvPr/>
            </p:nvSpPr>
            <p:spPr bwMode="auto">
              <a:xfrm>
                <a:off x="6878637" y="3927475"/>
                <a:ext cx="128588" cy="174625"/>
              </a:xfrm>
              <a:custGeom>
                <a:avLst/>
                <a:gdLst>
                  <a:gd name="T0" fmla="*/ 45 w 81"/>
                  <a:gd name="T1" fmla="*/ 29 h 110"/>
                  <a:gd name="T2" fmla="*/ 44 w 81"/>
                  <a:gd name="T3" fmla="*/ 32 h 110"/>
                  <a:gd name="T4" fmla="*/ 34 w 81"/>
                  <a:gd name="T5" fmla="*/ 49 h 110"/>
                  <a:gd name="T6" fmla="*/ 21 w 81"/>
                  <a:gd name="T7" fmla="*/ 69 h 110"/>
                  <a:gd name="T8" fmla="*/ 46 w 81"/>
                  <a:gd name="T9" fmla="*/ 69 h 110"/>
                  <a:gd name="T10" fmla="*/ 46 w 81"/>
                  <a:gd name="T11" fmla="*/ 29 h 110"/>
                  <a:gd name="T12" fmla="*/ 45 w 81"/>
                  <a:gd name="T13" fmla="*/ 29 h 110"/>
                  <a:gd name="T14" fmla="*/ 46 w 81"/>
                  <a:gd name="T15" fmla="*/ 0 h 110"/>
                  <a:gd name="T16" fmla="*/ 69 w 81"/>
                  <a:gd name="T17" fmla="*/ 0 h 110"/>
                  <a:gd name="T18" fmla="*/ 69 w 81"/>
                  <a:gd name="T19" fmla="*/ 69 h 110"/>
                  <a:gd name="T20" fmla="*/ 81 w 81"/>
                  <a:gd name="T21" fmla="*/ 69 h 110"/>
                  <a:gd name="T22" fmla="*/ 81 w 81"/>
                  <a:gd name="T23" fmla="*/ 87 h 110"/>
                  <a:gd name="T24" fmla="*/ 69 w 81"/>
                  <a:gd name="T25" fmla="*/ 87 h 110"/>
                  <a:gd name="T26" fmla="*/ 69 w 81"/>
                  <a:gd name="T27" fmla="*/ 110 h 110"/>
                  <a:gd name="T28" fmla="*/ 46 w 81"/>
                  <a:gd name="T29" fmla="*/ 110 h 110"/>
                  <a:gd name="T30" fmla="*/ 46 w 81"/>
                  <a:gd name="T31" fmla="*/ 87 h 110"/>
                  <a:gd name="T32" fmla="*/ 2 w 81"/>
                  <a:gd name="T33" fmla="*/ 87 h 110"/>
                  <a:gd name="T34" fmla="*/ 0 w 81"/>
                  <a:gd name="T35" fmla="*/ 73 h 110"/>
                  <a:gd name="T36" fmla="*/ 34 w 81"/>
                  <a:gd name="T37" fmla="*/ 19 h 110"/>
                  <a:gd name="T38" fmla="*/ 46 w 81"/>
                  <a:gd name="T3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1" h="110">
                    <a:moveTo>
                      <a:pt x="45" y="29"/>
                    </a:moveTo>
                    <a:lnTo>
                      <a:pt x="44" y="32"/>
                    </a:lnTo>
                    <a:lnTo>
                      <a:pt x="34" y="49"/>
                    </a:lnTo>
                    <a:lnTo>
                      <a:pt x="21" y="69"/>
                    </a:lnTo>
                    <a:lnTo>
                      <a:pt x="46" y="69"/>
                    </a:lnTo>
                    <a:lnTo>
                      <a:pt x="46" y="29"/>
                    </a:lnTo>
                    <a:lnTo>
                      <a:pt x="45" y="29"/>
                    </a:lnTo>
                    <a:close/>
                    <a:moveTo>
                      <a:pt x="46" y="0"/>
                    </a:moveTo>
                    <a:lnTo>
                      <a:pt x="69" y="0"/>
                    </a:lnTo>
                    <a:lnTo>
                      <a:pt x="69" y="69"/>
                    </a:lnTo>
                    <a:lnTo>
                      <a:pt x="81" y="69"/>
                    </a:lnTo>
                    <a:lnTo>
                      <a:pt x="81" y="87"/>
                    </a:lnTo>
                    <a:lnTo>
                      <a:pt x="69" y="87"/>
                    </a:lnTo>
                    <a:lnTo>
                      <a:pt x="69" y="110"/>
                    </a:lnTo>
                    <a:lnTo>
                      <a:pt x="46" y="110"/>
                    </a:lnTo>
                    <a:lnTo>
                      <a:pt x="46" y="87"/>
                    </a:lnTo>
                    <a:lnTo>
                      <a:pt x="2" y="87"/>
                    </a:lnTo>
                    <a:lnTo>
                      <a:pt x="0" y="73"/>
                    </a:lnTo>
                    <a:lnTo>
                      <a:pt x="34" y="19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52"/>
              <p:cNvSpPr>
                <a:spLocks/>
              </p:cNvSpPr>
              <p:nvPr/>
            </p:nvSpPr>
            <p:spPr bwMode="auto">
              <a:xfrm>
                <a:off x="7375525" y="3927475"/>
                <a:ext cx="115888" cy="176212"/>
              </a:xfrm>
              <a:custGeom>
                <a:avLst/>
                <a:gdLst>
                  <a:gd name="T0" fmla="*/ 8 w 73"/>
                  <a:gd name="T1" fmla="*/ 0 h 111"/>
                  <a:gd name="T2" fmla="*/ 70 w 73"/>
                  <a:gd name="T3" fmla="*/ 0 h 111"/>
                  <a:gd name="T4" fmla="*/ 70 w 73"/>
                  <a:gd name="T5" fmla="*/ 17 h 111"/>
                  <a:gd name="T6" fmla="*/ 26 w 73"/>
                  <a:gd name="T7" fmla="*/ 17 h 111"/>
                  <a:gd name="T8" fmla="*/ 23 w 73"/>
                  <a:gd name="T9" fmla="*/ 43 h 111"/>
                  <a:gd name="T10" fmla="*/ 26 w 73"/>
                  <a:gd name="T11" fmla="*/ 41 h 111"/>
                  <a:gd name="T12" fmla="*/ 31 w 73"/>
                  <a:gd name="T13" fmla="*/ 40 h 111"/>
                  <a:gd name="T14" fmla="*/ 35 w 73"/>
                  <a:gd name="T15" fmla="*/ 38 h 111"/>
                  <a:gd name="T16" fmla="*/ 40 w 73"/>
                  <a:gd name="T17" fmla="*/ 37 h 111"/>
                  <a:gd name="T18" fmla="*/ 50 w 73"/>
                  <a:gd name="T19" fmla="*/ 38 h 111"/>
                  <a:gd name="T20" fmla="*/ 58 w 73"/>
                  <a:gd name="T21" fmla="*/ 42 h 111"/>
                  <a:gd name="T22" fmla="*/ 65 w 73"/>
                  <a:gd name="T23" fmla="*/ 47 h 111"/>
                  <a:gd name="T24" fmla="*/ 71 w 73"/>
                  <a:gd name="T25" fmla="*/ 59 h 111"/>
                  <a:gd name="T26" fmla="*/ 73 w 73"/>
                  <a:gd name="T27" fmla="*/ 75 h 111"/>
                  <a:gd name="T28" fmla="*/ 71 w 73"/>
                  <a:gd name="T29" fmla="*/ 89 h 111"/>
                  <a:gd name="T30" fmla="*/ 64 w 73"/>
                  <a:gd name="T31" fmla="*/ 102 h 111"/>
                  <a:gd name="T32" fmla="*/ 57 w 73"/>
                  <a:gd name="T33" fmla="*/ 107 h 111"/>
                  <a:gd name="T34" fmla="*/ 48 w 73"/>
                  <a:gd name="T35" fmla="*/ 110 h 111"/>
                  <a:gd name="T36" fmla="*/ 37 w 73"/>
                  <a:gd name="T37" fmla="*/ 111 h 111"/>
                  <a:gd name="T38" fmla="*/ 22 w 73"/>
                  <a:gd name="T39" fmla="*/ 110 h 111"/>
                  <a:gd name="T40" fmla="*/ 10 w 73"/>
                  <a:gd name="T41" fmla="*/ 104 h 111"/>
                  <a:gd name="T42" fmla="*/ 5 w 73"/>
                  <a:gd name="T43" fmla="*/ 97 h 111"/>
                  <a:gd name="T44" fmla="*/ 1 w 73"/>
                  <a:gd name="T45" fmla="*/ 90 h 111"/>
                  <a:gd name="T46" fmla="*/ 0 w 73"/>
                  <a:gd name="T47" fmla="*/ 80 h 111"/>
                  <a:gd name="T48" fmla="*/ 1 w 73"/>
                  <a:gd name="T49" fmla="*/ 80 h 111"/>
                  <a:gd name="T50" fmla="*/ 21 w 73"/>
                  <a:gd name="T51" fmla="*/ 79 h 111"/>
                  <a:gd name="T52" fmla="*/ 22 w 73"/>
                  <a:gd name="T53" fmla="*/ 83 h 111"/>
                  <a:gd name="T54" fmla="*/ 23 w 73"/>
                  <a:gd name="T55" fmla="*/ 88 h 111"/>
                  <a:gd name="T56" fmla="*/ 25 w 73"/>
                  <a:gd name="T57" fmla="*/ 91 h 111"/>
                  <a:gd name="T58" fmla="*/ 29 w 73"/>
                  <a:gd name="T59" fmla="*/ 93 h 111"/>
                  <a:gd name="T60" fmla="*/ 33 w 73"/>
                  <a:gd name="T61" fmla="*/ 94 h 111"/>
                  <a:gd name="T62" fmla="*/ 37 w 73"/>
                  <a:gd name="T63" fmla="*/ 95 h 111"/>
                  <a:gd name="T64" fmla="*/ 40 w 73"/>
                  <a:gd name="T65" fmla="*/ 94 h 111"/>
                  <a:gd name="T66" fmla="*/ 43 w 73"/>
                  <a:gd name="T67" fmla="*/ 93 h 111"/>
                  <a:gd name="T68" fmla="*/ 46 w 73"/>
                  <a:gd name="T69" fmla="*/ 92 h 111"/>
                  <a:gd name="T70" fmla="*/ 48 w 73"/>
                  <a:gd name="T71" fmla="*/ 89 h 111"/>
                  <a:gd name="T72" fmla="*/ 50 w 73"/>
                  <a:gd name="T73" fmla="*/ 85 h 111"/>
                  <a:gd name="T74" fmla="*/ 51 w 73"/>
                  <a:gd name="T75" fmla="*/ 80 h 111"/>
                  <a:gd name="T76" fmla="*/ 52 w 73"/>
                  <a:gd name="T77" fmla="*/ 75 h 111"/>
                  <a:gd name="T78" fmla="*/ 51 w 73"/>
                  <a:gd name="T79" fmla="*/ 68 h 111"/>
                  <a:gd name="T80" fmla="*/ 50 w 73"/>
                  <a:gd name="T81" fmla="*/ 64 h 111"/>
                  <a:gd name="T82" fmla="*/ 48 w 73"/>
                  <a:gd name="T83" fmla="*/ 60 h 111"/>
                  <a:gd name="T84" fmla="*/ 45 w 73"/>
                  <a:gd name="T85" fmla="*/ 57 h 111"/>
                  <a:gd name="T86" fmla="*/ 41 w 73"/>
                  <a:gd name="T87" fmla="*/ 54 h 111"/>
                  <a:gd name="T88" fmla="*/ 36 w 73"/>
                  <a:gd name="T89" fmla="*/ 53 h 111"/>
                  <a:gd name="T90" fmla="*/ 32 w 73"/>
                  <a:gd name="T91" fmla="*/ 54 h 111"/>
                  <a:gd name="T92" fmla="*/ 29 w 73"/>
                  <a:gd name="T93" fmla="*/ 54 h 111"/>
                  <a:gd name="T94" fmla="*/ 26 w 73"/>
                  <a:gd name="T95" fmla="*/ 57 h 111"/>
                  <a:gd name="T96" fmla="*/ 23 w 73"/>
                  <a:gd name="T97" fmla="*/ 59 h 111"/>
                  <a:gd name="T98" fmla="*/ 21 w 73"/>
                  <a:gd name="T99" fmla="*/ 62 h 111"/>
                  <a:gd name="T100" fmla="*/ 2 w 73"/>
                  <a:gd name="T101" fmla="*/ 61 h 111"/>
                  <a:gd name="T102" fmla="*/ 8 w 73"/>
                  <a:gd name="T10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3" h="111">
                    <a:moveTo>
                      <a:pt x="8" y="0"/>
                    </a:moveTo>
                    <a:lnTo>
                      <a:pt x="70" y="0"/>
                    </a:lnTo>
                    <a:lnTo>
                      <a:pt x="70" y="17"/>
                    </a:lnTo>
                    <a:lnTo>
                      <a:pt x="26" y="17"/>
                    </a:lnTo>
                    <a:lnTo>
                      <a:pt x="23" y="43"/>
                    </a:lnTo>
                    <a:lnTo>
                      <a:pt x="26" y="41"/>
                    </a:lnTo>
                    <a:lnTo>
                      <a:pt x="31" y="40"/>
                    </a:lnTo>
                    <a:lnTo>
                      <a:pt x="35" y="38"/>
                    </a:lnTo>
                    <a:lnTo>
                      <a:pt x="40" y="37"/>
                    </a:lnTo>
                    <a:lnTo>
                      <a:pt x="50" y="38"/>
                    </a:lnTo>
                    <a:lnTo>
                      <a:pt x="58" y="42"/>
                    </a:lnTo>
                    <a:lnTo>
                      <a:pt x="65" y="47"/>
                    </a:lnTo>
                    <a:lnTo>
                      <a:pt x="71" y="59"/>
                    </a:lnTo>
                    <a:lnTo>
                      <a:pt x="73" y="75"/>
                    </a:lnTo>
                    <a:lnTo>
                      <a:pt x="71" y="89"/>
                    </a:lnTo>
                    <a:lnTo>
                      <a:pt x="64" y="102"/>
                    </a:lnTo>
                    <a:lnTo>
                      <a:pt x="57" y="107"/>
                    </a:lnTo>
                    <a:lnTo>
                      <a:pt x="48" y="110"/>
                    </a:lnTo>
                    <a:lnTo>
                      <a:pt x="37" y="111"/>
                    </a:lnTo>
                    <a:lnTo>
                      <a:pt x="22" y="110"/>
                    </a:lnTo>
                    <a:lnTo>
                      <a:pt x="10" y="104"/>
                    </a:lnTo>
                    <a:lnTo>
                      <a:pt x="5" y="97"/>
                    </a:lnTo>
                    <a:lnTo>
                      <a:pt x="1" y="90"/>
                    </a:lnTo>
                    <a:lnTo>
                      <a:pt x="0" y="80"/>
                    </a:lnTo>
                    <a:lnTo>
                      <a:pt x="1" y="80"/>
                    </a:lnTo>
                    <a:lnTo>
                      <a:pt x="21" y="79"/>
                    </a:lnTo>
                    <a:lnTo>
                      <a:pt x="22" y="83"/>
                    </a:lnTo>
                    <a:lnTo>
                      <a:pt x="23" y="88"/>
                    </a:lnTo>
                    <a:lnTo>
                      <a:pt x="25" y="91"/>
                    </a:lnTo>
                    <a:lnTo>
                      <a:pt x="29" y="93"/>
                    </a:lnTo>
                    <a:lnTo>
                      <a:pt x="33" y="94"/>
                    </a:lnTo>
                    <a:lnTo>
                      <a:pt x="37" y="95"/>
                    </a:lnTo>
                    <a:lnTo>
                      <a:pt x="40" y="94"/>
                    </a:lnTo>
                    <a:lnTo>
                      <a:pt x="43" y="93"/>
                    </a:lnTo>
                    <a:lnTo>
                      <a:pt x="46" y="92"/>
                    </a:lnTo>
                    <a:lnTo>
                      <a:pt x="48" y="89"/>
                    </a:lnTo>
                    <a:lnTo>
                      <a:pt x="50" y="85"/>
                    </a:lnTo>
                    <a:lnTo>
                      <a:pt x="51" y="80"/>
                    </a:lnTo>
                    <a:lnTo>
                      <a:pt x="52" y="75"/>
                    </a:lnTo>
                    <a:lnTo>
                      <a:pt x="51" y="68"/>
                    </a:lnTo>
                    <a:lnTo>
                      <a:pt x="50" y="64"/>
                    </a:lnTo>
                    <a:lnTo>
                      <a:pt x="48" y="60"/>
                    </a:lnTo>
                    <a:lnTo>
                      <a:pt x="45" y="57"/>
                    </a:lnTo>
                    <a:lnTo>
                      <a:pt x="41" y="54"/>
                    </a:lnTo>
                    <a:lnTo>
                      <a:pt x="36" y="53"/>
                    </a:lnTo>
                    <a:lnTo>
                      <a:pt x="32" y="54"/>
                    </a:lnTo>
                    <a:lnTo>
                      <a:pt x="29" y="54"/>
                    </a:lnTo>
                    <a:lnTo>
                      <a:pt x="26" y="57"/>
                    </a:lnTo>
                    <a:lnTo>
                      <a:pt x="23" y="59"/>
                    </a:lnTo>
                    <a:lnTo>
                      <a:pt x="21" y="62"/>
                    </a:lnTo>
                    <a:lnTo>
                      <a:pt x="2" y="61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53"/>
              <p:cNvSpPr>
                <a:spLocks noEditPoints="1"/>
              </p:cNvSpPr>
              <p:nvPr/>
            </p:nvSpPr>
            <p:spPr bwMode="auto">
              <a:xfrm>
                <a:off x="7859712" y="3924300"/>
                <a:ext cx="122238" cy="179387"/>
              </a:xfrm>
              <a:custGeom>
                <a:avLst/>
                <a:gdLst>
                  <a:gd name="T0" fmla="*/ 34 w 77"/>
                  <a:gd name="T1" fmla="*/ 55 h 113"/>
                  <a:gd name="T2" fmla="*/ 26 w 77"/>
                  <a:gd name="T3" fmla="*/ 59 h 113"/>
                  <a:gd name="T4" fmla="*/ 23 w 77"/>
                  <a:gd name="T5" fmla="*/ 69 h 113"/>
                  <a:gd name="T6" fmla="*/ 28 w 77"/>
                  <a:gd name="T7" fmla="*/ 90 h 113"/>
                  <a:gd name="T8" fmla="*/ 35 w 77"/>
                  <a:gd name="T9" fmla="*/ 96 h 113"/>
                  <a:gd name="T10" fmla="*/ 40 w 77"/>
                  <a:gd name="T11" fmla="*/ 97 h 113"/>
                  <a:gd name="T12" fmla="*/ 49 w 77"/>
                  <a:gd name="T13" fmla="*/ 94 h 113"/>
                  <a:gd name="T14" fmla="*/ 54 w 77"/>
                  <a:gd name="T15" fmla="*/ 86 h 113"/>
                  <a:gd name="T16" fmla="*/ 55 w 77"/>
                  <a:gd name="T17" fmla="*/ 76 h 113"/>
                  <a:gd name="T18" fmla="*/ 54 w 77"/>
                  <a:gd name="T19" fmla="*/ 65 h 113"/>
                  <a:gd name="T20" fmla="*/ 49 w 77"/>
                  <a:gd name="T21" fmla="*/ 58 h 113"/>
                  <a:gd name="T22" fmla="*/ 40 w 77"/>
                  <a:gd name="T23" fmla="*/ 54 h 113"/>
                  <a:gd name="T24" fmla="*/ 45 w 77"/>
                  <a:gd name="T25" fmla="*/ 0 h 113"/>
                  <a:gd name="T26" fmla="*/ 57 w 77"/>
                  <a:gd name="T27" fmla="*/ 1 h 113"/>
                  <a:gd name="T28" fmla="*/ 67 w 77"/>
                  <a:gd name="T29" fmla="*/ 5 h 113"/>
                  <a:gd name="T30" fmla="*/ 58 w 77"/>
                  <a:gd name="T31" fmla="*/ 19 h 113"/>
                  <a:gd name="T32" fmla="*/ 51 w 77"/>
                  <a:gd name="T33" fmla="*/ 18 h 113"/>
                  <a:gd name="T34" fmla="*/ 42 w 77"/>
                  <a:gd name="T35" fmla="*/ 18 h 113"/>
                  <a:gd name="T36" fmla="*/ 36 w 77"/>
                  <a:gd name="T37" fmla="*/ 20 h 113"/>
                  <a:gd name="T38" fmla="*/ 29 w 77"/>
                  <a:gd name="T39" fmla="*/ 25 h 113"/>
                  <a:gd name="T40" fmla="*/ 24 w 77"/>
                  <a:gd name="T41" fmla="*/ 46 h 113"/>
                  <a:gd name="T42" fmla="*/ 28 w 77"/>
                  <a:gd name="T43" fmla="*/ 43 h 113"/>
                  <a:gd name="T44" fmla="*/ 39 w 77"/>
                  <a:gd name="T45" fmla="*/ 38 h 113"/>
                  <a:gd name="T46" fmla="*/ 59 w 77"/>
                  <a:gd name="T47" fmla="*/ 40 h 113"/>
                  <a:gd name="T48" fmla="*/ 75 w 77"/>
                  <a:gd name="T49" fmla="*/ 61 h 113"/>
                  <a:gd name="T50" fmla="*/ 75 w 77"/>
                  <a:gd name="T51" fmla="*/ 91 h 113"/>
                  <a:gd name="T52" fmla="*/ 55 w 77"/>
                  <a:gd name="T53" fmla="*/ 111 h 113"/>
                  <a:gd name="T54" fmla="*/ 39 w 77"/>
                  <a:gd name="T55" fmla="*/ 113 h 113"/>
                  <a:gd name="T56" fmla="*/ 20 w 77"/>
                  <a:gd name="T57" fmla="*/ 108 h 113"/>
                  <a:gd name="T58" fmla="*/ 6 w 77"/>
                  <a:gd name="T59" fmla="*/ 93 h 113"/>
                  <a:gd name="T60" fmla="*/ 0 w 77"/>
                  <a:gd name="T61" fmla="*/ 69 h 113"/>
                  <a:gd name="T62" fmla="*/ 3 w 77"/>
                  <a:gd name="T63" fmla="*/ 34 h 113"/>
                  <a:gd name="T64" fmla="*/ 13 w 77"/>
                  <a:gd name="T65" fmla="*/ 13 h 113"/>
                  <a:gd name="T66" fmla="*/ 39 w 77"/>
                  <a:gd name="T67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7" h="113">
                    <a:moveTo>
                      <a:pt x="39" y="54"/>
                    </a:moveTo>
                    <a:lnTo>
                      <a:pt x="34" y="55"/>
                    </a:lnTo>
                    <a:lnTo>
                      <a:pt x="29" y="56"/>
                    </a:lnTo>
                    <a:lnTo>
                      <a:pt x="26" y="59"/>
                    </a:lnTo>
                    <a:lnTo>
                      <a:pt x="23" y="62"/>
                    </a:lnTo>
                    <a:lnTo>
                      <a:pt x="23" y="69"/>
                    </a:lnTo>
                    <a:lnTo>
                      <a:pt x="24" y="81"/>
                    </a:lnTo>
                    <a:lnTo>
                      <a:pt x="28" y="90"/>
                    </a:lnTo>
                    <a:lnTo>
                      <a:pt x="31" y="93"/>
                    </a:lnTo>
                    <a:lnTo>
                      <a:pt x="35" y="96"/>
                    </a:lnTo>
                    <a:lnTo>
                      <a:pt x="39" y="97"/>
                    </a:lnTo>
                    <a:lnTo>
                      <a:pt x="40" y="97"/>
                    </a:lnTo>
                    <a:lnTo>
                      <a:pt x="44" y="96"/>
                    </a:lnTo>
                    <a:lnTo>
                      <a:pt x="49" y="94"/>
                    </a:lnTo>
                    <a:lnTo>
                      <a:pt x="52" y="91"/>
                    </a:lnTo>
                    <a:lnTo>
                      <a:pt x="54" y="86"/>
                    </a:lnTo>
                    <a:lnTo>
                      <a:pt x="55" y="81"/>
                    </a:lnTo>
                    <a:lnTo>
                      <a:pt x="55" y="76"/>
                    </a:lnTo>
                    <a:lnTo>
                      <a:pt x="55" y="69"/>
                    </a:lnTo>
                    <a:lnTo>
                      <a:pt x="54" y="65"/>
                    </a:lnTo>
                    <a:lnTo>
                      <a:pt x="52" y="61"/>
                    </a:lnTo>
                    <a:lnTo>
                      <a:pt x="49" y="58"/>
                    </a:lnTo>
                    <a:lnTo>
                      <a:pt x="44" y="55"/>
                    </a:lnTo>
                    <a:lnTo>
                      <a:pt x="40" y="54"/>
                    </a:lnTo>
                    <a:lnTo>
                      <a:pt x="39" y="54"/>
                    </a:lnTo>
                    <a:close/>
                    <a:moveTo>
                      <a:pt x="45" y="0"/>
                    </a:moveTo>
                    <a:lnTo>
                      <a:pt x="51" y="1"/>
                    </a:lnTo>
                    <a:lnTo>
                      <a:pt x="57" y="1"/>
                    </a:lnTo>
                    <a:lnTo>
                      <a:pt x="62" y="3"/>
                    </a:lnTo>
                    <a:lnTo>
                      <a:pt x="67" y="5"/>
                    </a:lnTo>
                    <a:lnTo>
                      <a:pt x="63" y="21"/>
                    </a:lnTo>
                    <a:lnTo>
                      <a:pt x="58" y="19"/>
                    </a:lnTo>
                    <a:lnTo>
                      <a:pt x="54" y="18"/>
                    </a:lnTo>
                    <a:lnTo>
                      <a:pt x="51" y="18"/>
                    </a:lnTo>
                    <a:lnTo>
                      <a:pt x="45" y="18"/>
                    </a:lnTo>
                    <a:lnTo>
                      <a:pt x="42" y="18"/>
                    </a:lnTo>
                    <a:lnTo>
                      <a:pt x="39" y="18"/>
                    </a:lnTo>
                    <a:lnTo>
                      <a:pt x="36" y="20"/>
                    </a:lnTo>
                    <a:lnTo>
                      <a:pt x="32" y="22"/>
                    </a:lnTo>
                    <a:lnTo>
                      <a:pt x="29" y="25"/>
                    </a:lnTo>
                    <a:lnTo>
                      <a:pt x="25" y="34"/>
                    </a:lnTo>
                    <a:lnTo>
                      <a:pt x="24" y="46"/>
                    </a:lnTo>
                    <a:lnTo>
                      <a:pt x="24" y="47"/>
                    </a:lnTo>
                    <a:lnTo>
                      <a:pt x="28" y="43"/>
                    </a:lnTo>
                    <a:lnTo>
                      <a:pt x="34" y="40"/>
                    </a:lnTo>
                    <a:lnTo>
                      <a:pt x="39" y="38"/>
                    </a:lnTo>
                    <a:lnTo>
                      <a:pt x="46" y="38"/>
                    </a:lnTo>
                    <a:lnTo>
                      <a:pt x="59" y="40"/>
                    </a:lnTo>
                    <a:lnTo>
                      <a:pt x="69" y="49"/>
                    </a:lnTo>
                    <a:lnTo>
                      <a:pt x="75" y="61"/>
                    </a:lnTo>
                    <a:lnTo>
                      <a:pt x="77" y="76"/>
                    </a:lnTo>
                    <a:lnTo>
                      <a:pt x="75" y="91"/>
                    </a:lnTo>
                    <a:lnTo>
                      <a:pt x="67" y="102"/>
                    </a:lnTo>
                    <a:lnTo>
                      <a:pt x="55" y="111"/>
                    </a:lnTo>
                    <a:lnTo>
                      <a:pt x="40" y="113"/>
                    </a:lnTo>
                    <a:lnTo>
                      <a:pt x="39" y="113"/>
                    </a:lnTo>
                    <a:lnTo>
                      <a:pt x="28" y="112"/>
                    </a:lnTo>
                    <a:lnTo>
                      <a:pt x="20" y="108"/>
                    </a:lnTo>
                    <a:lnTo>
                      <a:pt x="12" y="101"/>
                    </a:lnTo>
                    <a:lnTo>
                      <a:pt x="6" y="93"/>
                    </a:lnTo>
                    <a:lnTo>
                      <a:pt x="3" y="82"/>
                    </a:lnTo>
                    <a:lnTo>
                      <a:pt x="0" y="69"/>
                    </a:lnTo>
                    <a:lnTo>
                      <a:pt x="0" y="48"/>
                    </a:lnTo>
                    <a:lnTo>
                      <a:pt x="3" y="34"/>
                    </a:lnTo>
                    <a:lnTo>
                      <a:pt x="7" y="22"/>
                    </a:lnTo>
                    <a:lnTo>
                      <a:pt x="13" y="13"/>
                    </a:lnTo>
                    <a:lnTo>
                      <a:pt x="25" y="4"/>
                    </a:lnTo>
                    <a:lnTo>
                      <a:pt x="39" y="1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54"/>
              <p:cNvSpPr>
                <a:spLocks/>
              </p:cNvSpPr>
              <p:nvPr/>
            </p:nvSpPr>
            <p:spPr bwMode="auto">
              <a:xfrm>
                <a:off x="8347075" y="3971925"/>
                <a:ext cx="120650" cy="130175"/>
              </a:xfrm>
              <a:custGeom>
                <a:avLst/>
                <a:gdLst>
                  <a:gd name="T0" fmla="*/ 0 w 76"/>
                  <a:gd name="T1" fmla="*/ 0 h 82"/>
                  <a:gd name="T2" fmla="*/ 26 w 76"/>
                  <a:gd name="T3" fmla="*/ 0 h 82"/>
                  <a:gd name="T4" fmla="*/ 38 w 76"/>
                  <a:gd name="T5" fmla="*/ 26 h 82"/>
                  <a:gd name="T6" fmla="*/ 38 w 76"/>
                  <a:gd name="T7" fmla="*/ 26 h 82"/>
                  <a:gd name="T8" fmla="*/ 50 w 76"/>
                  <a:gd name="T9" fmla="*/ 0 h 82"/>
                  <a:gd name="T10" fmla="*/ 76 w 76"/>
                  <a:gd name="T11" fmla="*/ 0 h 82"/>
                  <a:gd name="T12" fmla="*/ 52 w 76"/>
                  <a:gd name="T13" fmla="*/ 40 h 82"/>
                  <a:gd name="T14" fmla="*/ 76 w 76"/>
                  <a:gd name="T15" fmla="*/ 82 h 82"/>
                  <a:gd name="T16" fmla="*/ 52 w 76"/>
                  <a:gd name="T17" fmla="*/ 82 h 82"/>
                  <a:gd name="T18" fmla="*/ 39 w 76"/>
                  <a:gd name="T19" fmla="*/ 55 h 82"/>
                  <a:gd name="T20" fmla="*/ 25 w 76"/>
                  <a:gd name="T21" fmla="*/ 82 h 82"/>
                  <a:gd name="T22" fmla="*/ 0 w 76"/>
                  <a:gd name="T23" fmla="*/ 82 h 82"/>
                  <a:gd name="T24" fmla="*/ 26 w 76"/>
                  <a:gd name="T25" fmla="*/ 40 h 82"/>
                  <a:gd name="T26" fmla="*/ 0 w 76"/>
                  <a:gd name="T2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82">
                    <a:moveTo>
                      <a:pt x="0" y="0"/>
                    </a:moveTo>
                    <a:lnTo>
                      <a:pt x="26" y="0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50" y="0"/>
                    </a:lnTo>
                    <a:lnTo>
                      <a:pt x="76" y="0"/>
                    </a:lnTo>
                    <a:lnTo>
                      <a:pt x="52" y="40"/>
                    </a:lnTo>
                    <a:lnTo>
                      <a:pt x="76" y="82"/>
                    </a:lnTo>
                    <a:lnTo>
                      <a:pt x="52" y="82"/>
                    </a:lnTo>
                    <a:lnTo>
                      <a:pt x="39" y="55"/>
                    </a:lnTo>
                    <a:lnTo>
                      <a:pt x="25" y="82"/>
                    </a:lnTo>
                    <a:lnTo>
                      <a:pt x="0" y="82"/>
                    </a:lnTo>
                    <a:lnTo>
                      <a:pt x="26" y="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55"/>
              <p:cNvSpPr>
                <a:spLocks/>
              </p:cNvSpPr>
              <p:nvPr/>
            </p:nvSpPr>
            <p:spPr bwMode="auto">
              <a:xfrm>
                <a:off x="6892925" y="4398963"/>
                <a:ext cx="71438" cy="174625"/>
              </a:xfrm>
              <a:custGeom>
                <a:avLst/>
                <a:gdLst>
                  <a:gd name="T0" fmla="*/ 45 w 45"/>
                  <a:gd name="T1" fmla="*/ 0 h 110"/>
                  <a:gd name="T2" fmla="*/ 45 w 45"/>
                  <a:gd name="T3" fmla="*/ 110 h 110"/>
                  <a:gd name="T4" fmla="*/ 22 w 45"/>
                  <a:gd name="T5" fmla="*/ 110 h 110"/>
                  <a:gd name="T6" fmla="*/ 22 w 45"/>
                  <a:gd name="T7" fmla="*/ 19 h 110"/>
                  <a:gd name="T8" fmla="*/ 0 w 45"/>
                  <a:gd name="T9" fmla="*/ 19 h 110"/>
                  <a:gd name="T10" fmla="*/ 0 w 45"/>
                  <a:gd name="T11" fmla="*/ 4 h 110"/>
                  <a:gd name="T12" fmla="*/ 45 w 45"/>
                  <a:gd name="T1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110">
                    <a:moveTo>
                      <a:pt x="45" y="0"/>
                    </a:moveTo>
                    <a:lnTo>
                      <a:pt x="45" y="110"/>
                    </a:lnTo>
                    <a:lnTo>
                      <a:pt x="22" y="110"/>
                    </a:lnTo>
                    <a:lnTo>
                      <a:pt x="22" y="19"/>
                    </a:lnTo>
                    <a:lnTo>
                      <a:pt x="0" y="19"/>
                    </a:lnTo>
                    <a:lnTo>
                      <a:pt x="0" y="4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56"/>
              <p:cNvSpPr>
                <a:spLocks/>
              </p:cNvSpPr>
              <p:nvPr/>
            </p:nvSpPr>
            <p:spPr bwMode="auto">
              <a:xfrm>
                <a:off x="7372350" y="4397375"/>
                <a:ext cx="120650" cy="176212"/>
              </a:xfrm>
              <a:custGeom>
                <a:avLst/>
                <a:gdLst>
                  <a:gd name="T0" fmla="*/ 37 w 76"/>
                  <a:gd name="T1" fmla="*/ 0 h 111"/>
                  <a:gd name="T2" fmla="*/ 52 w 76"/>
                  <a:gd name="T3" fmla="*/ 2 h 111"/>
                  <a:gd name="T4" fmla="*/ 64 w 76"/>
                  <a:gd name="T5" fmla="*/ 9 h 111"/>
                  <a:gd name="T6" fmla="*/ 71 w 76"/>
                  <a:gd name="T7" fmla="*/ 18 h 111"/>
                  <a:gd name="T8" fmla="*/ 73 w 76"/>
                  <a:gd name="T9" fmla="*/ 32 h 111"/>
                  <a:gd name="T10" fmla="*/ 72 w 76"/>
                  <a:gd name="T11" fmla="*/ 42 h 111"/>
                  <a:gd name="T12" fmla="*/ 68 w 76"/>
                  <a:gd name="T13" fmla="*/ 50 h 111"/>
                  <a:gd name="T14" fmla="*/ 60 w 76"/>
                  <a:gd name="T15" fmla="*/ 60 h 111"/>
                  <a:gd name="T16" fmla="*/ 50 w 76"/>
                  <a:gd name="T17" fmla="*/ 73 h 111"/>
                  <a:gd name="T18" fmla="*/ 31 w 76"/>
                  <a:gd name="T19" fmla="*/ 94 h 111"/>
                  <a:gd name="T20" fmla="*/ 31 w 76"/>
                  <a:gd name="T21" fmla="*/ 94 h 111"/>
                  <a:gd name="T22" fmla="*/ 76 w 76"/>
                  <a:gd name="T23" fmla="*/ 94 h 111"/>
                  <a:gd name="T24" fmla="*/ 76 w 76"/>
                  <a:gd name="T25" fmla="*/ 111 h 111"/>
                  <a:gd name="T26" fmla="*/ 2 w 76"/>
                  <a:gd name="T27" fmla="*/ 111 h 111"/>
                  <a:gd name="T28" fmla="*/ 2 w 76"/>
                  <a:gd name="T29" fmla="*/ 97 h 111"/>
                  <a:gd name="T30" fmla="*/ 37 w 76"/>
                  <a:gd name="T31" fmla="*/ 59 h 111"/>
                  <a:gd name="T32" fmla="*/ 41 w 76"/>
                  <a:gd name="T33" fmla="*/ 54 h 111"/>
                  <a:gd name="T34" fmla="*/ 45 w 76"/>
                  <a:gd name="T35" fmla="*/ 48 h 111"/>
                  <a:gd name="T36" fmla="*/ 48 w 76"/>
                  <a:gd name="T37" fmla="*/ 44 h 111"/>
                  <a:gd name="T38" fmla="*/ 51 w 76"/>
                  <a:gd name="T39" fmla="*/ 38 h 111"/>
                  <a:gd name="T40" fmla="*/ 51 w 76"/>
                  <a:gd name="T41" fmla="*/ 32 h 111"/>
                  <a:gd name="T42" fmla="*/ 51 w 76"/>
                  <a:gd name="T43" fmla="*/ 28 h 111"/>
                  <a:gd name="T44" fmla="*/ 50 w 76"/>
                  <a:gd name="T45" fmla="*/ 25 h 111"/>
                  <a:gd name="T46" fmla="*/ 48 w 76"/>
                  <a:gd name="T47" fmla="*/ 22 h 111"/>
                  <a:gd name="T48" fmla="*/ 44 w 76"/>
                  <a:gd name="T49" fmla="*/ 18 h 111"/>
                  <a:gd name="T50" fmla="*/ 41 w 76"/>
                  <a:gd name="T51" fmla="*/ 17 h 111"/>
                  <a:gd name="T52" fmla="*/ 37 w 76"/>
                  <a:gd name="T53" fmla="*/ 16 h 111"/>
                  <a:gd name="T54" fmla="*/ 33 w 76"/>
                  <a:gd name="T55" fmla="*/ 17 h 111"/>
                  <a:gd name="T56" fmla="*/ 28 w 76"/>
                  <a:gd name="T57" fmla="*/ 19 h 111"/>
                  <a:gd name="T58" fmla="*/ 25 w 76"/>
                  <a:gd name="T59" fmla="*/ 22 h 111"/>
                  <a:gd name="T60" fmla="*/ 23 w 76"/>
                  <a:gd name="T61" fmla="*/ 26 h 111"/>
                  <a:gd name="T62" fmla="*/ 22 w 76"/>
                  <a:gd name="T63" fmla="*/ 30 h 111"/>
                  <a:gd name="T64" fmla="*/ 21 w 76"/>
                  <a:gd name="T65" fmla="*/ 35 h 111"/>
                  <a:gd name="T66" fmla="*/ 0 w 76"/>
                  <a:gd name="T67" fmla="*/ 35 h 111"/>
                  <a:gd name="T68" fmla="*/ 0 w 76"/>
                  <a:gd name="T69" fmla="*/ 35 h 111"/>
                  <a:gd name="T70" fmla="*/ 2 w 76"/>
                  <a:gd name="T71" fmla="*/ 22 h 111"/>
                  <a:gd name="T72" fmla="*/ 9 w 76"/>
                  <a:gd name="T73" fmla="*/ 10 h 111"/>
                  <a:gd name="T74" fmla="*/ 17 w 76"/>
                  <a:gd name="T75" fmla="*/ 4 h 111"/>
                  <a:gd name="T76" fmla="*/ 26 w 76"/>
                  <a:gd name="T77" fmla="*/ 1 h 111"/>
                  <a:gd name="T78" fmla="*/ 37 w 76"/>
                  <a:gd name="T7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6" h="111">
                    <a:moveTo>
                      <a:pt x="37" y="0"/>
                    </a:moveTo>
                    <a:lnTo>
                      <a:pt x="52" y="2"/>
                    </a:lnTo>
                    <a:lnTo>
                      <a:pt x="64" y="9"/>
                    </a:lnTo>
                    <a:lnTo>
                      <a:pt x="71" y="18"/>
                    </a:lnTo>
                    <a:lnTo>
                      <a:pt x="73" y="32"/>
                    </a:lnTo>
                    <a:lnTo>
                      <a:pt x="72" y="42"/>
                    </a:lnTo>
                    <a:lnTo>
                      <a:pt x="68" y="50"/>
                    </a:lnTo>
                    <a:lnTo>
                      <a:pt x="60" y="60"/>
                    </a:lnTo>
                    <a:lnTo>
                      <a:pt x="50" y="73"/>
                    </a:lnTo>
                    <a:lnTo>
                      <a:pt x="31" y="94"/>
                    </a:lnTo>
                    <a:lnTo>
                      <a:pt x="31" y="94"/>
                    </a:lnTo>
                    <a:lnTo>
                      <a:pt x="76" y="94"/>
                    </a:lnTo>
                    <a:lnTo>
                      <a:pt x="76" y="111"/>
                    </a:lnTo>
                    <a:lnTo>
                      <a:pt x="2" y="111"/>
                    </a:lnTo>
                    <a:lnTo>
                      <a:pt x="2" y="97"/>
                    </a:lnTo>
                    <a:lnTo>
                      <a:pt x="37" y="59"/>
                    </a:lnTo>
                    <a:lnTo>
                      <a:pt x="41" y="54"/>
                    </a:lnTo>
                    <a:lnTo>
                      <a:pt x="45" y="48"/>
                    </a:lnTo>
                    <a:lnTo>
                      <a:pt x="48" y="44"/>
                    </a:lnTo>
                    <a:lnTo>
                      <a:pt x="51" y="38"/>
                    </a:lnTo>
                    <a:lnTo>
                      <a:pt x="51" y="32"/>
                    </a:lnTo>
                    <a:lnTo>
                      <a:pt x="51" y="28"/>
                    </a:lnTo>
                    <a:lnTo>
                      <a:pt x="50" y="25"/>
                    </a:lnTo>
                    <a:lnTo>
                      <a:pt x="48" y="22"/>
                    </a:lnTo>
                    <a:lnTo>
                      <a:pt x="44" y="18"/>
                    </a:lnTo>
                    <a:lnTo>
                      <a:pt x="41" y="17"/>
                    </a:lnTo>
                    <a:lnTo>
                      <a:pt x="37" y="16"/>
                    </a:lnTo>
                    <a:lnTo>
                      <a:pt x="33" y="17"/>
                    </a:lnTo>
                    <a:lnTo>
                      <a:pt x="28" y="19"/>
                    </a:lnTo>
                    <a:lnTo>
                      <a:pt x="25" y="22"/>
                    </a:lnTo>
                    <a:lnTo>
                      <a:pt x="23" y="26"/>
                    </a:lnTo>
                    <a:lnTo>
                      <a:pt x="22" y="30"/>
                    </a:lnTo>
                    <a:lnTo>
                      <a:pt x="21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2" y="22"/>
                    </a:lnTo>
                    <a:lnTo>
                      <a:pt x="9" y="10"/>
                    </a:lnTo>
                    <a:lnTo>
                      <a:pt x="17" y="4"/>
                    </a:lnTo>
                    <a:lnTo>
                      <a:pt x="26" y="1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57"/>
              <p:cNvSpPr>
                <a:spLocks/>
              </p:cNvSpPr>
              <p:nvPr/>
            </p:nvSpPr>
            <p:spPr bwMode="auto">
              <a:xfrm>
                <a:off x="7856537" y="4397375"/>
                <a:ext cx="122238" cy="179387"/>
              </a:xfrm>
              <a:custGeom>
                <a:avLst/>
                <a:gdLst>
                  <a:gd name="T0" fmla="*/ 53 w 77"/>
                  <a:gd name="T1" fmla="*/ 1 h 113"/>
                  <a:gd name="T2" fmla="*/ 71 w 77"/>
                  <a:gd name="T3" fmla="*/ 14 h 113"/>
                  <a:gd name="T4" fmla="*/ 75 w 77"/>
                  <a:gd name="T5" fmla="*/ 31 h 113"/>
                  <a:gd name="T6" fmla="*/ 73 w 77"/>
                  <a:gd name="T7" fmla="*/ 41 h 113"/>
                  <a:gd name="T8" fmla="*/ 68 w 77"/>
                  <a:gd name="T9" fmla="*/ 48 h 113"/>
                  <a:gd name="T10" fmla="*/ 58 w 77"/>
                  <a:gd name="T11" fmla="*/ 55 h 113"/>
                  <a:gd name="T12" fmla="*/ 69 w 77"/>
                  <a:gd name="T13" fmla="*/ 61 h 113"/>
                  <a:gd name="T14" fmla="*/ 75 w 77"/>
                  <a:gd name="T15" fmla="*/ 70 h 113"/>
                  <a:gd name="T16" fmla="*/ 77 w 77"/>
                  <a:gd name="T17" fmla="*/ 80 h 113"/>
                  <a:gd name="T18" fmla="*/ 72 w 77"/>
                  <a:gd name="T19" fmla="*/ 97 h 113"/>
                  <a:gd name="T20" fmla="*/ 54 w 77"/>
                  <a:gd name="T21" fmla="*/ 111 h 113"/>
                  <a:gd name="T22" fmla="*/ 24 w 77"/>
                  <a:gd name="T23" fmla="*/ 111 h 113"/>
                  <a:gd name="T24" fmla="*/ 6 w 77"/>
                  <a:gd name="T25" fmla="*/ 99 h 113"/>
                  <a:gd name="T26" fmla="*/ 0 w 77"/>
                  <a:gd name="T27" fmla="*/ 81 h 113"/>
                  <a:gd name="T28" fmla="*/ 23 w 77"/>
                  <a:gd name="T29" fmla="*/ 81 h 113"/>
                  <a:gd name="T30" fmla="*/ 24 w 77"/>
                  <a:gd name="T31" fmla="*/ 89 h 113"/>
                  <a:gd name="T32" fmla="*/ 30 w 77"/>
                  <a:gd name="T33" fmla="*/ 94 h 113"/>
                  <a:gd name="T34" fmla="*/ 39 w 77"/>
                  <a:gd name="T35" fmla="*/ 96 h 113"/>
                  <a:gd name="T36" fmla="*/ 47 w 77"/>
                  <a:gd name="T37" fmla="*/ 94 h 113"/>
                  <a:gd name="T38" fmla="*/ 53 w 77"/>
                  <a:gd name="T39" fmla="*/ 89 h 113"/>
                  <a:gd name="T40" fmla="*/ 55 w 77"/>
                  <a:gd name="T41" fmla="*/ 80 h 113"/>
                  <a:gd name="T42" fmla="*/ 53 w 77"/>
                  <a:gd name="T43" fmla="*/ 71 h 113"/>
                  <a:gd name="T44" fmla="*/ 47 w 77"/>
                  <a:gd name="T45" fmla="*/ 65 h 113"/>
                  <a:gd name="T46" fmla="*/ 38 w 77"/>
                  <a:gd name="T47" fmla="*/ 63 h 113"/>
                  <a:gd name="T48" fmla="*/ 25 w 77"/>
                  <a:gd name="T49" fmla="*/ 47 h 113"/>
                  <a:gd name="T50" fmla="*/ 42 w 77"/>
                  <a:gd name="T51" fmla="*/ 46 h 113"/>
                  <a:gd name="T52" fmla="*/ 49 w 77"/>
                  <a:gd name="T53" fmla="*/ 43 h 113"/>
                  <a:gd name="T54" fmla="*/ 53 w 77"/>
                  <a:gd name="T55" fmla="*/ 35 h 113"/>
                  <a:gd name="T56" fmla="*/ 53 w 77"/>
                  <a:gd name="T57" fmla="*/ 27 h 113"/>
                  <a:gd name="T58" fmla="*/ 49 w 77"/>
                  <a:gd name="T59" fmla="*/ 20 h 113"/>
                  <a:gd name="T60" fmla="*/ 43 w 77"/>
                  <a:gd name="T61" fmla="*/ 17 h 113"/>
                  <a:gd name="T62" fmla="*/ 34 w 77"/>
                  <a:gd name="T63" fmla="*/ 17 h 113"/>
                  <a:gd name="T64" fmla="*/ 28 w 77"/>
                  <a:gd name="T65" fmla="*/ 20 h 113"/>
                  <a:gd name="T66" fmla="*/ 24 w 77"/>
                  <a:gd name="T67" fmla="*/ 26 h 113"/>
                  <a:gd name="T68" fmla="*/ 2 w 77"/>
                  <a:gd name="T69" fmla="*/ 30 h 113"/>
                  <a:gd name="T70" fmla="*/ 5 w 77"/>
                  <a:gd name="T71" fmla="*/ 17 h 113"/>
                  <a:gd name="T72" fmla="*/ 24 w 77"/>
                  <a:gd name="T73" fmla="*/ 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7" h="113">
                    <a:moveTo>
                      <a:pt x="38" y="0"/>
                    </a:moveTo>
                    <a:lnTo>
                      <a:pt x="53" y="1"/>
                    </a:lnTo>
                    <a:lnTo>
                      <a:pt x="65" y="8"/>
                    </a:lnTo>
                    <a:lnTo>
                      <a:pt x="71" y="14"/>
                    </a:lnTo>
                    <a:lnTo>
                      <a:pt x="74" y="22"/>
                    </a:lnTo>
                    <a:lnTo>
                      <a:pt x="75" y="31"/>
                    </a:lnTo>
                    <a:lnTo>
                      <a:pt x="75" y="35"/>
                    </a:lnTo>
                    <a:lnTo>
                      <a:pt x="73" y="41"/>
                    </a:lnTo>
                    <a:lnTo>
                      <a:pt x="71" y="45"/>
                    </a:lnTo>
                    <a:lnTo>
                      <a:pt x="68" y="48"/>
                    </a:lnTo>
                    <a:lnTo>
                      <a:pt x="63" y="53"/>
                    </a:lnTo>
                    <a:lnTo>
                      <a:pt x="58" y="55"/>
                    </a:lnTo>
                    <a:lnTo>
                      <a:pt x="63" y="58"/>
                    </a:lnTo>
                    <a:lnTo>
                      <a:pt x="69" y="61"/>
                    </a:lnTo>
                    <a:lnTo>
                      <a:pt x="72" y="65"/>
                    </a:lnTo>
                    <a:lnTo>
                      <a:pt x="75" y="70"/>
                    </a:lnTo>
                    <a:lnTo>
                      <a:pt x="76" y="75"/>
                    </a:lnTo>
                    <a:lnTo>
                      <a:pt x="77" y="80"/>
                    </a:lnTo>
                    <a:lnTo>
                      <a:pt x="76" y="90"/>
                    </a:lnTo>
                    <a:lnTo>
                      <a:pt x="72" y="97"/>
                    </a:lnTo>
                    <a:lnTo>
                      <a:pt x="65" y="104"/>
                    </a:lnTo>
                    <a:lnTo>
                      <a:pt x="54" y="111"/>
                    </a:lnTo>
                    <a:lnTo>
                      <a:pt x="38" y="113"/>
                    </a:lnTo>
                    <a:lnTo>
                      <a:pt x="24" y="111"/>
                    </a:lnTo>
                    <a:lnTo>
                      <a:pt x="11" y="105"/>
                    </a:lnTo>
                    <a:lnTo>
                      <a:pt x="6" y="99"/>
                    </a:lnTo>
                    <a:lnTo>
                      <a:pt x="1" y="91"/>
                    </a:lnTo>
                    <a:lnTo>
                      <a:pt x="0" y="81"/>
                    </a:lnTo>
                    <a:lnTo>
                      <a:pt x="1" y="81"/>
                    </a:lnTo>
                    <a:lnTo>
                      <a:pt x="23" y="81"/>
                    </a:lnTo>
                    <a:lnTo>
                      <a:pt x="23" y="86"/>
                    </a:lnTo>
                    <a:lnTo>
                      <a:pt x="24" y="89"/>
                    </a:lnTo>
                    <a:lnTo>
                      <a:pt x="27" y="92"/>
                    </a:lnTo>
                    <a:lnTo>
                      <a:pt x="30" y="94"/>
                    </a:lnTo>
                    <a:lnTo>
                      <a:pt x="33" y="95"/>
                    </a:lnTo>
                    <a:lnTo>
                      <a:pt x="39" y="96"/>
                    </a:lnTo>
                    <a:lnTo>
                      <a:pt x="43" y="95"/>
                    </a:lnTo>
                    <a:lnTo>
                      <a:pt x="47" y="94"/>
                    </a:lnTo>
                    <a:lnTo>
                      <a:pt x="51" y="92"/>
                    </a:lnTo>
                    <a:lnTo>
                      <a:pt x="53" y="89"/>
                    </a:lnTo>
                    <a:lnTo>
                      <a:pt x="55" y="85"/>
                    </a:lnTo>
                    <a:lnTo>
                      <a:pt x="55" y="80"/>
                    </a:lnTo>
                    <a:lnTo>
                      <a:pt x="55" y="75"/>
                    </a:lnTo>
                    <a:lnTo>
                      <a:pt x="53" y="71"/>
                    </a:lnTo>
                    <a:lnTo>
                      <a:pt x="51" y="68"/>
                    </a:lnTo>
                    <a:lnTo>
                      <a:pt x="47" y="65"/>
                    </a:lnTo>
                    <a:lnTo>
                      <a:pt x="43" y="64"/>
                    </a:lnTo>
                    <a:lnTo>
                      <a:pt x="38" y="63"/>
                    </a:lnTo>
                    <a:lnTo>
                      <a:pt x="25" y="63"/>
                    </a:lnTo>
                    <a:lnTo>
                      <a:pt x="25" y="47"/>
                    </a:lnTo>
                    <a:lnTo>
                      <a:pt x="38" y="47"/>
                    </a:lnTo>
                    <a:lnTo>
                      <a:pt x="42" y="46"/>
                    </a:lnTo>
                    <a:lnTo>
                      <a:pt x="46" y="45"/>
                    </a:lnTo>
                    <a:lnTo>
                      <a:pt x="49" y="43"/>
                    </a:lnTo>
                    <a:lnTo>
                      <a:pt x="52" y="40"/>
                    </a:lnTo>
                    <a:lnTo>
                      <a:pt x="53" y="35"/>
                    </a:lnTo>
                    <a:lnTo>
                      <a:pt x="53" y="31"/>
                    </a:lnTo>
                    <a:lnTo>
                      <a:pt x="53" y="27"/>
                    </a:lnTo>
                    <a:lnTo>
                      <a:pt x="52" y="24"/>
                    </a:lnTo>
                    <a:lnTo>
                      <a:pt x="49" y="20"/>
                    </a:lnTo>
                    <a:lnTo>
                      <a:pt x="46" y="18"/>
                    </a:lnTo>
                    <a:lnTo>
                      <a:pt x="43" y="17"/>
                    </a:lnTo>
                    <a:lnTo>
                      <a:pt x="39" y="16"/>
                    </a:lnTo>
                    <a:lnTo>
                      <a:pt x="34" y="17"/>
                    </a:lnTo>
                    <a:lnTo>
                      <a:pt x="31" y="18"/>
                    </a:lnTo>
                    <a:lnTo>
                      <a:pt x="28" y="20"/>
                    </a:lnTo>
                    <a:lnTo>
                      <a:pt x="26" y="23"/>
                    </a:lnTo>
                    <a:lnTo>
                      <a:pt x="24" y="26"/>
                    </a:lnTo>
                    <a:lnTo>
                      <a:pt x="24" y="30"/>
                    </a:lnTo>
                    <a:lnTo>
                      <a:pt x="2" y="30"/>
                    </a:lnTo>
                    <a:lnTo>
                      <a:pt x="2" y="29"/>
                    </a:lnTo>
                    <a:lnTo>
                      <a:pt x="5" y="17"/>
                    </a:lnTo>
                    <a:lnTo>
                      <a:pt x="12" y="8"/>
                    </a:lnTo>
                    <a:lnTo>
                      <a:pt x="24" y="1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Rectangle 58"/>
              <p:cNvSpPr>
                <a:spLocks noChangeArrowheads="1"/>
              </p:cNvSpPr>
              <p:nvPr/>
            </p:nvSpPr>
            <p:spPr bwMode="auto">
              <a:xfrm>
                <a:off x="8374062" y="4487863"/>
                <a:ext cx="68263" cy="26987"/>
              </a:xfrm>
              <a:prstGeom prst="rect">
                <a:avLst/>
              </a:prstGeom>
              <a:solidFill>
                <a:schemeClr val="bg1"/>
              </a:solidFill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59"/>
              <p:cNvSpPr>
                <a:spLocks noEditPoints="1"/>
              </p:cNvSpPr>
              <p:nvPr/>
            </p:nvSpPr>
            <p:spPr bwMode="auto">
              <a:xfrm>
                <a:off x="6884987" y="4868863"/>
                <a:ext cx="115888" cy="180975"/>
              </a:xfrm>
              <a:custGeom>
                <a:avLst/>
                <a:gdLst>
                  <a:gd name="T0" fmla="*/ 36 w 73"/>
                  <a:gd name="T1" fmla="*/ 18 h 114"/>
                  <a:gd name="T2" fmla="*/ 33 w 73"/>
                  <a:gd name="T3" fmla="*/ 18 h 114"/>
                  <a:gd name="T4" fmla="*/ 30 w 73"/>
                  <a:gd name="T5" fmla="*/ 19 h 114"/>
                  <a:gd name="T6" fmla="*/ 27 w 73"/>
                  <a:gd name="T7" fmla="*/ 21 h 114"/>
                  <a:gd name="T8" fmla="*/ 25 w 73"/>
                  <a:gd name="T9" fmla="*/ 23 h 114"/>
                  <a:gd name="T10" fmla="*/ 22 w 73"/>
                  <a:gd name="T11" fmla="*/ 31 h 114"/>
                  <a:gd name="T12" fmla="*/ 21 w 73"/>
                  <a:gd name="T13" fmla="*/ 42 h 114"/>
                  <a:gd name="T14" fmla="*/ 21 w 73"/>
                  <a:gd name="T15" fmla="*/ 71 h 114"/>
                  <a:gd name="T16" fmla="*/ 22 w 73"/>
                  <a:gd name="T17" fmla="*/ 83 h 114"/>
                  <a:gd name="T18" fmla="*/ 25 w 73"/>
                  <a:gd name="T19" fmla="*/ 90 h 114"/>
                  <a:gd name="T20" fmla="*/ 27 w 73"/>
                  <a:gd name="T21" fmla="*/ 93 h 114"/>
                  <a:gd name="T22" fmla="*/ 30 w 73"/>
                  <a:gd name="T23" fmla="*/ 95 h 114"/>
                  <a:gd name="T24" fmla="*/ 33 w 73"/>
                  <a:gd name="T25" fmla="*/ 96 h 114"/>
                  <a:gd name="T26" fmla="*/ 36 w 73"/>
                  <a:gd name="T27" fmla="*/ 97 h 114"/>
                  <a:gd name="T28" fmla="*/ 37 w 73"/>
                  <a:gd name="T29" fmla="*/ 97 h 114"/>
                  <a:gd name="T30" fmla="*/ 40 w 73"/>
                  <a:gd name="T31" fmla="*/ 96 h 114"/>
                  <a:gd name="T32" fmla="*/ 44 w 73"/>
                  <a:gd name="T33" fmla="*/ 95 h 114"/>
                  <a:gd name="T34" fmla="*/ 46 w 73"/>
                  <a:gd name="T35" fmla="*/ 93 h 114"/>
                  <a:gd name="T36" fmla="*/ 48 w 73"/>
                  <a:gd name="T37" fmla="*/ 90 h 114"/>
                  <a:gd name="T38" fmla="*/ 51 w 73"/>
                  <a:gd name="T39" fmla="*/ 83 h 114"/>
                  <a:gd name="T40" fmla="*/ 52 w 73"/>
                  <a:gd name="T41" fmla="*/ 71 h 114"/>
                  <a:gd name="T42" fmla="*/ 52 w 73"/>
                  <a:gd name="T43" fmla="*/ 42 h 114"/>
                  <a:gd name="T44" fmla="*/ 51 w 73"/>
                  <a:gd name="T45" fmla="*/ 31 h 114"/>
                  <a:gd name="T46" fmla="*/ 48 w 73"/>
                  <a:gd name="T47" fmla="*/ 23 h 114"/>
                  <a:gd name="T48" fmla="*/ 45 w 73"/>
                  <a:gd name="T49" fmla="*/ 20 h 114"/>
                  <a:gd name="T50" fmla="*/ 41 w 73"/>
                  <a:gd name="T51" fmla="*/ 18 h 114"/>
                  <a:gd name="T52" fmla="*/ 36 w 73"/>
                  <a:gd name="T53" fmla="*/ 18 h 114"/>
                  <a:gd name="T54" fmla="*/ 36 w 73"/>
                  <a:gd name="T55" fmla="*/ 18 h 114"/>
                  <a:gd name="T56" fmla="*/ 36 w 73"/>
                  <a:gd name="T57" fmla="*/ 0 h 114"/>
                  <a:gd name="T58" fmla="*/ 36 w 73"/>
                  <a:gd name="T59" fmla="*/ 0 h 114"/>
                  <a:gd name="T60" fmla="*/ 47 w 73"/>
                  <a:gd name="T61" fmla="*/ 1 h 114"/>
                  <a:gd name="T62" fmla="*/ 56 w 73"/>
                  <a:gd name="T63" fmla="*/ 5 h 114"/>
                  <a:gd name="T64" fmla="*/ 64 w 73"/>
                  <a:gd name="T65" fmla="*/ 11 h 114"/>
                  <a:gd name="T66" fmla="*/ 69 w 73"/>
                  <a:gd name="T67" fmla="*/ 20 h 114"/>
                  <a:gd name="T68" fmla="*/ 72 w 73"/>
                  <a:gd name="T69" fmla="*/ 31 h 114"/>
                  <a:gd name="T70" fmla="*/ 73 w 73"/>
                  <a:gd name="T71" fmla="*/ 44 h 114"/>
                  <a:gd name="T72" fmla="*/ 73 w 73"/>
                  <a:gd name="T73" fmla="*/ 69 h 114"/>
                  <a:gd name="T74" fmla="*/ 72 w 73"/>
                  <a:gd name="T75" fmla="*/ 83 h 114"/>
                  <a:gd name="T76" fmla="*/ 69 w 73"/>
                  <a:gd name="T77" fmla="*/ 93 h 114"/>
                  <a:gd name="T78" fmla="*/ 64 w 73"/>
                  <a:gd name="T79" fmla="*/ 102 h 114"/>
                  <a:gd name="T80" fmla="*/ 56 w 73"/>
                  <a:gd name="T81" fmla="*/ 108 h 114"/>
                  <a:gd name="T82" fmla="*/ 48 w 73"/>
                  <a:gd name="T83" fmla="*/ 113 h 114"/>
                  <a:gd name="T84" fmla="*/ 37 w 73"/>
                  <a:gd name="T85" fmla="*/ 114 h 114"/>
                  <a:gd name="T86" fmla="*/ 36 w 73"/>
                  <a:gd name="T87" fmla="*/ 114 h 114"/>
                  <a:gd name="T88" fmla="*/ 26 w 73"/>
                  <a:gd name="T89" fmla="*/ 113 h 114"/>
                  <a:gd name="T90" fmla="*/ 17 w 73"/>
                  <a:gd name="T91" fmla="*/ 108 h 114"/>
                  <a:gd name="T92" fmla="*/ 9 w 73"/>
                  <a:gd name="T93" fmla="*/ 102 h 114"/>
                  <a:gd name="T94" fmla="*/ 4 w 73"/>
                  <a:gd name="T95" fmla="*/ 93 h 114"/>
                  <a:gd name="T96" fmla="*/ 1 w 73"/>
                  <a:gd name="T97" fmla="*/ 83 h 114"/>
                  <a:gd name="T98" fmla="*/ 0 w 73"/>
                  <a:gd name="T99" fmla="*/ 69 h 114"/>
                  <a:gd name="T100" fmla="*/ 0 w 73"/>
                  <a:gd name="T101" fmla="*/ 44 h 114"/>
                  <a:gd name="T102" fmla="*/ 1 w 73"/>
                  <a:gd name="T103" fmla="*/ 31 h 114"/>
                  <a:gd name="T104" fmla="*/ 4 w 73"/>
                  <a:gd name="T105" fmla="*/ 20 h 114"/>
                  <a:gd name="T106" fmla="*/ 9 w 73"/>
                  <a:gd name="T107" fmla="*/ 11 h 114"/>
                  <a:gd name="T108" fmla="*/ 17 w 73"/>
                  <a:gd name="T109" fmla="*/ 5 h 114"/>
                  <a:gd name="T110" fmla="*/ 25 w 73"/>
                  <a:gd name="T111" fmla="*/ 1 h 114"/>
                  <a:gd name="T112" fmla="*/ 36 w 73"/>
                  <a:gd name="T113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3" h="114">
                    <a:moveTo>
                      <a:pt x="36" y="18"/>
                    </a:moveTo>
                    <a:lnTo>
                      <a:pt x="33" y="18"/>
                    </a:lnTo>
                    <a:lnTo>
                      <a:pt x="30" y="19"/>
                    </a:lnTo>
                    <a:lnTo>
                      <a:pt x="27" y="21"/>
                    </a:lnTo>
                    <a:lnTo>
                      <a:pt x="25" y="23"/>
                    </a:lnTo>
                    <a:lnTo>
                      <a:pt x="22" y="31"/>
                    </a:lnTo>
                    <a:lnTo>
                      <a:pt x="21" y="42"/>
                    </a:lnTo>
                    <a:lnTo>
                      <a:pt x="21" y="71"/>
                    </a:lnTo>
                    <a:lnTo>
                      <a:pt x="22" y="83"/>
                    </a:lnTo>
                    <a:lnTo>
                      <a:pt x="25" y="90"/>
                    </a:lnTo>
                    <a:lnTo>
                      <a:pt x="27" y="93"/>
                    </a:lnTo>
                    <a:lnTo>
                      <a:pt x="30" y="95"/>
                    </a:lnTo>
                    <a:lnTo>
                      <a:pt x="33" y="96"/>
                    </a:lnTo>
                    <a:lnTo>
                      <a:pt x="36" y="97"/>
                    </a:lnTo>
                    <a:lnTo>
                      <a:pt x="37" y="97"/>
                    </a:lnTo>
                    <a:lnTo>
                      <a:pt x="40" y="96"/>
                    </a:lnTo>
                    <a:lnTo>
                      <a:pt x="44" y="95"/>
                    </a:lnTo>
                    <a:lnTo>
                      <a:pt x="46" y="93"/>
                    </a:lnTo>
                    <a:lnTo>
                      <a:pt x="48" y="90"/>
                    </a:lnTo>
                    <a:lnTo>
                      <a:pt x="51" y="83"/>
                    </a:lnTo>
                    <a:lnTo>
                      <a:pt x="52" y="71"/>
                    </a:lnTo>
                    <a:lnTo>
                      <a:pt x="52" y="42"/>
                    </a:lnTo>
                    <a:lnTo>
                      <a:pt x="51" y="31"/>
                    </a:lnTo>
                    <a:lnTo>
                      <a:pt x="48" y="23"/>
                    </a:lnTo>
                    <a:lnTo>
                      <a:pt x="45" y="20"/>
                    </a:lnTo>
                    <a:lnTo>
                      <a:pt x="41" y="18"/>
                    </a:lnTo>
                    <a:lnTo>
                      <a:pt x="36" y="18"/>
                    </a:lnTo>
                    <a:lnTo>
                      <a:pt x="36" y="18"/>
                    </a:lnTo>
                    <a:close/>
                    <a:moveTo>
                      <a:pt x="36" y="0"/>
                    </a:moveTo>
                    <a:lnTo>
                      <a:pt x="36" y="0"/>
                    </a:lnTo>
                    <a:lnTo>
                      <a:pt x="47" y="1"/>
                    </a:lnTo>
                    <a:lnTo>
                      <a:pt x="56" y="5"/>
                    </a:lnTo>
                    <a:lnTo>
                      <a:pt x="64" y="11"/>
                    </a:lnTo>
                    <a:lnTo>
                      <a:pt x="69" y="20"/>
                    </a:lnTo>
                    <a:lnTo>
                      <a:pt x="72" y="31"/>
                    </a:lnTo>
                    <a:lnTo>
                      <a:pt x="73" y="44"/>
                    </a:lnTo>
                    <a:lnTo>
                      <a:pt x="73" y="69"/>
                    </a:lnTo>
                    <a:lnTo>
                      <a:pt x="72" y="83"/>
                    </a:lnTo>
                    <a:lnTo>
                      <a:pt x="69" y="93"/>
                    </a:lnTo>
                    <a:lnTo>
                      <a:pt x="64" y="102"/>
                    </a:lnTo>
                    <a:lnTo>
                      <a:pt x="56" y="108"/>
                    </a:lnTo>
                    <a:lnTo>
                      <a:pt x="48" y="113"/>
                    </a:lnTo>
                    <a:lnTo>
                      <a:pt x="37" y="114"/>
                    </a:lnTo>
                    <a:lnTo>
                      <a:pt x="36" y="114"/>
                    </a:lnTo>
                    <a:lnTo>
                      <a:pt x="26" y="113"/>
                    </a:lnTo>
                    <a:lnTo>
                      <a:pt x="17" y="108"/>
                    </a:lnTo>
                    <a:lnTo>
                      <a:pt x="9" y="102"/>
                    </a:lnTo>
                    <a:lnTo>
                      <a:pt x="4" y="93"/>
                    </a:lnTo>
                    <a:lnTo>
                      <a:pt x="1" y="83"/>
                    </a:lnTo>
                    <a:lnTo>
                      <a:pt x="0" y="69"/>
                    </a:lnTo>
                    <a:lnTo>
                      <a:pt x="0" y="44"/>
                    </a:lnTo>
                    <a:lnTo>
                      <a:pt x="1" y="31"/>
                    </a:lnTo>
                    <a:lnTo>
                      <a:pt x="4" y="20"/>
                    </a:lnTo>
                    <a:lnTo>
                      <a:pt x="9" y="11"/>
                    </a:lnTo>
                    <a:lnTo>
                      <a:pt x="17" y="5"/>
                    </a:lnTo>
                    <a:lnTo>
                      <a:pt x="25" y="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60"/>
              <p:cNvSpPr>
                <a:spLocks/>
              </p:cNvSpPr>
              <p:nvPr/>
            </p:nvSpPr>
            <p:spPr bwMode="auto">
              <a:xfrm>
                <a:off x="7405687" y="4922838"/>
                <a:ext cx="57150" cy="63500"/>
              </a:xfrm>
              <a:custGeom>
                <a:avLst/>
                <a:gdLst>
                  <a:gd name="T0" fmla="*/ 18 w 36"/>
                  <a:gd name="T1" fmla="*/ 0 h 40"/>
                  <a:gd name="T2" fmla="*/ 22 w 36"/>
                  <a:gd name="T3" fmla="*/ 0 h 40"/>
                  <a:gd name="T4" fmla="*/ 27 w 36"/>
                  <a:gd name="T5" fmla="*/ 2 h 40"/>
                  <a:gd name="T6" fmla="*/ 31 w 36"/>
                  <a:gd name="T7" fmla="*/ 4 h 40"/>
                  <a:gd name="T8" fmla="*/ 33 w 36"/>
                  <a:gd name="T9" fmla="*/ 8 h 40"/>
                  <a:gd name="T10" fmla="*/ 35 w 36"/>
                  <a:gd name="T11" fmla="*/ 12 h 40"/>
                  <a:gd name="T12" fmla="*/ 36 w 36"/>
                  <a:gd name="T13" fmla="*/ 17 h 40"/>
                  <a:gd name="T14" fmla="*/ 36 w 36"/>
                  <a:gd name="T15" fmla="*/ 24 h 40"/>
                  <a:gd name="T16" fmla="*/ 35 w 36"/>
                  <a:gd name="T17" fmla="*/ 28 h 40"/>
                  <a:gd name="T18" fmla="*/ 33 w 36"/>
                  <a:gd name="T19" fmla="*/ 33 h 40"/>
                  <a:gd name="T20" fmla="*/ 31 w 36"/>
                  <a:gd name="T21" fmla="*/ 36 h 40"/>
                  <a:gd name="T22" fmla="*/ 28 w 36"/>
                  <a:gd name="T23" fmla="*/ 38 h 40"/>
                  <a:gd name="T24" fmla="*/ 22 w 36"/>
                  <a:gd name="T25" fmla="*/ 40 h 40"/>
                  <a:gd name="T26" fmla="*/ 18 w 36"/>
                  <a:gd name="T27" fmla="*/ 40 h 40"/>
                  <a:gd name="T28" fmla="*/ 13 w 36"/>
                  <a:gd name="T29" fmla="*/ 40 h 40"/>
                  <a:gd name="T30" fmla="*/ 8 w 36"/>
                  <a:gd name="T31" fmla="*/ 38 h 40"/>
                  <a:gd name="T32" fmla="*/ 4 w 36"/>
                  <a:gd name="T33" fmla="*/ 36 h 40"/>
                  <a:gd name="T34" fmla="*/ 2 w 36"/>
                  <a:gd name="T35" fmla="*/ 33 h 40"/>
                  <a:gd name="T36" fmla="*/ 0 w 36"/>
                  <a:gd name="T37" fmla="*/ 28 h 40"/>
                  <a:gd name="T38" fmla="*/ 0 w 36"/>
                  <a:gd name="T39" fmla="*/ 24 h 40"/>
                  <a:gd name="T40" fmla="*/ 0 w 36"/>
                  <a:gd name="T41" fmla="*/ 17 h 40"/>
                  <a:gd name="T42" fmla="*/ 0 w 36"/>
                  <a:gd name="T43" fmla="*/ 12 h 40"/>
                  <a:gd name="T44" fmla="*/ 2 w 36"/>
                  <a:gd name="T45" fmla="*/ 8 h 40"/>
                  <a:gd name="T46" fmla="*/ 4 w 36"/>
                  <a:gd name="T47" fmla="*/ 5 h 40"/>
                  <a:gd name="T48" fmla="*/ 8 w 36"/>
                  <a:gd name="T49" fmla="*/ 2 h 40"/>
                  <a:gd name="T50" fmla="*/ 13 w 36"/>
                  <a:gd name="T51" fmla="*/ 0 h 40"/>
                  <a:gd name="T52" fmla="*/ 18 w 36"/>
                  <a:gd name="T5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40">
                    <a:moveTo>
                      <a:pt x="18" y="0"/>
                    </a:moveTo>
                    <a:lnTo>
                      <a:pt x="22" y="0"/>
                    </a:lnTo>
                    <a:lnTo>
                      <a:pt x="27" y="2"/>
                    </a:lnTo>
                    <a:lnTo>
                      <a:pt x="31" y="4"/>
                    </a:lnTo>
                    <a:lnTo>
                      <a:pt x="33" y="8"/>
                    </a:lnTo>
                    <a:lnTo>
                      <a:pt x="35" y="12"/>
                    </a:lnTo>
                    <a:lnTo>
                      <a:pt x="36" y="17"/>
                    </a:lnTo>
                    <a:lnTo>
                      <a:pt x="36" y="24"/>
                    </a:lnTo>
                    <a:lnTo>
                      <a:pt x="35" y="28"/>
                    </a:lnTo>
                    <a:lnTo>
                      <a:pt x="33" y="33"/>
                    </a:lnTo>
                    <a:lnTo>
                      <a:pt x="31" y="36"/>
                    </a:lnTo>
                    <a:lnTo>
                      <a:pt x="28" y="38"/>
                    </a:lnTo>
                    <a:lnTo>
                      <a:pt x="22" y="40"/>
                    </a:lnTo>
                    <a:lnTo>
                      <a:pt x="18" y="40"/>
                    </a:lnTo>
                    <a:lnTo>
                      <a:pt x="13" y="40"/>
                    </a:lnTo>
                    <a:lnTo>
                      <a:pt x="8" y="38"/>
                    </a:lnTo>
                    <a:lnTo>
                      <a:pt x="4" y="36"/>
                    </a:lnTo>
                    <a:lnTo>
                      <a:pt x="2" y="33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2" y="8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61"/>
              <p:cNvSpPr>
                <a:spLocks/>
              </p:cNvSpPr>
              <p:nvPr/>
            </p:nvSpPr>
            <p:spPr bwMode="auto">
              <a:xfrm>
                <a:off x="7858125" y="4902200"/>
                <a:ext cx="120650" cy="127000"/>
              </a:xfrm>
              <a:custGeom>
                <a:avLst/>
                <a:gdLst>
                  <a:gd name="T0" fmla="*/ 28 w 76"/>
                  <a:gd name="T1" fmla="*/ 0 h 80"/>
                  <a:gd name="T2" fmla="*/ 50 w 76"/>
                  <a:gd name="T3" fmla="*/ 0 h 80"/>
                  <a:gd name="T4" fmla="*/ 50 w 76"/>
                  <a:gd name="T5" fmla="*/ 30 h 80"/>
                  <a:gd name="T6" fmla="*/ 76 w 76"/>
                  <a:gd name="T7" fmla="*/ 30 h 80"/>
                  <a:gd name="T8" fmla="*/ 76 w 76"/>
                  <a:gd name="T9" fmla="*/ 49 h 80"/>
                  <a:gd name="T10" fmla="*/ 50 w 76"/>
                  <a:gd name="T11" fmla="*/ 49 h 80"/>
                  <a:gd name="T12" fmla="*/ 50 w 76"/>
                  <a:gd name="T13" fmla="*/ 80 h 80"/>
                  <a:gd name="T14" fmla="*/ 28 w 76"/>
                  <a:gd name="T15" fmla="*/ 80 h 80"/>
                  <a:gd name="T16" fmla="*/ 28 w 76"/>
                  <a:gd name="T17" fmla="*/ 49 h 80"/>
                  <a:gd name="T18" fmla="*/ 0 w 76"/>
                  <a:gd name="T19" fmla="*/ 49 h 80"/>
                  <a:gd name="T20" fmla="*/ 0 w 76"/>
                  <a:gd name="T21" fmla="*/ 30 h 80"/>
                  <a:gd name="T22" fmla="*/ 28 w 76"/>
                  <a:gd name="T23" fmla="*/ 30 h 80"/>
                  <a:gd name="T24" fmla="*/ 28 w 76"/>
                  <a:gd name="T2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6" h="80">
                    <a:moveTo>
                      <a:pt x="28" y="0"/>
                    </a:moveTo>
                    <a:lnTo>
                      <a:pt x="50" y="0"/>
                    </a:lnTo>
                    <a:lnTo>
                      <a:pt x="50" y="30"/>
                    </a:lnTo>
                    <a:lnTo>
                      <a:pt x="76" y="30"/>
                    </a:lnTo>
                    <a:lnTo>
                      <a:pt x="76" y="49"/>
                    </a:lnTo>
                    <a:lnTo>
                      <a:pt x="50" y="49"/>
                    </a:lnTo>
                    <a:lnTo>
                      <a:pt x="50" y="80"/>
                    </a:lnTo>
                    <a:lnTo>
                      <a:pt x="28" y="80"/>
                    </a:lnTo>
                    <a:lnTo>
                      <a:pt x="28" y="49"/>
                    </a:lnTo>
                    <a:lnTo>
                      <a:pt x="0" y="49"/>
                    </a:lnTo>
                    <a:lnTo>
                      <a:pt x="0" y="30"/>
                    </a:lnTo>
                    <a:lnTo>
                      <a:pt x="28" y="3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62"/>
              <p:cNvSpPr>
                <a:spLocks noEditPoints="1"/>
              </p:cNvSpPr>
              <p:nvPr/>
            </p:nvSpPr>
            <p:spPr bwMode="auto">
              <a:xfrm>
                <a:off x="8351837" y="4927600"/>
                <a:ext cx="109538" cy="79375"/>
              </a:xfrm>
              <a:custGeom>
                <a:avLst/>
                <a:gdLst>
                  <a:gd name="T0" fmla="*/ 0 w 69"/>
                  <a:gd name="T1" fmla="*/ 32 h 50"/>
                  <a:gd name="T2" fmla="*/ 69 w 69"/>
                  <a:gd name="T3" fmla="*/ 32 h 50"/>
                  <a:gd name="T4" fmla="*/ 69 w 69"/>
                  <a:gd name="T5" fmla="*/ 50 h 50"/>
                  <a:gd name="T6" fmla="*/ 0 w 69"/>
                  <a:gd name="T7" fmla="*/ 50 h 50"/>
                  <a:gd name="T8" fmla="*/ 0 w 69"/>
                  <a:gd name="T9" fmla="*/ 32 h 50"/>
                  <a:gd name="T10" fmla="*/ 0 w 69"/>
                  <a:gd name="T11" fmla="*/ 0 h 50"/>
                  <a:gd name="T12" fmla="*/ 69 w 69"/>
                  <a:gd name="T13" fmla="*/ 0 h 50"/>
                  <a:gd name="T14" fmla="*/ 69 w 69"/>
                  <a:gd name="T15" fmla="*/ 17 h 50"/>
                  <a:gd name="T16" fmla="*/ 0 w 69"/>
                  <a:gd name="T17" fmla="*/ 17 h 50"/>
                  <a:gd name="T18" fmla="*/ 0 w 69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9" h="50">
                    <a:moveTo>
                      <a:pt x="0" y="32"/>
                    </a:moveTo>
                    <a:lnTo>
                      <a:pt x="69" y="32"/>
                    </a:lnTo>
                    <a:lnTo>
                      <a:pt x="69" y="50"/>
                    </a:lnTo>
                    <a:lnTo>
                      <a:pt x="0" y="50"/>
                    </a:lnTo>
                    <a:lnTo>
                      <a:pt x="0" y="32"/>
                    </a:lnTo>
                    <a:close/>
                    <a:moveTo>
                      <a:pt x="0" y="0"/>
                    </a:moveTo>
                    <a:lnTo>
                      <a:pt x="69" y="0"/>
                    </a:lnTo>
                    <a:lnTo>
                      <a:pt x="69" y="17"/>
                    </a:lnTo>
                    <a:lnTo>
                      <a:pt x="0" y="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9099549" y="2667000"/>
              <a:ext cx="1879600" cy="965200"/>
              <a:chOff x="8837612" y="1447800"/>
              <a:chExt cx="1879600" cy="965200"/>
            </a:xfrm>
          </p:grpSpPr>
          <p:sp>
            <p:nvSpPr>
              <p:cNvPr id="28" name="Freeform 63"/>
              <p:cNvSpPr>
                <a:spLocks/>
              </p:cNvSpPr>
              <p:nvPr/>
            </p:nvSpPr>
            <p:spPr bwMode="auto">
              <a:xfrm>
                <a:off x="8837612" y="1447800"/>
                <a:ext cx="1879600" cy="965200"/>
              </a:xfrm>
              <a:custGeom>
                <a:avLst/>
                <a:gdLst>
                  <a:gd name="T0" fmla="*/ 0 w 1184"/>
                  <a:gd name="T1" fmla="*/ 0 h 608"/>
                  <a:gd name="T2" fmla="*/ 151 w 1184"/>
                  <a:gd name="T3" fmla="*/ 5 h 608"/>
                  <a:gd name="T4" fmla="*/ 1165 w 1184"/>
                  <a:gd name="T5" fmla="*/ 496 h 608"/>
                  <a:gd name="T6" fmla="*/ 1176 w 1184"/>
                  <a:gd name="T7" fmla="*/ 503 h 608"/>
                  <a:gd name="T8" fmla="*/ 1182 w 1184"/>
                  <a:gd name="T9" fmla="*/ 514 h 608"/>
                  <a:gd name="T10" fmla="*/ 1184 w 1184"/>
                  <a:gd name="T11" fmla="*/ 527 h 608"/>
                  <a:gd name="T12" fmla="*/ 1180 w 1184"/>
                  <a:gd name="T13" fmla="*/ 540 h 608"/>
                  <a:gd name="T14" fmla="*/ 1157 w 1184"/>
                  <a:gd name="T15" fmla="*/ 590 h 608"/>
                  <a:gd name="T16" fmla="*/ 1148 w 1184"/>
                  <a:gd name="T17" fmla="*/ 599 h 608"/>
                  <a:gd name="T18" fmla="*/ 1137 w 1184"/>
                  <a:gd name="T19" fmla="*/ 606 h 608"/>
                  <a:gd name="T20" fmla="*/ 1125 w 1184"/>
                  <a:gd name="T21" fmla="*/ 608 h 608"/>
                  <a:gd name="T22" fmla="*/ 1112 w 1184"/>
                  <a:gd name="T23" fmla="*/ 605 h 608"/>
                  <a:gd name="T24" fmla="*/ 98 w 1184"/>
                  <a:gd name="T25" fmla="*/ 115 h 608"/>
                  <a:gd name="T26" fmla="*/ 0 w 1184"/>
                  <a:gd name="T2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4" h="608">
                    <a:moveTo>
                      <a:pt x="0" y="0"/>
                    </a:moveTo>
                    <a:lnTo>
                      <a:pt x="151" y="5"/>
                    </a:lnTo>
                    <a:lnTo>
                      <a:pt x="1165" y="496"/>
                    </a:lnTo>
                    <a:lnTo>
                      <a:pt x="1176" y="503"/>
                    </a:lnTo>
                    <a:lnTo>
                      <a:pt x="1182" y="514"/>
                    </a:lnTo>
                    <a:lnTo>
                      <a:pt x="1184" y="527"/>
                    </a:lnTo>
                    <a:lnTo>
                      <a:pt x="1180" y="540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64"/>
              <p:cNvSpPr>
                <a:spLocks/>
              </p:cNvSpPr>
              <p:nvPr/>
            </p:nvSpPr>
            <p:spPr bwMode="auto">
              <a:xfrm>
                <a:off x="8837612" y="1447800"/>
                <a:ext cx="1854200" cy="965200"/>
              </a:xfrm>
              <a:custGeom>
                <a:avLst/>
                <a:gdLst>
                  <a:gd name="T0" fmla="*/ 0 w 1168"/>
                  <a:gd name="T1" fmla="*/ 0 h 608"/>
                  <a:gd name="T2" fmla="*/ 129 w 1168"/>
                  <a:gd name="T3" fmla="*/ 63 h 608"/>
                  <a:gd name="T4" fmla="*/ 1168 w 1168"/>
                  <a:gd name="T5" fmla="*/ 564 h 608"/>
                  <a:gd name="T6" fmla="*/ 1157 w 1168"/>
                  <a:gd name="T7" fmla="*/ 590 h 608"/>
                  <a:gd name="T8" fmla="*/ 1148 w 1168"/>
                  <a:gd name="T9" fmla="*/ 599 h 608"/>
                  <a:gd name="T10" fmla="*/ 1137 w 1168"/>
                  <a:gd name="T11" fmla="*/ 606 h 608"/>
                  <a:gd name="T12" fmla="*/ 1125 w 1168"/>
                  <a:gd name="T13" fmla="*/ 608 h 608"/>
                  <a:gd name="T14" fmla="*/ 1112 w 1168"/>
                  <a:gd name="T15" fmla="*/ 605 h 608"/>
                  <a:gd name="T16" fmla="*/ 98 w 1168"/>
                  <a:gd name="T17" fmla="*/ 115 h 608"/>
                  <a:gd name="T18" fmla="*/ 0 w 1168"/>
                  <a:gd name="T19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68" h="608">
                    <a:moveTo>
                      <a:pt x="0" y="0"/>
                    </a:moveTo>
                    <a:lnTo>
                      <a:pt x="129" y="63"/>
                    </a:lnTo>
                    <a:lnTo>
                      <a:pt x="1168" y="564"/>
                    </a:lnTo>
                    <a:lnTo>
                      <a:pt x="1157" y="590"/>
                    </a:lnTo>
                    <a:lnTo>
                      <a:pt x="1148" y="599"/>
                    </a:lnTo>
                    <a:lnTo>
                      <a:pt x="1137" y="606"/>
                    </a:lnTo>
                    <a:lnTo>
                      <a:pt x="1125" y="608"/>
                    </a:lnTo>
                    <a:lnTo>
                      <a:pt x="1112" y="605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alpha val="2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66"/>
              <p:cNvSpPr>
                <a:spLocks/>
              </p:cNvSpPr>
              <p:nvPr/>
            </p:nvSpPr>
            <p:spPr bwMode="auto">
              <a:xfrm>
                <a:off x="8837612" y="1447800"/>
                <a:ext cx="1746250" cy="925512"/>
              </a:xfrm>
              <a:custGeom>
                <a:avLst/>
                <a:gdLst>
                  <a:gd name="T0" fmla="*/ 0 w 1100"/>
                  <a:gd name="T1" fmla="*/ 0 h 583"/>
                  <a:gd name="T2" fmla="*/ 129 w 1100"/>
                  <a:gd name="T3" fmla="*/ 63 h 583"/>
                  <a:gd name="T4" fmla="*/ 1100 w 1100"/>
                  <a:gd name="T5" fmla="*/ 531 h 583"/>
                  <a:gd name="T6" fmla="*/ 1085 w 1100"/>
                  <a:gd name="T7" fmla="*/ 559 h 583"/>
                  <a:gd name="T8" fmla="*/ 1068 w 1100"/>
                  <a:gd name="T9" fmla="*/ 583 h 583"/>
                  <a:gd name="T10" fmla="*/ 98 w 1100"/>
                  <a:gd name="T11" fmla="*/ 115 h 583"/>
                  <a:gd name="T12" fmla="*/ 0 w 1100"/>
                  <a:gd name="T13" fmla="*/ 0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0" h="583">
                    <a:moveTo>
                      <a:pt x="0" y="0"/>
                    </a:moveTo>
                    <a:lnTo>
                      <a:pt x="129" y="63"/>
                    </a:lnTo>
                    <a:lnTo>
                      <a:pt x="1100" y="531"/>
                    </a:lnTo>
                    <a:lnTo>
                      <a:pt x="1085" y="559"/>
                    </a:lnTo>
                    <a:lnTo>
                      <a:pt x="1068" y="583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0E7A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67"/>
              <p:cNvSpPr>
                <a:spLocks/>
              </p:cNvSpPr>
              <p:nvPr/>
            </p:nvSpPr>
            <p:spPr bwMode="auto">
              <a:xfrm>
                <a:off x="8837612" y="1447800"/>
                <a:ext cx="1724025" cy="898525"/>
              </a:xfrm>
              <a:custGeom>
                <a:avLst/>
                <a:gdLst>
                  <a:gd name="T0" fmla="*/ 0 w 1086"/>
                  <a:gd name="T1" fmla="*/ 0 h 566"/>
                  <a:gd name="T2" fmla="*/ 151 w 1086"/>
                  <a:gd name="T3" fmla="*/ 5 h 566"/>
                  <a:gd name="T4" fmla="*/ 1086 w 1086"/>
                  <a:gd name="T5" fmla="*/ 457 h 566"/>
                  <a:gd name="T6" fmla="*/ 1072 w 1086"/>
                  <a:gd name="T7" fmla="*/ 497 h 566"/>
                  <a:gd name="T8" fmla="*/ 1055 w 1086"/>
                  <a:gd name="T9" fmla="*/ 534 h 566"/>
                  <a:gd name="T10" fmla="*/ 1034 w 1086"/>
                  <a:gd name="T11" fmla="*/ 566 h 566"/>
                  <a:gd name="T12" fmla="*/ 98 w 1086"/>
                  <a:gd name="T13" fmla="*/ 115 h 566"/>
                  <a:gd name="T14" fmla="*/ 0 w 1086"/>
                  <a:gd name="T15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86" h="566">
                    <a:moveTo>
                      <a:pt x="0" y="0"/>
                    </a:moveTo>
                    <a:lnTo>
                      <a:pt x="151" y="5"/>
                    </a:lnTo>
                    <a:lnTo>
                      <a:pt x="1086" y="457"/>
                    </a:lnTo>
                    <a:lnTo>
                      <a:pt x="1072" y="497"/>
                    </a:lnTo>
                    <a:lnTo>
                      <a:pt x="1055" y="534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68"/>
              <p:cNvSpPr>
                <a:spLocks/>
              </p:cNvSpPr>
              <p:nvPr/>
            </p:nvSpPr>
            <p:spPr bwMode="auto">
              <a:xfrm>
                <a:off x="8837612" y="1447800"/>
                <a:ext cx="1690688" cy="898525"/>
              </a:xfrm>
              <a:custGeom>
                <a:avLst/>
                <a:gdLst>
                  <a:gd name="T0" fmla="*/ 0 w 1065"/>
                  <a:gd name="T1" fmla="*/ 0 h 566"/>
                  <a:gd name="T2" fmla="*/ 129 w 1065"/>
                  <a:gd name="T3" fmla="*/ 63 h 566"/>
                  <a:gd name="T4" fmla="*/ 1065 w 1065"/>
                  <a:gd name="T5" fmla="*/ 514 h 566"/>
                  <a:gd name="T6" fmla="*/ 1050 w 1065"/>
                  <a:gd name="T7" fmla="*/ 542 h 566"/>
                  <a:gd name="T8" fmla="*/ 1034 w 1065"/>
                  <a:gd name="T9" fmla="*/ 566 h 566"/>
                  <a:gd name="T10" fmla="*/ 98 w 1065"/>
                  <a:gd name="T11" fmla="*/ 115 h 566"/>
                  <a:gd name="T12" fmla="*/ 0 w 1065"/>
                  <a:gd name="T13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65" h="566">
                    <a:moveTo>
                      <a:pt x="0" y="0"/>
                    </a:moveTo>
                    <a:lnTo>
                      <a:pt x="129" y="63"/>
                    </a:lnTo>
                    <a:lnTo>
                      <a:pt x="1065" y="514"/>
                    </a:lnTo>
                    <a:lnTo>
                      <a:pt x="1050" y="542"/>
                    </a:lnTo>
                    <a:lnTo>
                      <a:pt x="1034" y="566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69"/>
              <p:cNvSpPr>
                <a:spLocks/>
              </p:cNvSpPr>
              <p:nvPr/>
            </p:nvSpPr>
            <p:spPr bwMode="auto">
              <a:xfrm>
                <a:off x="8837612" y="1447800"/>
                <a:ext cx="239713" cy="182562"/>
              </a:xfrm>
              <a:custGeom>
                <a:avLst/>
                <a:gdLst>
                  <a:gd name="T0" fmla="*/ 0 w 151"/>
                  <a:gd name="T1" fmla="*/ 0 h 115"/>
                  <a:gd name="T2" fmla="*/ 151 w 151"/>
                  <a:gd name="T3" fmla="*/ 5 h 115"/>
                  <a:gd name="T4" fmla="*/ 142 w 151"/>
                  <a:gd name="T5" fmla="*/ 34 h 115"/>
                  <a:gd name="T6" fmla="*/ 129 w 151"/>
                  <a:gd name="T7" fmla="*/ 63 h 115"/>
                  <a:gd name="T8" fmla="*/ 114 w 151"/>
                  <a:gd name="T9" fmla="*/ 89 h 115"/>
                  <a:gd name="T10" fmla="*/ 98 w 151"/>
                  <a:gd name="T11" fmla="*/ 115 h 115"/>
                  <a:gd name="T12" fmla="*/ 0 w 151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15">
                    <a:moveTo>
                      <a:pt x="0" y="0"/>
                    </a:moveTo>
                    <a:lnTo>
                      <a:pt x="151" y="5"/>
                    </a:lnTo>
                    <a:lnTo>
                      <a:pt x="142" y="34"/>
                    </a:ln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70"/>
              <p:cNvSpPr>
                <a:spLocks/>
              </p:cNvSpPr>
              <p:nvPr/>
            </p:nvSpPr>
            <p:spPr bwMode="auto">
              <a:xfrm>
                <a:off x="8837612" y="1447800"/>
                <a:ext cx="204788" cy="182562"/>
              </a:xfrm>
              <a:custGeom>
                <a:avLst/>
                <a:gdLst>
                  <a:gd name="T0" fmla="*/ 0 w 129"/>
                  <a:gd name="T1" fmla="*/ 0 h 115"/>
                  <a:gd name="T2" fmla="*/ 129 w 129"/>
                  <a:gd name="T3" fmla="*/ 63 h 115"/>
                  <a:gd name="T4" fmla="*/ 114 w 129"/>
                  <a:gd name="T5" fmla="*/ 89 h 115"/>
                  <a:gd name="T6" fmla="*/ 98 w 129"/>
                  <a:gd name="T7" fmla="*/ 115 h 115"/>
                  <a:gd name="T8" fmla="*/ 0 w 129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9" h="115">
                    <a:moveTo>
                      <a:pt x="0" y="0"/>
                    </a:moveTo>
                    <a:lnTo>
                      <a:pt x="129" y="63"/>
                    </a:lnTo>
                    <a:lnTo>
                      <a:pt x="114" y="89"/>
                    </a:lnTo>
                    <a:lnTo>
                      <a:pt x="98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71"/>
              <p:cNvSpPr>
                <a:spLocks/>
              </p:cNvSpPr>
              <p:nvPr/>
            </p:nvSpPr>
            <p:spPr bwMode="auto">
              <a:xfrm>
                <a:off x="8837612" y="1447800"/>
                <a:ext cx="79375" cy="60325"/>
              </a:xfrm>
              <a:custGeom>
                <a:avLst/>
                <a:gdLst>
                  <a:gd name="T0" fmla="*/ 0 w 50"/>
                  <a:gd name="T1" fmla="*/ 0 h 38"/>
                  <a:gd name="T2" fmla="*/ 50 w 50"/>
                  <a:gd name="T3" fmla="*/ 2 h 38"/>
                  <a:gd name="T4" fmla="*/ 43 w 50"/>
                  <a:gd name="T5" fmla="*/ 20 h 38"/>
                  <a:gd name="T6" fmla="*/ 32 w 50"/>
                  <a:gd name="T7" fmla="*/ 38 h 38"/>
                  <a:gd name="T8" fmla="*/ 0 w 50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8">
                    <a:moveTo>
                      <a:pt x="0" y="0"/>
                    </a:moveTo>
                    <a:lnTo>
                      <a:pt x="50" y="2"/>
                    </a:lnTo>
                    <a:lnTo>
                      <a:pt x="43" y="20"/>
                    </a:lnTo>
                    <a:lnTo>
                      <a:pt x="32" y="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 dirty="0">
                  <a:solidFill>
                    <a:prstClr val="black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86218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>
                <a:alpha val="95000"/>
              </a:srgbClr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/>
          </p:cNvSpPr>
          <p:nvPr/>
        </p:nvSpPr>
        <p:spPr>
          <a:xfrm>
            <a:off x="1934242" y="2508409"/>
            <a:ext cx="8505158" cy="39677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  <a:scene3d>
            <a:camera prst="perspectiveRelaxedModerately" fov="7200000">
              <a:rot lat="17090630" lon="0" rev="0"/>
            </a:camera>
            <a:lightRig rig="twoPt" dir="t"/>
          </a:scene3d>
          <a:sp3d extrusionH="76200"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99" dirty="0">
              <a:solidFill>
                <a:prstClr val="white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-99986" y="5257246"/>
            <a:ext cx="12151237" cy="1210267"/>
          </a:xfrm>
          <a:prstGeom prst="ellipse">
            <a:avLst/>
          </a:prstGeom>
          <a:gradFill flip="none" rotWithShape="1">
            <a:gsLst>
              <a:gs pos="0">
                <a:sysClr val="windowText" lastClr="000000">
                  <a:lumMod val="50000"/>
                  <a:lumOff val="50000"/>
                  <a:alpha val="70000"/>
                </a:sysClr>
              </a:gs>
              <a:gs pos="100000">
                <a:sysClr val="window" lastClr="FFFFFF">
                  <a:alpha val="0"/>
                  <a:lumMod val="100000"/>
                </a:sysClr>
              </a:gs>
            </a:gsLst>
            <a:path path="shape">
              <a:fillToRect l="50000" t="50000" r="50000" b="50000"/>
            </a:path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895">
              <a:defRPr/>
            </a:pPr>
            <a:endParaRPr lang="en-US" sz="2399" kern="0" dirty="0">
              <a:solidFill>
                <a:sysClr val="window" lastClr="FFFFFF"/>
              </a:solidFill>
            </a:endParaRPr>
          </a:p>
        </p:txBody>
      </p:sp>
      <p:sp>
        <p:nvSpPr>
          <p:cNvPr id="36" name="Title 4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6200" y="1941598"/>
            <a:ext cx="2525785" cy="2946136"/>
            <a:chOff x="2982449" y="2246398"/>
            <a:chExt cx="2525785" cy="2946136"/>
          </a:xfrm>
        </p:grpSpPr>
        <p:sp>
          <p:nvSpPr>
            <p:cNvPr id="15" name="Rectangle 14"/>
            <p:cNvSpPr/>
            <p:nvPr/>
          </p:nvSpPr>
          <p:spPr>
            <a:xfrm>
              <a:off x="3096909" y="3160554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 dirty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096909" y="2362433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 dirty="0">
                <a:solidFill>
                  <a:prstClr val="white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3162797" y="2404562"/>
              <a:ext cx="2290142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800" b="1" dirty="0" smtClean="0">
                  <a:solidFill>
                    <a:prstClr val="white"/>
                  </a:solidFill>
                </a:rPr>
                <a:t>Consume API, Zillow, Crime Data</a:t>
              </a:r>
              <a:endParaRPr lang="en-GB" sz="1800" b="1" dirty="0">
                <a:solidFill>
                  <a:prstClr val="white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2982449" y="2246398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3284418" y="3901340"/>
              <a:ext cx="1971752" cy="830607"/>
              <a:chOff x="3284418" y="3901340"/>
              <a:chExt cx="1971752" cy="830607"/>
            </a:xfrm>
            <a:solidFill>
              <a:schemeClr val="accent2">
                <a:lumMod val="75000"/>
              </a:schemeClr>
            </a:solidFill>
          </p:grpSpPr>
          <p:sp>
            <p:nvSpPr>
              <p:cNvPr id="39" name="Freeform 6"/>
              <p:cNvSpPr>
                <a:spLocks/>
              </p:cNvSpPr>
              <p:nvPr/>
            </p:nvSpPr>
            <p:spPr bwMode="auto">
              <a:xfrm>
                <a:off x="3318097" y="4067549"/>
                <a:ext cx="15309" cy="13559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34" y="0"/>
                  </a:cxn>
                  <a:cxn ang="0">
                    <a:pos x="35" y="4"/>
                  </a:cxn>
                  <a:cxn ang="0">
                    <a:pos x="35" y="12"/>
                  </a:cxn>
                  <a:cxn ang="0">
                    <a:pos x="34" y="20"/>
                  </a:cxn>
                  <a:cxn ang="0">
                    <a:pos x="32" y="26"/>
                  </a:cxn>
                  <a:cxn ang="0">
                    <a:pos x="28" y="28"/>
                  </a:cxn>
                  <a:cxn ang="0">
                    <a:pos x="20" y="30"/>
                  </a:cxn>
                  <a:cxn ang="0">
                    <a:pos x="11" y="31"/>
                  </a:cxn>
                  <a:cxn ang="0">
                    <a:pos x="2" y="30"/>
                  </a:cxn>
                  <a:cxn ang="0">
                    <a:pos x="0" y="28"/>
                  </a:cxn>
                  <a:cxn ang="0">
                    <a:pos x="4" y="24"/>
                  </a:cxn>
                  <a:cxn ang="0">
                    <a:pos x="9" y="22"/>
                  </a:cxn>
                  <a:cxn ang="0">
                    <a:pos x="17" y="19"/>
                  </a:cxn>
                  <a:cxn ang="0">
                    <a:pos x="20" y="17"/>
                  </a:cxn>
                  <a:cxn ang="0">
                    <a:pos x="24" y="13"/>
                  </a:cxn>
                  <a:cxn ang="0">
                    <a:pos x="24" y="9"/>
                  </a:cxn>
                  <a:cxn ang="0">
                    <a:pos x="27" y="4"/>
                  </a:cxn>
                  <a:cxn ang="0">
                    <a:pos x="27" y="1"/>
                  </a:cxn>
                  <a:cxn ang="0">
                    <a:pos x="28" y="0"/>
                  </a:cxn>
                </a:cxnLst>
                <a:rect l="0" t="0" r="r" b="b"/>
                <a:pathLst>
                  <a:path w="35" h="31">
                    <a:moveTo>
                      <a:pt x="28" y="0"/>
                    </a:moveTo>
                    <a:lnTo>
                      <a:pt x="34" y="0"/>
                    </a:lnTo>
                    <a:lnTo>
                      <a:pt x="35" y="4"/>
                    </a:lnTo>
                    <a:lnTo>
                      <a:pt x="35" y="12"/>
                    </a:lnTo>
                    <a:lnTo>
                      <a:pt x="34" y="20"/>
                    </a:lnTo>
                    <a:lnTo>
                      <a:pt x="32" y="26"/>
                    </a:lnTo>
                    <a:lnTo>
                      <a:pt x="28" y="28"/>
                    </a:lnTo>
                    <a:lnTo>
                      <a:pt x="20" y="30"/>
                    </a:lnTo>
                    <a:lnTo>
                      <a:pt x="11" y="31"/>
                    </a:lnTo>
                    <a:lnTo>
                      <a:pt x="2" y="30"/>
                    </a:lnTo>
                    <a:lnTo>
                      <a:pt x="0" y="28"/>
                    </a:lnTo>
                    <a:lnTo>
                      <a:pt x="4" y="24"/>
                    </a:lnTo>
                    <a:lnTo>
                      <a:pt x="9" y="22"/>
                    </a:lnTo>
                    <a:lnTo>
                      <a:pt x="17" y="19"/>
                    </a:lnTo>
                    <a:lnTo>
                      <a:pt x="20" y="17"/>
                    </a:lnTo>
                    <a:lnTo>
                      <a:pt x="24" y="13"/>
                    </a:lnTo>
                    <a:lnTo>
                      <a:pt x="24" y="9"/>
                    </a:lnTo>
                    <a:lnTo>
                      <a:pt x="27" y="4"/>
                    </a:lnTo>
                    <a:lnTo>
                      <a:pt x="27" y="1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7"/>
              <p:cNvSpPr>
                <a:spLocks/>
              </p:cNvSpPr>
              <p:nvPr/>
            </p:nvSpPr>
            <p:spPr bwMode="auto">
              <a:xfrm>
                <a:off x="3284418" y="4079796"/>
                <a:ext cx="19245" cy="6123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30" y="0"/>
                  </a:cxn>
                  <a:cxn ang="0">
                    <a:pos x="31" y="2"/>
                  </a:cxn>
                  <a:cxn ang="0">
                    <a:pos x="34" y="3"/>
                  </a:cxn>
                  <a:cxn ang="0">
                    <a:pos x="38" y="5"/>
                  </a:cxn>
                  <a:cxn ang="0">
                    <a:pos x="41" y="5"/>
                  </a:cxn>
                  <a:cxn ang="0">
                    <a:pos x="44" y="6"/>
                  </a:cxn>
                  <a:cxn ang="0">
                    <a:pos x="42" y="7"/>
                  </a:cxn>
                  <a:cxn ang="0">
                    <a:pos x="36" y="10"/>
                  </a:cxn>
                  <a:cxn ang="0">
                    <a:pos x="27" y="13"/>
                  </a:cxn>
                  <a:cxn ang="0">
                    <a:pos x="21" y="14"/>
                  </a:cxn>
                  <a:cxn ang="0">
                    <a:pos x="16" y="14"/>
                  </a:cxn>
                  <a:cxn ang="0">
                    <a:pos x="12" y="13"/>
                  </a:cxn>
                  <a:cxn ang="0">
                    <a:pos x="8" y="13"/>
                  </a:cxn>
                  <a:cxn ang="0">
                    <a:pos x="5" y="10"/>
                  </a:cxn>
                  <a:cxn ang="0">
                    <a:pos x="1" y="9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5" y="2"/>
                  </a:cxn>
                  <a:cxn ang="0">
                    <a:pos x="16" y="0"/>
                  </a:cxn>
                </a:cxnLst>
                <a:rect l="0" t="0" r="r" b="b"/>
                <a:pathLst>
                  <a:path w="44" h="14">
                    <a:moveTo>
                      <a:pt x="16" y="0"/>
                    </a:moveTo>
                    <a:lnTo>
                      <a:pt x="30" y="0"/>
                    </a:lnTo>
                    <a:lnTo>
                      <a:pt x="31" y="2"/>
                    </a:lnTo>
                    <a:lnTo>
                      <a:pt x="34" y="3"/>
                    </a:lnTo>
                    <a:lnTo>
                      <a:pt x="38" y="5"/>
                    </a:lnTo>
                    <a:lnTo>
                      <a:pt x="41" y="5"/>
                    </a:lnTo>
                    <a:lnTo>
                      <a:pt x="44" y="6"/>
                    </a:lnTo>
                    <a:lnTo>
                      <a:pt x="42" y="7"/>
                    </a:lnTo>
                    <a:lnTo>
                      <a:pt x="36" y="10"/>
                    </a:lnTo>
                    <a:lnTo>
                      <a:pt x="27" y="13"/>
                    </a:lnTo>
                    <a:lnTo>
                      <a:pt x="21" y="14"/>
                    </a:lnTo>
                    <a:lnTo>
                      <a:pt x="16" y="14"/>
                    </a:lnTo>
                    <a:lnTo>
                      <a:pt x="12" y="13"/>
                    </a:lnTo>
                    <a:lnTo>
                      <a:pt x="8" y="13"/>
                    </a:lnTo>
                    <a:lnTo>
                      <a:pt x="5" y="10"/>
                    </a:lnTo>
                    <a:lnTo>
                      <a:pt x="1" y="9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5" y="2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8"/>
              <p:cNvSpPr>
                <a:spLocks/>
              </p:cNvSpPr>
              <p:nvPr/>
            </p:nvSpPr>
            <p:spPr bwMode="auto">
              <a:xfrm>
                <a:off x="3327282" y="4029496"/>
                <a:ext cx="9185" cy="6123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0"/>
                  </a:cxn>
                  <a:cxn ang="0">
                    <a:pos x="20" y="2"/>
                  </a:cxn>
                  <a:cxn ang="0">
                    <a:pos x="21" y="4"/>
                  </a:cxn>
                  <a:cxn ang="0">
                    <a:pos x="20" y="6"/>
                  </a:cxn>
                  <a:cxn ang="0">
                    <a:pos x="18" y="9"/>
                  </a:cxn>
                  <a:cxn ang="0">
                    <a:pos x="17" y="10"/>
                  </a:cxn>
                  <a:cxn ang="0">
                    <a:pos x="15" y="13"/>
                  </a:cxn>
                  <a:cxn ang="0">
                    <a:pos x="14" y="14"/>
                  </a:cxn>
                  <a:cxn ang="0">
                    <a:pos x="11" y="14"/>
                  </a:cxn>
                  <a:cxn ang="0">
                    <a:pos x="3" y="10"/>
                  </a:cxn>
                  <a:cxn ang="0">
                    <a:pos x="0" y="7"/>
                  </a:cxn>
                  <a:cxn ang="0">
                    <a:pos x="0" y="6"/>
                  </a:cxn>
                  <a:cxn ang="0">
                    <a:pos x="2" y="4"/>
                  </a:cxn>
                  <a:cxn ang="0">
                    <a:pos x="7" y="2"/>
                  </a:cxn>
                  <a:cxn ang="0">
                    <a:pos x="9" y="2"/>
                  </a:cxn>
                  <a:cxn ang="0">
                    <a:pos x="10" y="0"/>
                  </a:cxn>
                </a:cxnLst>
                <a:rect l="0" t="0" r="r" b="b"/>
                <a:pathLst>
                  <a:path w="21" h="14">
                    <a:moveTo>
                      <a:pt x="10" y="0"/>
                    </a:moveTo>
                    <a:lnTo>
                      <a:pt x="20" y="0"/>
                    </a:lnTo>
                    <a:lnTo>
                      <a:pt x="20" y="2"/>
                    </a:lnTo>
                    <a:lnTo>
                      <a:pt x="21" y="4"/>
                    </a:lnTo>
                    <a:lnTo>
                      <a:pt x="20" y="6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5" y="13"/>
                    </a:lnTo>
                    <a:lnTo>
                      <a:pt x="14" y="14"/>
                    </a:lnTo>
                    <a:lnTo>
                      <a:pt x="11" y="14"/>
                    </a:lnTo>
                    <a:lnTo>
                      <a:pt x="3" y="10"/>
                    </a:lnTo>
                    <a:lnTo>
                      <a:pt x="0" y="7"/>
                    </a:lnTo>
                    <a:lnTo>
                      <a:pt x="0" y="6"/>
                    </a:lnTo>
                    <a:lnTo>
                      <a:pt x="2" y="4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0"/>
              <p:cNvSpPr>
                <a:spLocks/>
              </p:cNvSpPr>
              <p:nvPr/>
            </p:nvSpPr>
            <p:spPr bwMode="auto">
              <a:xfrm>
                <a:off x="3792227" y="4011563"/>
                <a:ext cx="6998" cy="4811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1" y="2"/>
                  </a:cxn>
                  <a:cxn ang="0">
                    <a:pos x="16" y="4"/>
                  </a:cxn>
                  <a:cxn ang="0">
                    <a:pos x="16" y="10"/>
                  </a:cxn>
                  <a:cxn ang="0">
                    <a:pos x="15" y="11"/>
                  </a:cxn>
                  <a:cxn ang="0">
                    <a:pos x="9" y="11"/>
                  </a:cxn>
                  <a:cxn ang="0">
                    <a:pos x="5" y="10"/>
                  </a:cxn>
                  <a:cxn ang="0">
                    <a:pos x="3" y="8"/>
                  </a:cxn>
                  <a:cxn ang="0">
                    <a:pos x="0" y="6"/>
                  </a:cxn>
                  <a:cxn ang="0">
                    <a:pos x="0" y="4"/>
                  </a:cxn>
                  <a:cxn ang="0">
                    <a:pos x="4" y="2"/>
                  </a:cxn>
                  <a:cxn ang="0">
                    <a:pos x="7" y="0"/>
                  </a:cxn>
                </a:cxnLst>
                <a:rect l="0" t="0" r="r" b="b"/>
                <a:pathLst>
                  <a:path w="16" h="11">
                    <a:moveTo>
                      <a:pt x="7" y="0"/>
                    </a:moveTo>
                    <a:lnTo>
                      <a:pt x="11" y="2"/>
                    </a:lnTo>
                    <a:lnTo>
                      <a:pt x="16" y="4"/>
                    </a:lnTo>
                    <a:lnTo>
                      <a:pt x="16" y="10"/>
                    </a:lnTo>
                    <a:lnTo>
                      <a:pt x="15" y="11"/>
                    </a:lnTo>
                    <a:lnTo>
                      <a:pt x="9" y="11"/>
                    </a:lnTo>
                    <a:lnTo>
                      <a:pt x="5" y="10"/>
                    </a:lnTo>
                    <a:lnTo>
                      <a:pt x="3" y="8"/>
                    </a:lnTo>
                    <a:lnTo>
                      <a:pt x="0" y="6"/>
                    </a:lnTo>
                    <a:lnTo>
                      <a:pt x="0" y="4"/>
                    </a:lnTo>
                    <a:lnTo>
                      <a:pt x="4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1"/>
              <p:cNvSpPr>
                <a:spLocks/>
              </p:cNvSpPr>
              <p:nvPr/>
            </p:nvSpPr>
            <p:spPr bwMode="auto">
              <a:xfrm>
                <a:off x="3808411" y="4017249"/>
                <a:ext cx="6561" cy="4811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5" y="9"/>
                  </a:cxn>
                  <a:cxn ang="0">
                    <a:pos x="12" y="11"/>
                  </a:cxn>
                  <a:cxn ang="0">
                    <a:pos x="7" y="11"/>
                  </a:cxn>
                  <a:cxn ang="0">
                    <a:pos x="1" y="8"/>
                  </a:cxn>
                  <a:cxn ang="0">
                    <a:pos x="0" y="5"/>
                  </a:cxn>
                  <a:cxn ang="0">
                    <a:pos x="1" y="4"/>
                  </a:cxn>
                  <a:cxn ang="0">
                    <a:pos x="3" y="1"/>
                  </a:cxn>
                  <a:cxn ang="0">
                    <a:pos x="5" y="0"/>
                  </a:cxn>
                </a:cxnLst>
                <a:rect l="0" t="0" r="r" b="b"/>
                <a:pathLst>
                  <a:path w="15" h="11">
                    <a:moveTo>
                      <a:pt x="5" y="0"/>
                    </a:moveTo>
                    <a:lnTo>
                      <a:pt x="12" y="0"/>
                    </a:lnTo>
                    <a:lnTo>
                      <a:pt x="13" y="1"/>
                    </a:lnTo>
                    <a:lnTo>
                      <a:pt x="15" y="4"/>
                    </a:lnTo>
                    <a:lnTo>
                      <a:pt x="15" y="9"/>
                    </a:lnTo>
                    <a:lnTo>
                      <a:pt x="12" y="11"/>
                    </a:lnTo>
                    <a:lnTo>
                      <a:pt x="7" y="11"/>
                    </a:lnTo>
                    <a:lnTo>
                      <a:pt x="1" y="8"/>
                    </a:lnTo>
                    <a:lnTo>
                      <a:pt x="0" y="5"/>
                    </a:lnTo>
                    <a:lnTo>
                      <a:pt x="1" y="4"/>
                    </a:lnTo>
                    <a:lnTo>
                      <a:pt x="3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12"/>
              <p:cNvSpPr>
                <a:spLocks/>
              </p:cNvSpPr>
              <p:nvPr/>
            </p:nvSpPr>
            <p:spPr bwMode="auto">
              <a:xfrm>
                <a:off x="3576157" y="3913587"/>
                <a:ext cx="95788" cy="26681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85" y="8"/>
                  </a:cxn>
                  <a:cxn ang="0">
                    <a:pos x="90" y="15"/>
                  </a:cxn>
                  <a:cxn ang="0">
                    <a:pos x="111" y="17"/>
                  </a:cxn>
                  <a:cxn ang="0">
                    <a:pos x="125" y="19"/>
                  </a:cxn>
                  <a:cxn ang="0">
                    <a:pos x="132" y="24"/>
                  </a:cxn>
                  <a:cxn ang="0">
                    <a:pos x="141" y="30"/>
                  </a:cxn>
                  <a:cxn ang="0">
                    <a:pos x="148" y="31"/>
                  </a:cxn>
                  <a:cxn ang="0">
                    <a:pos x="157" y="24"/>
                  </a:cxn>
                  <a:cxn ang="0">
                    <a:pos x="162" y="20"/>
                  </a:cxn>
                  <a:cxn ang="0">
                    <a:pos x="168" y="15"/>
                  </a:cxn>
                  <a:cxn ang="0">
                    <a:pos x="181" y="13"/>
                  </a:cxn>
                  <a:cxn ang="0">
                    <a:pos x="185" y="17"/>
                  </a:cxn>
                  <a:cxn ang="0">
                    <a:pos x="189" y="24"/>
                  </a:cxn>
                  <a:cxn ang="0">
                    <a:pos x="196" y="27"/>
                  </a:cxn>
                  <a:cxn ang="0">
                    <a:pos x="204" y="24"/>
                  </a:cxn>
                  <a:cxn ang="0">
                    <a:pos x="211" y="20"/>
                  </a:cxn>
                  <a:cxn ang="0">
                    <a:pos x="216" y="21"/>
                  </a:cxn>
                  <a:cxn ang="0">
                    <a:pos x="219" y="26"/>
                  </a:cxn>
                  <a:cxn ang="0">
                    <a:pos x="216" y="34"/>
                  </a:cxn>
                  <a:cxn ang="0">
                    <a:pos x="215" y="47"/>
                  </a:cxn>
                  <a:cxn ang="0">
                    <a:pos x="209" y="54"/>
                  </a:cxn>
                  <a:cxn ang="0">
                    <a:pos x="205" y="58"/>
                  </a:cxn>
                  <a:cxn ang="0">
                    <a:pos x="194" y="61"/>
                  </a:cxn>
                  <a:cxn ang="0">
                    <a:pos x="173" y="57"/>
                  </a:cxn>
                  <a:cxn ang="0">
                    <a:pos x="149" y="56"/>
                  </a:cxn>
                  <a:cxn ang="0">
                    <a:pos x="132" y="58"/>
                  </a:cxn>
                  <a:cxn ang="0">
                    <a:pos x="115" y="57"/>
                  </a:cxn>
                  <a:cxn ang="0">
                    <a:pos x="111" y="53"/>
                  </a:cxn>
                  <a:cxn ang="0">
                    <a:pos x="107" y="43"/>
                  </a:cxn>
                  <a:cxn ang="0">
                    <a:pos x="101" y="39"/>
                  </a:cxn>
                  <a:cxn ang="0">
                    <a:pos x="92" y="43"/>
                  </a:cxn>
                  <a:cxn ang="0">
                    <a:pos x="84" y="49"/>
                  </a:cxn>
                  <a:cxn ang="0">
                    <a:pos x="80" y="47"/>
                  </a:cxn>
                  <a:cxn ang="0">
                    <a:pos x="71" y="38"/>
                  </a:cxn>
                  <a:cxn ang="0">
                    <a:pos x="70" y="31"/>
                  </a:cxn>
                  <a:cxn ang="0">
                    <a:pos x="63" y="27"/>
                  </a:cxn>
                  <a:cxn ang="0">
                    <a:pos x="49" y="31"/>
                  </a:cxn>
                  <a:cxn ang="0">
                    <a:pos x="39" y="34"/>
                  </a:cxn>
                  <a:cxn ang="0">
                    <a:pos x="8" y="35"/>
                  </a:cxn>
                  <a:cxn ang="0">
                    <a:pos x="2" y="34"/>
                  </a:cxn>
                  <a:cxn ang="0">
                    <a:pos x="0" y="30"/>
                  </a:cxn>
                  <a:cxn ang="0">
                    <a:pos x="4" y="24"/>
                  </a:cxn>
                  <a:cxn ang="0">
                    <a:pos x="17" y="23"/>
                  </a:cxn>
                  <a:cxn ang="0">
                    <a:pos x="18" y="19"/>
                  </a:cxn>
                  <a:cxn ang="0">
                    <a:pos x="17" y="16"/>
                  </a:cxn>
                  <a:cxn ang="0">
                    <a:pos x="15" y="12"/>
                  </a:cxn>
                  <a:cxn ang="0">
                    <a:pos x="22" y="10"/>
                  </a:cxn>
                  <a:cxn ang="0">
                    <a:pos x="41" y="5"/>
                  </a:cxn>
                  <a:cxn ang="0">
                    <a:pos x="65" y="0"/>
                  </a:cxn>
                </a:cxnLst>
                <a:rect l="0" t="0" r="r" b="b"/>
                <a:pathLst>
                  <a:path w="219" h="61">
                    <a:moveTo>
                      <a:pt x="65" y="0"/>
                    </a:moveTo>
                    <a:lnTo>
                      <a:pt x="74" y="0"/>
                    </a:lnTo>
                    <a:lnTo>
                      <a:pt x="81" y="4"/>
                    </a:lnTo>
                    <a:lnTo>
                      <a:pt x="85" y="8"/>
                    </a:lnTo>
                    <a:lnTo>
                      <a:pt x="86" y="12"/>
                    </a:lnTo>
                    <a:lnTo>
                      <a:pt x="90" y="15"/>
                    </a:lnTo>
                    <a:lnTo>
                      <a:pt x="100" y="16"/>
                    </a:lnTo>
                    <a:lnTo>
                      <a:pt x="111" y="17"/>
                    </a:lnTo>
                    <a:lnTo>
                      <a:pt x="119" y="19"/>
                    </a:lnTo>
                    <a:lnTo>
                      <a:pt x="125" y="19"/>
                    </a:lnTo>
                    <a:lnTo>
                      <a:pt x="129" y="23"/>
                    </a:lnTo>
                    <a:lnTo>
                      <a:pt x="132" y="24"/>
                    </a:lnTo>
                    <a:lnTo>
                      <a:pt x="136" y="27"/>
                    </a:lnTo>
                    <a:lnTo>
                      <a:pt x="141" y="30"/>
                    </a:lnTo>
                    <a:lnTo>
                      <a:pt x="142" y="31"/>
                    </a:lnTo>
                    <a:lnTo>
                      <a:pt x="148" y="31"/>
                    </a:lnTo>
                    <a:lnTo>
                      <a:pt x="156" y="27"/>
                    </a:lnTo>
                    <a:lnTo>
                      <a:pt x="157" y="24"/>
                    </a:lnTo>
                    <a:lnTo>
                      <a:pt x="160" y="23"/>
                    </a:lnTo>
                    <a:lnTo>
                      <a:pt x="162" y="20"/>
                    </a:lnTo>
                    <a:lnTo>
                      <a:pt x="164" y="17"/>
                    </a:lnTo>
                    <a:lnTo>
                      <a:pt x="168" y="15"/>
                    </a:lnTo>
                    <a:lnTo>
                      <a:pt x="174" y="13"/>
                    </a:lnTo>
                    <a:lnTo>
                      <a:pt x="181" y="13"/>
                    </a:lnTo>
                    <a:lnTo>
                      <a:pt x="182" y="16"/>
                    </a:lnTo>
                    <a:lnTo>
                      <a:pt x="185" y="17"/>
                    </a:lnTo>
                    <a:lnTo>
                      <a:pt x="188" y="23"/>
                    </a:lnTo>
                    <a:lnTo>
                      <a:pt x="189" y="24"/>
                    </a:lnTo>
                    <a:lnTo>
                      <a:pt x="192" y="26"/>
                    </a:lnTo>
                    <a:lnTo>
                      <a:pt x="196" y="27"/>
                    </a:lnTo>
                    <a:lnTo>
                      <a:pt x="199" y="27"/>
                    </a:lnTo>
                    <a:lnTo>
                      <a:pt x="204" y="24"/>
                    </a:lnTo>
                    <a:lnTo>
                      <a:pt x="208" y="21"/>
                    </a:lnTo>
                    <a:lnTo>
                      <a:pt x="211" y="20"/>
                    </a:lnTo>
                    <a:lnTo>
                      <a:pt x="214" y="20"/>
                    </a:lnTo>
                    <a:lnTo>
                      <a:pt x="216" y="21"/>
                    </a:lnTo>
                    <a:lnTo>
                      <a:pt x="218" y="24"/>
                    </a:lnTo>
                    <a:lnTo>
                      <a:pt x="219" y="26"/>
                    </a:lnTo>
                    <a:lnTo>
                      <a:pt x="219" y="28"/>
                    </a:lnTo>
                    <a:lnTo>
                      <a:pt x="216" y="34"/>
                    </a:lnTo>
                    <a:lnTo>
                      <a:pt x="215" y="42"/>
                    </a:lnTo>
                    <a:lnTo>
                      <a:pt x="215" y="47"/>
                    </a:lnTo>
                    <a:lnTo>
                      <a:pt x="214" y="50"/>
                    </a:lnTo>
                    <a:lnTo>
                      <a:pt x="209" y="54"/>
                    </a:lnTo>
                    <a:lnTo>
                      <a:pt x="207" y="56"/>
                    </a:lnTo>
                    <a:lnTo>
                      <a:pt x="205" y="58"/>
                    </a:lnTo>
                    <a:lnTo>
                      <a:pt x="201" y="61"/>
                    </a:lnTo>
                    <a:lnTo>
                      <a:pt x="194" y="61"/>
                    </a:lnTo>
                    <a:lnTo>
                      <a:pt x="186" y="60"/>
                    </a:lnTo>
                    <a:lnTo>
                      <a:pt x="173" y="57"/>
                    </a:lnTo>
                    <a:lnTo>
                      <a:pt x="162" y="56"/>
                    </a:lnTo>
                    <a:lnTo>
                      <a:pt x="149" y="56"/>
                    </a:lnTo>
                    <a:lnTo>
                      <a:pt x="140" y="57"/>
                    </a:lnTo>
                    <a:lnTo>
                      <a:pt x="132" y="58"/>
                    </a:lnTo>
                    <a:lnTo>
                      <a:pt x="122" y="58"/>
                    </a:lnTo>
                    <a:lnTo>
                      <a:pt x="115" y="57"/>
                    </a:lnTo>
                    <a:lnTo>
                      <a:pt x="112" y="56"/>
                    </a:lnTo>
                    <a:lnTo>
                      <a:pt x="111" y="53"/>
                    </a:lnTo>
                    <a:lnTo>
                      <a:pt x="110" y="49"/>
                    </a:lnTo>
                    <a:lnTo>
                      <a:pt x="107" y="43"/>
                    </a:lnTo>
                    <a:lnTo>
                      <a:pt x="104" y="41"/>
                    </a:lnTo>
                    <a:lnTo>
                      <a:pt x="101" y="39"/>
                    </a:lnTo>
                    <a:lnTo>
                      <a:pt x="96" y="42"/>
                    </a:lnTo>
                    <a:lnTo>
                      <a:pt x="92" y="43"/>
                    </a:lnTo>
                    <a:lnTo>
                      <a:pt x="89" y="46"/>
                    </a:lnTo>
                    <a:lnTo>
                      <a:pt x="84" y="49"/>
                    </a:lnTo>
                    <a:lnTo>
                      <a:pt x="82" y="49"/>
                    </a:lnTo>
                    <a:lnTo>
                      <a:pt x="80" y="47"/>
                    </a:lnTo>
                    <a:lnTo>
                      <a:pt x="74" y="42"/>
                    </a:lnTo>
                    <a:lnTo>
                      <a:pt x="71" y="38"/>
                    </a:lnTo>
                    <a:lnTo>
                      <a:pt x="70" y="35"/>
                    </a:lnTo>
                    <a:lnTo>
                      <a:pt x="70" y="31"/>
                    </a:lnTo>
                    <a:lnTo>
                      <a:pt x="69" y="28"/>
                    </a:lnTo>
                    <a:lnTo>
                      <a:pt x="63" y="27"/>
                    </a:lnTo>
                    <a:lnTo>
                      <a:pt x="56" y="28"/>
                    </a:lnTo>
                    <a:lnTo>
                      <a:pt x="49" y="31"/>
                    </a:lnTo>
                    <a:lnTo>
                      <a:pt x="45" y="32"/>
                    </a:lnTo>
                    <a:lnTo>
                      <a:pt x="39" y="34"/>
                    </a:lnTo>
                    <a:lnTo>
                      <a:pt x="28" y="35"/>
                    </a:lnTo>
                    <a:lnTo>
                      <a:pt x="8" y="35"/>
                    </a:lnTo>
                    <a:lnTo>
                      <a:pt x="4" y="34"/>
                    </a:lnTo>
                    <a:lnTo>
                      <a:pt x="2" y="34"/>
                    </a:lnTo>
                    <a:lnTo>
                      <a:pt x="0" y="32"/>
                    </a:lnTo>
                    <a:lnTo>
                      <a:pt x="0" y="30"/>
                    </a:lnTo>
                    <a:lnTo>
                      <a:pt x="2" y="27"/>
                    </a:lnTo>
                    <a:lnTo>
                      <a:pt x="4" y="24"/>
                    </a:lnTo>
                    <a:lnTo>
                      <a:pt x="7" y="23"/>
                    </a:lnTo>
                    <a:lnTo>
                      <a:pt x="17" y="23"/>
                    </a:lnTo>
                    <a:lnTo>
                      <a:pt x="18" y="21"/>
                    </a:lnTo>
                    <a:lnTo>
                      <a:pt x="18" y="19"/>
                    </a:lnTo>
                    <a:lnTo>
                      <a:pt x="17" y="17"/>
                    </a:lnTo>
                    <a:lnTo>
                      <a:pt x="17" y="16"/>
                    </a:lnTo>
                    <a:lnTo>
                      <a:pt x="15" y="13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22" y="10"/>
                    </a:lnTo>
                    <a:lnTo>
                      <a:pt x="30" y="8"/>
                    </a:lnTo>
                    <a:lnTo>
                      <a:pt x="41" y="5"/>
                    </a:lnTo>
                    <a:lnTo>
                      <a:pt x="54" y="1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14"/>
              <p:cNvSpPr>
                <a:spLocks/>
              </p:cNvSpPr>
              <p:nvPr/>
            </p:nvSpPr>
            <p:spPr bwMode="auto">
              <a:xfrm>
                <a:off x="3671945" y="3901340"/>
                <a:ext cx="33679" cy="14871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55" y="4"/>
                  </a:cxn>
                  <a:cxn ang="0">
                    <a:pos x="60" y="6"/>
                  </a:cxn>
                  <a:cxn ang="0">
                    <a:pos x="66" y="8"/>
                  </a:cxn>
                  <a:cxn ang="0">
                    <a:pos x="70" y="12"/>
                  </a:cxn>
                  <a:cxn ang="0">
                    <a:pos x="71" y="15"/>
                  </a:cxn>
                  <a:cxn ang="0">
                    <a:pos x="74" y="19"/>
                  </a:cxn>
                  <a:cxn ang="0">
                    <a:pos x="75" y="22"/>
                  </a:cxn>
                  <a:cxn ang="0">
                    <a:pos x="77" y="26"/>
                  </a:cxn>
                  <a:cxn ang="0">
                    <a:pos x="77" y="32"/>
                  </a:cxn>
                  <a:cxn ang="0">
                    <a:pos x="75" y="34"/>
                  </a:cxn>
                  <a:cxn ang="0">
                    <a:pos x="68" y="34"/>
                  </a:cxn>
                  <a:cxn ang="0">
                    <a:pos x="64" y="33"/>
                  </a:cxn>
                  <a:cxn ang="0">
                    <a:pos x="60" y="33"/>
                  </a:cxn>
                  <a:cxn ang="0">
                    <a:pos x="53" y="32"/>
                  </a:cxn>
                  <a:cxn ang="0">
                    <a:pos x="49" y="30"/>
                  </a:cxn>
                  <a:cxn ang="0">
                    <a:pos x="47" y="29"/>
                  </a:cxn>
                  <a:cxn ang="0">
                    <a:pos x="44" y="26"/>
                  </a:cxn>
                  <a:cxn ang="0">
                    <a:pos x="44" y="22"/>
                  </a:cxn>
                  <a:cxn ang="0">
                    <a:pos x="40" y="21"/>
                  </a:cxn>
                  <a:cxn ang="0">
                    <a:pos x="31" y="21"/>
                  </a:cxn>
                  <a:cxn ang="0">
                    <a:pos x="23" y="22"/>
                  </a:cxn>
                  <a:cxn ang="0">
                    <a:pos x="11" y="22"/>
                  </a:cxn>
                  <a:cxn ang="0">
                    <a:pos x="7" y="21"/>
                  </a:cxn>
                  <a:cxn ang="0">
                    <a:pos x="3" y="18"/>
                  </a:cxn>
                  <a:cxn ang="0">
                    <a:pos x="1" y="15"/>
                  </a:cxn>
                  <a:cxn ang="0">
                    <a:pos x="0" y="11"/>
                  </a:cxn>
                  <a:cxn ang="0">
                    <a:pos x="1" y="7"/>
                  </a:cxn>
                  <a:cxn ang="0">
                    <a:pos x="4" y="4"/>
                  </a:cxn>
                  <a:cxn ang="0">
                    <a:pos x="7" y="3"/>
                  </a:cxn>
                  <a:cxn ang="0">
                    <a:pos x="10" y="3"/>
                  </a:cxn>
                  <a:cxn ang="0">
                    <a:pos x="14" y="1"/>
                  </a:cxn>
                  <a:cxn ang="0">
                    <a:pos x="21" y="1"/>
                  </a:cxn>
                  <a:cxn ang="0">
                    <a:pos x="36" y="0"/>
                  </a:cxn>
                </a:cxnLst>
                <a:rect l="0" t="0" r="r" b="b"/>
                <a:pathLst>
                  <a:path w="77" h="34">
                    <a:moveTo>
                      <a:pt x="36" y="0"/>
                    </a:moveTo>
                    <a:lnTo>
                      <a:pt x="55" y="4"/>
                    </a:lnTo>
                    <a:lnTo>
                      <a:pt x="60" y="6"/>
                    </a:lnTo>
                    <a:lnTo>
                      <a:pt x="66" y="8"/>
                    </a:lnTo>
                    <a:lnTo>
                      <a:pt x="70" y="12"/>
                    </a:lnTo>
                    <a:lnTo>
                      <a:pt x="71" y="15"/>
                    </a:lnTo>
                    <a:lnTo>
                      <a:pt x="74" y="19"/>
                    </a:lnTo>
                    <a:lnTo>
                      <a:pt x="75" y="22"/>
                    </a:lnTo>
                    <a:lnTo>
                      <a:pt x="77" y="26"/>
                    </a:lnTo>
                    <a:lnTo>
                      <a:pt x="77" y="32"/>
                    </a:lnTo>
                    <a:lnTo>
                      <a:pt x="75" y="34"/>
                    </a:lnTo>
                    <a:lnTo>
                      <a:pt x="68" y="34"/>
                    </a:lnTo>
                    <a:lnTo>
                      <a:pt x="64" y="33"/>
                    </a:lnTo>
                    <a:lnTo>
                      <a:pt x="60" y="33"/>
                    </a:lnTo>
                    <a:lnTo>
                      <a:pt x="53" y="32"/>
                    </a:lnTo>
                    <a:lnTo>
                      <a:pt x="49" y="30"/>
                    </a:lnTo>
                    <a:lnTo>
                      <a:pt x="47" y="29"/>
                    </a:lnTo>
                    <a:lnTo>
                      <a:pt x="44" y="26"/>
                    </a:lnTo>
                    <a:lnTo>
                      <a:pt x="44" y="22"/>
                    </a:lnTo>
                    <a:lnTo>
                      <a:pt x="40" y="21"/>
                    </a:lnTo>
                    <a:lnTo>
                      <a:pt x="31" y="21"/>
                    </a:lnTo>
                    <a:lnTo>
                      <a:pt x="23" y="22"/>
                    </a:lnTo>
                    <a:lnTo>
                      <a:pt x="11" y="22"/>
                    </a:lnTo>
                    <a:lnTo>
                      <a:pt x="7" y="21"/>
                    </a:lnTo>
                    <a:lnTo>
                      <a:pt x="3" y="18"/>
                    </a:lnTo>
                    <a:lnTo>
                      <a:pt x="1" y="15"/>
                    </a:lnTo>
                    <a:lnTo>
                      <a:pt x="0" y="11"/>
                    </a:lnTo>
                    <a:lnTo>
                      <a:pt x="1" y="7"/>
                    </a:lnTo>
                    <a:lnTo>
                      <a:pt x="4" y="4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4" y="1"/>
                    </a:lnTo>
                    <a:lnTo>
                      <a:pt x="21" y="1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15"/>
              <p:cNvSpPr>
                <a:spLocks/>
              </p:cNvSpPr>
              <p:nvPr/>
            </p:nvSpPr>
            <p:spPr bwMode="auto">
              <a:xfrm>
                <a:off x="3677194" y="3921898"/>
                <a:ext cx="35866" cy="15309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70" y="0"/>
                  </a:cxn>
                  <a:cxn ang="0">
                    <a:pos x="78" y="2"/>
                  </a:cxn>
                  <a:cxn ang="0">
                    <a:pos x="82" y="7"/>
                  </a:cxn>
                  <a:cxn ang="0">
                    <a:pos x="82" y="13"/>
                  </a:cxn>
                  <a:cxn ang="0">
                    <a:pos x="77" y="22"/>
                  </a:cxn>
                  <a:cxn ang="0">
                    <a:pos x="69" y="27"/>
                  </a:cxn>
                  <a:cxn ang="0">
                    <a:pos x="58" y="27"/>
                  </a:cxn>
                  <a:cxn ang="0">
                    <a:pos x="55" y="28"/>
                  </a:cxn>
                  <a:cxn ang="0">
                    <a:pos x="54" y="28"/>
                  </a:cxn>
                  <a:cxn ang="0">
                    <a:pos x="52" y="27"/>
                  </a:cxn>
                  <a:cxn ang="0">
                    <a:pos x="52" y="24"/>
                  </a:cxn>
                  <a:cxn ang="0">
                    <a:pos x="51" y="22"/>
                  </a:cxn>
                  <a:cxn ang="0">
                    <a:pos x="47" y="18"/>
                  </a:cxn>
                  <a:cxn ang="0">
                    <a:pos x="40" y="16"/>
                  </a:cxn>
                  <a:cxn ang="0">
                    <a:pos x="32" y="16"/>
                  </a:cxn>
                  <a:cxn ang="0">
                    <a:pos x="25" y="18"/>
                  </a:cxn>
                  <a:cxn ang="0">
                    <a:pos x="21" y="18"/>
                  </a:cxn>
                  <a:cxn ang="0">
                    <a:pos x="18" y="19"/>
                  </a:cxn>
                  <a:cxn ang="0">
                    <a:pos x="17" y="20"/>
                  </a:cxn>
                  <a:cxn ang="0">
                    <a:pos x="15" y="24"/>
                  </a:cxn>
                  <a:cxn ang="0">
                    <a:pos x="13" y="27"/>
                  </a:cxn>
                  <a:cxn ang="0">
                    <a:pos x="11" y="31"/>
                  </a:cxn>
                  <a:cxn ang="0">
                    <a:pos x="10" y="34"/>
                  </a:cxn>
                  <a:cxn ang="0">
                    <a:pos x="7" y="35"/>
                  </a:cxn>
                  <a:cxn ang="0">
                    <a:pos x="3" y="35"/>
                  </a:cxn>
                  <a:cxn ang="0">
                    <a:pos x="2" y="34"/>
                  </a:cxn>
                  <a:cxn ang="0">
                    <a:pos x="0" y="31"/>
                  </a:cxn>
                  <a:cxn ang="0">
                    <a:pos x="0" y="28"/>
                  </a:cxn>
                  <a:cxn ang="0">
                    <a:pos x="2" y="24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3" y="4"/>
                  </a:cxn>
                  <a:cxn ang="0">
                    <a:pos x="9" y="2"/>
                  </a:cxn>
                  <a:cxn ang="0">
                    <a:pos x="18" y="1"/>
                  </a:cxn>
                  <a:cxn ang="0">
                    <a:pos x="55" y="1"/>
                  </a:cxn>
                  <a:cxn ang="0">
                    <a:pos x="65" y="0"/>
                  </a:cxn>
                </a:cxnLst>
                <a:rect l="0" t="0" r="r" b="b"/>
                <a:pathLst>
                  <a:path w="82" h="35">
                    <a:moveTo>
                      <a:pt x="65" y="0"/>
                    </a:moveTo>
                    <a:lnTo>
                      <a:pt x="70" y="0"/>
                    </a:lnTo>
                    <a:lnTo>
                      <a:pt x="78" y="2"/>
                    </a:lnTo>
                    <a:lnTo>
                      <a:pt x="82" y="7"/>
                    </a:lnTo>
                    <a:lnTo>
                      <a:pt x="82" y="13"/>
                    </a:lnTo>
                    <a:lnTo>
                      <a:pt x="77" y="22"/>
                    </a:lnTo>
                    <a:lnTo>
                      <a:pt x="69" y="27"/>
                    </a:lnTo>
                    <a:lnTo>
                      <a:pt x="58" y="27"/>
                    </a:lnTo>
                    <a:lnTo>
                      <a:pt x="55" y="28"/>
                    </a:lnTo>
                    <a:lnTo>
                      <a:pt x="54" y="28"/>
                    </a:lnTo>
                    <a:lnTo>
                      <a:pt x="52" y="27"/>
                    </a:lnTo>
                    <a:lnTo>
                      <a:pt x="52" y="24"/>
                    </a:lnTo>
                    <a:lnTo>
                      <a:pt x="51" y="22"/>
                    </a:lnTo>
                    <a:lnTo>
                      <a:pt x="47" y="18"/>
                    </a:lnTo>
                    <a:lnTo>
                      <a:pt x="40" y="16"/>
                    </a:lnTo>
                    <a:lnTo>
                      <a:pt x="32" y="16"/>
                    </a:lnTo>
                    <a:lnTo>
                      <a:pt x="25" y="18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5" y="24"/>
                    </a:lnTo>
                    <a:lnTo>
                      <a:pt x="13" y="27"/>
                    </a:lnTo>
                    <a:lnTo>
                      <a:pt x="11" y="31"/>
                    </a:lnTo>
                    <a:lnTo>
                      <a:pt x="10" y="34"/>
                    </a:lnTo>
                    <a:lnTo>
                      <a:pt x="7" y="35"/>
                    </a:lnTo>
                    <a:lnTo>
                      <a:pt x="3" y="35"/>
                    </a:lnTo>
                    <a:lnTo>
                      <a:pt x="2" y="34"/>
                    </a:lnTo>
                    <a:lnTo>
                      <a:pt x="0" y="31"/>
                    </a:lnTo>
                    <a:lnTo>
                      <a:pt x="0" y="28"/>
                    </a:lnTo>
                    <a:lnTo>
                      <a:pt x="2" y="24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3" y="4"/>
                    </a:lnTo>
                    <a:lnTo>
                      <a:pt x="9" y="2"/>
                    </a:lnTo>
                    <a:lnTo>
                      <a:pt x="18" y="1"/>
                    </a:lnTo>
                    <a:lnTo>
                      <a:pt x="55" y="1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6"/>
              <p:cNvSpPr>
                <a:spLocks/>
              </p:cNvSpPr>
              <p:nvPr/>
            </p:nvSpPr>
            <p:spPr bwMode="auto">
              <a:xfrm>
                <a:off x="3689441" y="3941143"/>
                <a:ext cx="29305" cy="18370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53" y="1"/>
                  </a:cxn>
                  <a:cxn ang="0">
                    <a:pos x="58" y="2"/>
                  </a:cxn>
                  <a:cxn ang="0">
                    <a:pos x="63" y="8"/>
                  </a:cxn>
                  <a:cxn ang="0">
                    <a:pos x="65" y="16"/>
                  </a:cxn>
                  <a:cxn ang="0">
                    <a:pos x="67" y="23"/>
                  </a:cxn>
                  <a:cxn ang="0">
                    <a:pos x="65" y="26"/>
                  </a:cxn>
                  <a:cxn ang="0">
                    <a:pos x="63" y="28"/>
                  </a:cxn>
                  <a:cxn ang="0">
                    <a:pos x="61" y="31"/>
                  </a:cxn>
                  <a:cxn ang="0">
                    <a:pos x="58" y="34"/>
                  </a:cxn>
                  <a:cxn ang="0">
                    <a:pos x="56" y="38"/>
                  </a:cxn>
                  <a:cxn ang="0">
                    <a:pos x="50" y="41"/>
                  </a:cxn>
                  <a:cxn ang="0">
                    <a:pos x="46" y="42"/>
                  </a:cxn>
                  <a:cxn ang="0">
                    <a:pos x="43" y="42"/>
                  </a:cxn>
                  <a:cxn ang="0">
                    <a:pos x="41" y="41"/>
                  </a:cxn>
                  <a:cxn ang="0">
                    <a:pos x="35" y="35"/>
                  </a:cxn>
                  <a:cxn ang="0">
                    <a:pos x="34" y="32"/>
                  </a:cxn>
                  <a:cxn ang="0">
                    <a:pos x="32" y="28"/>
                  </a:cxn>
                  <a:cxn ang="0">
                    <a:pos x="30" y="23"/>
                  </a:cxn>
                  <a:cxn ang="0">
                    <a:pos x="30" y="20"/>
                  </a:cxn>
                  <a:cxn ang="0">
                    <a:pos x="27" y="19"/>
                  </a:cxn>
                  <a:cxn ang="0">
                    <a:pos x="13" y="21"/>
                  </a:cxn>
                  <a:cxn ang="0">
                    <a:pos x="8" y="21"/>
                  </a:cxn>
                  <a:cxn ang="0">
                    <a:pos x="2" y="19"/>
                  </a:cxn>
                  <a:cxn ang="0">
                    <a:pos x="1" y="15"/>
                  </a:cxn>
                  <a:cxn ang="0">
                    <a:pos x="0" y="12"/>
                  </a:cxn>
                  <a:cxn ang="0">
                    <a:pos x="0" y="6"/>
                  </a:cxn>
                  <a:cxn ang="0">
                    <a:pos x="1" y="5"/>
                  </a:cxn>
                  <a:cxn ang="0">
                    <a:pos x="8" y="2"/>
                  </a:cxn>
                  <a:cxn ang="0">
                    <a:pos x="30" y="2"/>
                  </a:cxn>
                  <a:cxn ang="0">
                    <a:pos x="35" y="1"/>
                  </a:cxn>
                  <a:cxn ang="0">
                    <a:pos x="43" y="0"/>
                  </a:cxn>
                </a:cxnLst>
                <a:rect l="0" t="0" r="r" b="b"/>
                <a:pathLst>
                  <a:path w="67" h="42">
                    <a:moveTo>
                      <a:pt x="43" y="0"/>
                    </a:moveTo>
                    <a:lnTo>
                      <a:pt x="53" y="1"/>
                    </a:lnTo>
                    <a:lnTo>
                      <a:pt x="58" y="2"/>
                    </a:lnTo>
                    <a:lnTo>
                      <a:pt x="63" y="8"/>
                    </a:lnTo>
                    <a:lnTo>
                      <a:pt x="65" y="16"/>
                    </a:lnTo>
                    <a:lnTo>
                      <a:pt x="67" y="23"/>
                    </a:lnTo>
                    <a:lnTo>
                      <a:pt x="65" y="26"/>
                    </a:lnTo>
                    <a:lnTo>
                      <a:pt x="63" y="28"/>
                    </a:lnTo>
                    <a:lnTo>
                      <a:pt x="61" y="31"/>
                    </a:lnTo>
                    <a:lnTo>
                      <a:pt x="58" y="34"/>
                    </a:lnTo>
                    <a:lnTo>
                      <a:pt x="56" y="38"/>
                    </a:lnTo>
                    <a:lnTo>
                      <a:pt x="50" y="41"/>
                    </a:lnTo>
                    <a:lnTo>
                      <a:pt x="46" y="42"/>
                    </a:lnTo>
                    <a:lnTo>
                      <a:pt x="43" y="42"/>
                    </a:lnTo>
                    <a:lnTo>
                      <a:pt x="41" y="41"/>
                    </a:lnTo>
                    <a:lnTo>
                      <a:pt x="35" y="35"/>
                    </a:lnTo>
                    <a:lnTo>
                      <a:pt x="34" y="32"/>
                    </a:lnTo>
                    <a:lnTo>
                      <a:pt x="32" y="28"/>
                    </a:lnTo>
                    <a:lnTo>
                      <a:pt x="30" y="23"/>
                    </a:lnTo>
                    <a:lnTo>
                      <a:pt x="30" y="20"/>
                    </a:lnTo>
                    <a:lnTo>
                      <a:pt x="27" y="19"/>
                    </a:lnTo>
                    <a:lnTo>
                      <a:pt x="13" y="21"/>
                    </a:lnTo>
                    <a:lnTo>
                      <a:pt x="8" y="21"/>
                    </a:lnTo>
                    <a:lnTo>
                      <a:pt x="2" y="19"/>
                    </a:lnTo>
                    <a:lnTo>
                      <a:pt x="1" y="15"/>
                    </a:lnTo>
                    <a:lnTo>
                      <a:pt x="0" y="12"/>
                    </a:lnTo>
                    <a:lnTo>
                      <a:pt x="0" y="6"/>
                    </a:lnTo>
                    <a:lnTo>
                      <a:pt x="1" y="5"/>
                    </a:lnTo>
                    <a:lnTo>
                      <a:pt x="8" y="2"/>
                    </a:lnTo>
                    <a:lnTo>
                      <a:pt x="30" y="2"/>
                    </a:lnTo>
                    <a:lnTo>
                      <a:pt x="35" y="1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17"/>
              <p:cNvSpPr>
                <a:spLocks/>
              </p:cNvSpPr>
              <p:nvPr/>
            </p:nvSpPr>
            <p:spPr bwMode="auto">
              <a:xfrm>
                <a:off x="3725744" y="3938081"/>
                <a:ext cx="21432" cy="10497"/>
              </a:xfrm>
              <a:custGeom>
                <a:avLst/>
                <a:gdLst/>
                <a:ahLst/>
                <a:cxnLst>
                  <a:cxn ang="0">
                    <a:pos x="26" y="0"/>
                  </a:cxn>
                  <a:cxn ang="0">
                    <a:pos x="33" y="0"/>
                  </a:cxn>
                  <a:cxn ang="0">
                    <a:pos x="36" y="1"/>
                  </a:cxn>
                  <a:cxn ang="0">
                    <a:pos x="38" y="4"/>
                  </a:cxn>
                  <a:cxn ang="0">
                    <a:pos x="42" y="5"/>
                  </a:cxn>
                  <a:cxn ang="0">
                    <a:pos x="45" y="5"/>
                  </a:cxn>
                  <a:cxn ang="0">
                    <a:pos x="48" y="7"/>
                  </a:cxn>
                  <a:cxn ang="0">
                    <a:pos x="49" y="8"/>
                  </a:cxn>
                  <a:cxn ang="0">
                    <a:pos x="49" y="18"/>
                  </a:cxn>
                  <a:cxn ang="0">
                    <a:pos x="48" y="19"/>
                  </a:cxn>
                  <a:cxn ang="0">
                    <a:pos x="45" y="20"/>
                  </a:cxn>
                  <a:cxn ang="0">
                    <a:pos x="32" y="22"/>
                  </a:cxn>
                  <a:cxn ang="0">
                    <a:pos x="15" y="24"/>
                  </a:cxn>
                  <a:cxn ang="0">
                    <a:pos x="6" y="24"/>
                  </a:cxn>
                  <a:cxn ang="0">
                    <a:pos x="3" y="23"/>
                  </a:cxn>
                  <a:cxn ang="0">
                    <a:pos x="0" y="20"/>
                  </a:cxn>
                  <a:cxn ang="0">
                    <a:pos x="0" y="19"/>
                  </a:cxn>
                  <a:cxn ang="0">
                    <a:pos x="1" y="15"/>
                  </a:cxn>
                  <a:cxn ang="0">
                    <a:pos x="6" y="11"/>
                  </a:cxn>
                  <a:cxn ang="0">
                    <a:pos x="14" y="7"/>
                  </a:cxn>
                  <a:cxn ang="0">
                    <a:pos x="21" y="2"/>
                  </a:cxn>
                  <a:cxn ang="0">
                    <a:pos x="26" y="0"/>
                  </a:cxn>
                </a:cxnLst>
                <a:rect l="0" t="0" r="r" b="b"/>
                <a:pathLst>
                  <a:path w="49" h="24">
                    <a:moveTo>
                      <a:pt x="26" y="0"/>
                    </a:moveTo>
                    <a:lnTo>
                      <a:pt x="33" y="0"/>
                    </a:lnTo>
                    <a:lnTo>
                      <a:pt x="36" y="1"/>
                    </a:lnTo>
                    <a:lnTo>
                      <a:pt x="38" y="4"/>
                    </a:lnTo>
                    <a:lnTo>
                      <a:pt x="42" y="5"/>
                    </a:lnTo>
                    <a:lnTo>
                      <a:pt x="45" y="5"/>
                    </a:lnTo>
                    <a:lnTo>
                      <a:pt x="48" y="7"/>
                    </a:lnTo>
                    <a:lnTo>
                      <a:pt x="49" y="8"/>
                    </a:lnTo>
                    <a:lnTo>
                      <a:pt x="49" y="18"/>
                    </a:lnTo>
                    <a:lnTo>
                      <a:pt x="48" y="19"/>
                    </a:lnTo>
                    <a:lnTo>
                      <a:pt x="45" y="20"/>
                    </a:lnTo>
                    <a:lnTo>
                      <a:pt x="32" y="22"/>
                    </a:lnTo>
                    <a:lnTo>
                      <a:pt x="15" y="24"/>
                    </a:lnTo>
                    <a:lnTo>
                      <a:pt x="6" y="24"/>
                    </a:lnTo>
                    <a:lnTo>
                      <a:pt x="3" y="23"/>
                    </a:lnTo>
                    <a:lnTo>
                      <a:pt x="0" y="20"/>
                    </a:lnTo>
                    <a:lnTo>
                      <a:pt x="0" y="19"/>
                    </a:lnTo>
                    <a:lnTo>
                      <a:pt x="1" y="15"/>
                    </a:lnTo>
                    <a:lnTo>
                      <a:pt x="6" y="11"/>
                    </a:lnTo>
                    <a:lnTo>
                      <a:pt x="14" y="7"/>
                    </a:lnTo>
                    <a:lnTo>
                      <a:pt x="21" y="2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18"/>
              <p:cNvSpPr>
                <a:spLocks/>
              </p:cNvSpPr>
              <p:nvPr/>
            </p:nvSpPr>
            <p:spPr bwMode="auto">
              <a:xfrm>
                <a:off x="3724432" y="3928458"/>
                <a:ext cx="10935" cy="6561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13" y="0"/>
                  </a:cxn>
                  <a:cxn ang="0">
                    <a:pos x="21" y="3"/>
                  </a:cxn>
                  <a:cxn ang="0">
                    <a:pos x="25" y="9"/>
                  </a:cxn>
                  <a:cxn ang="0">
                    <a:pos x="25" y="13"/>
                  </a:cxn>
                  <a:cxn ang="0">
                    <a:pos x="19" y="15"/>
                  </a:cxn>
                  <a:cxn ang="0">
                    <a:pos x="13" y="15"/>
                  </a:cxn>
                  <a:cxn ang="0">
                    <a:pos x="6" y="12"/>
                  </a:cxn>
                  <a:cxn ang="0">
                    <a:pos x="2" y="9"/>
                  </a:cxn>
                  <a:cxn ang="0">
                    <a:pos x="0" y="5"/>
                  </a:cxn>
                  <a:cxn ang="0">
                    <a:pos x="6" y="0"/>
                  </a:cxn>
                </a:cxnLst>
                <a:rect l="0" t="0" r="r" b="b"/>
                <a:pathLst>
                  <a:path w="25" h="15">
                    <a:moveTo>
                      <a:pt x="6" y="0"/>
                    </a:moveTo>
                    <a:lnTo>
                      <a:pt x="13" y="0"/>
                    </a:lnTo>
                    <a:lnTo>
                      <a:pt x="21" y="3"/>
                    </a:lnTo>
                    <a:lnTo>
                      <a:pt x="25" y="9"/>
                    </a:lnTo>
                    <a:lnTo>
                      <a:pt x="25" y="13"/>
                    </a:lnTo>
                    <a:lnTo>
                      <a:pt x="19" y="15"/>
                    </a:lnTo>
                    <a:lnTo>
                      <a:pt x="13" y="15"/>
                    </a:lnTo>
                    <a:lnTo>
                      <a:pt x="6" y="12"/>
                    </a:lnTo>
                    <a:lnTo>
                      <a:pt x="2" y="9"/>
                    </a:lnTo>
                    <a:lnTo>
                      <a:pt x="0" y="5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19"/>
              <p:cNvSpPr>
                <a:spLocks/>
              </p:cNvSpPr>
              <p:nvPr/>
            </p:nvSpPr>
            <p:spPr bwMode="auto">
              <a:xfrm>
                <a:off x="3715684" y="3907901"/>
                <a:ext cx="96226" cy="2886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4" y="3"/>
                  </a:cxn>
                  <a:cxn ang="0">
                    <a:pos x="11" y="4"/>
                  </a:cxn>
                  <a:cxn ang="0">
                    <a:pos x="19" y="7"/>
                  </a:cxn>
                  <a:cxn ang="0">
                    <a:pos x="26" y="10"/>
                  </a:cxn>
                  <a:cxn ang="0">
                    <a:pos x="35" y="13"/>
                  </a:cxn>
                  <a:cxn ang="0">
                    <a:pos x="42" y="14"/>
                  </a:cxn>
                  <a:cxn ang="0">
                    <a:pos x="46" y="15"/>
                  </a:cxn>
                  <a:cxn ang="0">
                    <a:pos x="52" y="17"/>
                  </a:cxn>
                  <a:cxn ang="0">
                    <a:pos x="59" y="19"/>
                  </a:cxn>
                  <a:cxn ang="0">
                    <a:pos x="67" y="25"/>
                  </a:cxn>
                  <a:cxn ang="0">
                    <a:pos x="74" y="32"/>
                  </a:cxn>
                  <a:cxn ang="0">
                    <a:pos x="81" y="36"/>
                  </a:cxn>
                  <a:cxn ang="0">
                    <a:pos x="87" y="41"/>
                  </a:cxn>
                  <a:cxn ang="0">
                    <a:pos x="94" y="45"/>
                  </a:cxn>
                  <a:cxn ang="0">
                    <a:pos x="102" y="47"/>
                  </a:cxn>
                  <a:cxn ang="0">
                    <a:pos x="117" y="45"/>
                  </a:cxn>
                  <a:cxn ang="0">
                    <a:pos x="135" y="47"/>
                  </a:cxn>
                  <a:cxn ang="0">
                    <a:pos x="145" y="47"/>
                  </a:cxn>
                  <a:cxn ang="0">
                    <a:pos x="157" y="48"/>
                  </a:cxn>
                  <a:cxn ang="0">
                    <a:pos x="171" y="48"/>
                  </a:cxn>
                  <a:cxn ang="0">
                    <a:pos x="182" y="47"/>
                  </a:cxn>
                  <a:cxn ang="0">
                    <a:pos x="195" y="47"/>
                  </a:cxn>
                  <a:cxn ang="0">
                    <a:pos x="204" y="48"/>
                  </a:cxn>
                  <a:cxn ang="0">
                    <a:pos x="212" y="51"/>
                  </a:cxn>
                  <a:cxn ang="0">
                    <a:pos x="219" y="54"/>
                  </a:cxn>
                  <a:cxn ang="0">
                    <a:pos x="220" y="56"/>
                  </a:cxn>
                  <a:cxn ang="0">
                    <a:pos x="220" y="58"/>
                  </a:cxn>
                  <a:cxn ang="0">
                    <a:pos x="213" y="65"/>
                  </a:cxn>
                  <a:cxn ang="0">
                    <a:pos x="209" y="65"/>
                  </a:cxn>
                  <a:cxn ang="0">
                    <a:pos x="204" y="66"/>
                  </a:cxn>
                  <a:cxn ang="0">
                    <a:pos x="187" y="65"/>
                  </a:cxn>
                  <a:cxn ang="0">
                    <a:pos x="167" y="63"/>
                  </a:cxn>
                  <a:cxn ang="0">
                    <a:pos x="149" y="62"/>
                  </a:cxn>
                  <a:cxn ang="0">
                    <a:pos x="137" y="62"/>
                  </a:cxn>
                  <a:cxn ang="0">
                    <a:pos x="126" y="63"/>
                  </a:cxn>
                  <a:cxn ang="0">
                    <a:pos x="119" y="65"/>
                  </a:cxn>
                  <a:cxn ang="0">
                    <a:pos x="116" y="65"/>
                  </a:cxn>
                  <a:cxn ang="0">
                    <a:pos x="94" y="62"/>
                  </a:cxn>
                  <a:cxn ang="0">
                    <a:pos x="91" y="60"/>
                  </a:cxn>
                  <a:cxn ang="0">
                    <a:pos x="83" y="58"/>
                  </a:cxn>
                  <a:cxn ang="0">
                    <a:pos x="75" y="52"/>
                  </a:cxn>
                  <a:cxn ang="0">
                    <a:pos x="68" y="47"/>
                  </a:cxn>
                  <a:cxn ang="0">
                    <a:pos x="63" y="41"/>
                  </a:cxn>
                  <a:cxn ang="0">
                    <a:pos x="44" y="36"/>
                  </a:cxn>
                  <a:cxn ang="0">
                    <a:pos x="35" y="33"/>
                  </a:cxn>
                  <a:cxn ang="0">
                    <a:pos x="26" y="28"/>
                  </a:cxn>
                  <a:cxn ang="0">
                    <a:pos x="15" y="22"/>
                  </a:cxn>
                  <a:cxn ang="0">
                    <a:pos x="5" y="17"/>
                  </a:cxn>
                  <a:cxn ang="0">
                    <a:pos x="3" y="14"/>
                  </a:cxn>
                  <a:cxn ang="0">
                    <a:pos x="0" y="8"/>
                  </a:cxn>
                  <a:cxn ang="0">
                    <a:pos x="0" y="4"/>
                  </a:cxn>
                  <a:cxn ang="0">
                    <a:pos x="1" y="2"/>
                  </a:cxn>
                  <a:cxn ang="0">
                    <a:pos x="1" y="0"/>
                  </a:cxn>
                </a:cxnLst>
                <a:rect l="0" t="0" r="r" b="b"/>
                <a:pathLst>
                  <a:path w="220" h="66">
                    <a:moveTo>
                      <a:pt x="1" y="0"/>
                    </a:moveTo>
                    <a:lnTo>
                      <a:pt x="4" y="3"/>
                    </a:lnTo>
                    <a:lnTo>
                      <a:pt x="11" y="4"/>
                    </a:lnTo>
                    <a:lnTo>
                      <a:pt x="19" y="7"/>
                    </a:lnTo>
                    <a:lnTo>
                      <a:pt x="26" y="10"/>
                    </a:lnTo>
                    <a:lnTo>
                      <a:pt x="35" y="13"/>
                    </a:lnTo>
                    <a:lnTo>
                      <a:pt x="42" y="14"/>
                    </a:lnTo>
                    <a:lnTo>
                      <a:pt x="46" y="15"/>
                    </a:lnTo>
                    <a:lnTo>
                      <a:pt x="52" y="17"/>
                    </a:lnTo>
                    <a:lnTo>
                      <a:pt x="59" y="19"/>
                    </a:lnTo>
                    <a:lnTo>
                      <a:pt x="67" y="25"/>
                    </a:lnTo>
                    <a:lnTo>
                      <a:pt x="74" y="32"/>
                    </a:lnTo>
                    <a:lnTo>
                      <a:pt x="81" y="36"/>
                    </a:lnTo>
                    <a:lnTo>
                      <a:pt x="87" y="41"/>
                    </a:lnTo>
                    <a:lnTo>
                      <a:pt x="94" y="45"/>
                    </a:lnTo>
                    <a:lnTo>
                      <a:pt x="102" y="47"/>
                    </a:lnTo>
                    <a:lnTo>
                      <a:pt x="117" y="45"/>
                    </a:lnTo>
                    <a:lnTo>
                      <a:pt x="135" y="47"/>
                    </a:lnTo>
                    <a:lnTo>
                      <a:pt x="145" y="47"/>
                    </a:lnTo>
                    <a:lnTo>
                      <a:pt x="157" y="48"/>
                    </a:lnTo>
                    <a:lnTo>
                      <a:pt x="171" y="48"/>
                    </a:lnTo>
                    <a:lnTo>
                      <a:pt x="182" y="47"/>
                    </a:lnTo>
                    <a:lnTo>
                      <a:pt x="195" y="47"/>
                    </a:lnTo>
                    <a:lnTo>
                      <a:pt x="204" y="48"/>
                    </a:lnTo>
                    <a:lnTo>
                      <a:pt x="212" y="51"/>
                    </a:lnTo>
                    <a:lnTo>
                      <a:pt x="219" y="54"/>
                    </a:lnTo>
                    <a:lnTo>
                      <a:pt x="220" y="56"/>
                    </a:lnTo>
                    <a:lnTo>
                      <a:pt x="220" y="58"/>
                    </a:lnTo>
                    <a:lnTo>
                      <a:pt x="213" y="65"/>
                    </a:lnTo>
                    <a:lnTo>
                      <a:pt x="209" y="65"/>
                    </a:lnTo>
                    <a:lnTo>
                      <a:pt x="204" y="66"/>
                    </a:lnTo>
                    <a:lnTo>
                      <a:pt x="187" y="65"/>
                    </a:lnTo>
                    <a:lnTo>
                      <a:pt x="167" y="63"/>
                    </a:lnTo>
                    <a:lnTo>
                      <a:pt x="149" y="62"/>
                    </a:lnTo>
                    <a:lnTo>
                      <a:pt x="137" y="62"/>
                    </a:lnTo>
                    <a:lnTo>
                      <a:pt x="126" y="63"/>
                    </a:lnTo>
                    <a:lnTo>
                      <a:pt x="119" y="65"/>
                    </a:lnTo>
                    <a:lnTo>
                      <a:pt x="116" y="65"/>
                    </a:lnTo>
                    <a:lnTo>
                      <a:pt x="94" y="62"/>
                    </a:lnTo>
                    <a:lnTo>
                      <a:pt x="91" y="60"/>
                    </a:lnTo>
                    <a:lnTo>
                      <a:pt x="83" y="58"/>
                    </a:lnTo>
                    <a:lnTo>
                      <a:pt x="75" y="52"/>
                    </a:lnTo>
                    <a:lnTo>
                      <a:pt x="68" y="47"/>
                    </a:lnTo>
                    <a:lnTo>
                      <a:pt x="63" y="41"/>
                    </a:lnTo>
                    <a:lnTo>
                      <a:pt x="44" y="36"/>
                    </a:lnTo>
                    <a:lnTo>
                      <a:pt x="35" y="33"/>
                    </a:lnTo>
                    <a:lnTo>
                      <a:pt x="26" y="28"/>
                    </a:lnTo>
                    <a:lnTo>
                      <a:pt x="15" y="22"/>
                    </a:lnTo>
                    <a:lnTo>
                      <a:pt x="5" y="17"/>
                    </a:lnTo>
                    <a:lnTo>
                      <a:pt x="3" y="14"/>
                    </a:lnTo>
                    <a:lnTo>
                      <a:pt x="0" y="8"/>
                    </a:lnTo>
                    <a:lnTo>
                      <a:pt x="0" y="4"/>
                    </a:lnTo>
                    <a:lnTo>
                      <a:pt x="1" y="2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20"/>
              <p:cNvSpPr>
                <a:spLocks/>
              </p:cNvSpPr>
              <p:nvPr/>
            </p:nvSpPr>
            <p:spPr bwMode="auto">
              <a:xfrm>
                <a:off x="4118520" y="3988381"/>
                <a:ext cx="52924" cy="2318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5" y="0"/>
                  </a:cxn>
                  <a:cxn ang="0">
                    <a:pos x="24" y="1"/>
                  </a:cxn>
                  <a:cxn ang="0">
                    <a:pos x="32" y="4"/>
                  </a:cxn>
                  <a:cxn ang="0">
                    <a:pos x="37" y="8"/>
                  </a:cxn>
                  <a:cxn ang="0">
                    <a:pos x="43" y="11"/>
                  </a:cxn>
                  <a:cxn ang="0">
                    <a:pos x="48" y="11"/>
                  </a:cxn>
                  <a:cxn ang="0">
                    <a:pos x="56" y="9"/>
                  </a:cxn>
                  <a:cxn ang="0">
                    <a:pos x="76" y="7"/>
                  </a:cxn>
                  <a:cxn ang="0">
                    <a:pos x="82" y="5"/>
                  </a:cxn>
                  <a:cxn ang="0">
                    <a:pos x="88" y="3"/>
                  </a:cxn>
                  <a:cxn ang="0">
                    <a:pos x="93" y="3"/>
                  </a:cxn>
                  <a:cxn ang="0">
                    <a:pos x="102" y="4"/>
                  </a:cxn>
                  <a:cxn ang="0">
                    <a:pos x="111" y="8"/>
                  </a:cxn>
                  <a:cxn ang="0">
                    <a:pos x="119" y="13"/>
                  </a:cxn>
                  <a:cxn ang="0">
                    <a:pos x="121" y="16"/>
                  </a:cxn>
                  <a:cxn ang="0">
                    <a:pos x="121" y="19"/>
                  </a:cxn>
                  <a:cxn ang="0">
                    <a:pos x="118" y="24"/>
                  </a:cxn>
                  <a:cxn ang="0">
                    <a:pos x="115" y="27"/>
                  </a:cxn>
                  <a:cxn ang="0">
                    <a:pos x="114" y="30"/>
                  </a:cxn>
                  <a:cxn ang="0">
                    <a:pos x="110" y="34"/>
                  </a:cxn>
                  <a:cxn ang="0">
                    <a:pos x="100" y="34"/>
                  </a:cxn>
                  <a:cxn ang="0">
                    <a:pos x="92" y="37"/>
                  </a:cxn>
                  <a:cxn ang="0">
                    <a:pos x="87" y="40"/>
                  </a:cxn>
                  <a:cxn ang="0">
                    <a:pos x="81" y="44"/>
                  </a:cxn>
                  <a:cxn ang="0">
                    <a:pos x="73" y="48"/>
                  </a:cxn>
                  <a:cxn ang="0">
                    <a:pos x="62" y="52"/>
                  </a:cxn>
                  <a:cxn ang="0">
                    <a:pos x="56" y="53"/>
                  </a:cxn>
                  <a:cxn ang="0">
                    <a:pos x="52" y="53"/>
                  </a:cxn>
                  <a:cxn ang="0">
                    <a:pos x="47" y="50"/>
                  </a:cxn>
                  <a:cxn ang="0">
                    <a:pos x="44" y="48"/>
                  </a:cxn>
                  <a:cxn ang="0">
                    <a:pos x="41" y="42"/>
                  </a:cxn>
                  <a:cxn ang="0">
                    <a:pos x="37" y="38"/>
                  </a:cxn>
                  <a:cxn ang="0">
                    <a:pos x="30" y="37"/>
                  </a:cxn>
                  <a:cxn ang="0">
                    <a:pos x="24" y="37"/>
                  </a:cxn>
                  <a:cxn ang="0">
                    <a:pos x="18" y="38"/>
                  </a:cxn>
                  <a:cxn ang="0">
                    <a:pos x="13" y="35"/>
                  </a:cxn>
                  <a:cxn ang="0">
                    <a:pos x="9" y="31"/>
                  </a:cxn>
                  <a:cxn ang="0">
                    <a:pos x="3" y="20"/>
                  </a:cxn>
                  <a:cxn ang="0">
                    <a:pos x="2" y="16"/>
                  </a:cxn>
                  <a:cxn ang="0">
                    <a:pos x="0" y="13"/>
                  </a:cxn>
                  <a:cxn ang="0">
                    <a:pos x="0" y="9"/>
                  </a:cxn>
                  <a:cxn ang="0">
                    <a:pos x="2" y="7"/>
                  </a:cxn>
                  <a:cxn ang="0">
                    <a:pos x="9" y="0"/>
                  </a:cxn>
                </a:cxnLst>
                <a:rect l="0" t="0" r="r" b="b"/>
                <a:pathLst>
                  <a:path w="121" h="53">
                    <a:moveTo>
                      <a:pt x="9" y="0"/>
                    </a:moveTo>
                    <a:lnTo>
                      <a:pt x="15" y="0"/>
                    </a:lnTo>
                    <a:lnTo>
                      <a:pt x="24" y="1"/>
                    </a:lnTo>
                    <a:lnTo>
                      <a:pt x="32" y="4"/>
                    </a:lnTo>
                    <a:lnTo>
                      <a:pt x="37" y="8"/>
                    </a:lnTo>
                    <a:lnTo>
                      <a:pt x="43" y="11"/>
                    </a:lnTo>
                    <a:lnTo>
                      <a:pt x="48" y="11"/>
                    </a:lnTo>
                    <a:lnTo>
                      <a:pt x="56" y="9"/>
                    </a:lnTo>
                    <a:lnTo>
                      <a:pt x="76" y="7"/>
                    </a:lnTo>
                    <a:lnTo>
                      <a:pt x="82" y="5"/>
                    </a:lnTo>
                    <a:lnTo>
                      <a:pt x="88" y="3"/>
                    </a:lnTo>
                    <a:lnTo>
                      <a:pt x="93" y="3"/>
                    </a:lnTo>
                    <a:lnTo>
                      <a:pt x="102" y="4"/>
                    </a:lnTo>
                    <a:lnTo>
                      <a:pt x="111" y="8"/>
                    </a:lnTo>
                    <a:lnTo>
                      <a:pt x="119" y="13"/>
                    </a:lnTo>
                    <a:lnTo>
                      <a:pt x="121" y="16"/>
                    </a:lnTo>
                    <a:lnTo>
                      <a:pt x="121" y="19"/>
                    </a:lnTo>
                    <a:lnTo>
                      <a:pt x="118" y="24"/>
                    </a:lnTo>
                    <a:lnTo>
                      <a:pt x="115" y="27"/>
                    </a:lnTo>
                    <a:lnTo>
                      <a:pt x="114" y="30"/>
                    </a:lnTo>
                    <a:lnTo>
                      <a:pt x="110" y="34"/>
                    </a:lnTo>
                    <a:lnTo>
                      <a:pt x="100" y="34"/>
                    </a:lnTo>
                    <a:lnTo>
                      <a:pt x="92" y="37"/>
                    </a:lnTo>
                    <a:lnTo>
                      <a:pt x="87" y="40"/>
                    </a:lnTo>
                    <a:lnTo>
                      <a:pt x="81" y="44"/>
                    </a:lnTo>
                    <a:lnTo>
                      <a:pt x="73" y="48"/>
                    </a:lnTo>
                    <a:lnTo>
                      <a:pt x="62" y="52"/>
                    </a:lnTo>
                    <a:lnTo>
                      <a:pt x="56" y="53"/>
                    </a:lnTo>
                    <a:lnTo>
                      <a:pt x="52" y="53"/>
                    </a:lnTo>
                    <a:lnTo>
                      <a:pt x="47" y="50"/>
                    </a:lnTo>
                    <a:lnTo>
                      <a:pt x="44" y="48"/>
                    </a:lnTo>
                    <a:lnTo>
                      <a:pt x="41" y="42"/>
                    </a:lnTo>
                    <a:lnTo>
                      <a:pt x="37" y="38"/>
                    </a:lnTo>
                    <a:lnTo>
                      <a:pt x="30" y="37"/>
                    </a:lnTo>
                    <a:lnTo>
                      <a:pt x="24" y="37"/>
                    </a:lnTo>
                    <a:lnTo>
                      <a:pt x="18" y="38"/>
                    </a:lnTo>
                    <a:lnTo>
                      <a:pt x="13" y="35"/>
                    </a:lnTo>
                    <a:lnTo>
                      <a:pt x="9" y="31"/>
                    </a:lnTo>
                    <a:lnTo>
                      <a:pt x="3" y="20"/>
                    </a:lnTo>
                    <a:lnTo>
                      <a:pt x="2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2" y="7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22"/>
              <p:cNvSpPr>
                <a:spLocks/>
              </p:cNvSpPr>
              <p:nvPr/>
            </p:nvSpPr>
            <p:spPr bwMode="auto">
              <a:xfrm>
                <a:off x="3789165" y="4272248"/>
                <a:ext cx="50300" cy="20995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38" y="0"/>
                  </a:cxn>
                  <a:cxn ang="0">
                    <a:pos x="47" y="2"/>
                  </a:cxn>
                  <a:cxn ang="0">
                    <a:pos x="56" y="4"/>
                  </a:cxn>
                  <a:cxn ang="0">
                    <a:pos x="63" y="10"/>
                  </a:cxn>
                  <a:cxn ang="0">
                    <a:pos x="71" y="17"/>
                  </a:cxn>
                  <a:cxn ang="0">
                    <a:pos x="79" y="22"/>
                  </a:cxn>
                  <a:cxn ang="0">
                    <a:pos x="89" y="26"/>
                  </a:cxn>
                  <a:cxn ang="0">
                    <a:pos x="96" y="28"/>
                  </a:cxn>
                  <a:cxn ang="0">
                    <a:pos x="98" y="28"/>
                  </a:cxn>
                  <a:cxn ang="0">
                    <a:pos x="101" y="29"/>
                  </a:cxn>
                  <a:cxn ang="0">
                    <a:pos x="105" y="32"/>
                  </a:cxn>
                  <a:cxn ang="0">
                    <a:pos x="113" y="40"/>
                  </a:cxn>
                  <a:cxn ang="0">
                    <a:pos x="115" y="43"/>
                  </a:cxn>
                  <a:cxn ang="0">
                    <a:pos x="115" y="45"/>
                  </a:cxn>
                  <a:cxn ang="0">
                    <a:pos x="111" y="48"/>
                  </a:cxn>
                  <a:cxn ang="0">
                    <a:pos x="105" y="48"/>
                  </a:cxn>
                  <a:cxn ang="0">
                    <a:pos x="97" y="47"/>
                  </a:cxn>
                  <a:cxn ang="0">
                    <a:pos x="92" y="44"/>
                  </a:cxn>
                  <a:cxn ang="0">
                    <a:pos x="85" y="40"/>
                  </a:cxn>
                  <a:cxn ang="0">
                    <a:pos x="77" y="33"/>
                  </a:cxn>
                  <a:cxn ang="0">
                    <a:pos x="68" y="28"/>
                  </a:cxn>
                  <a:cxn ang="0">
                    <a:pos x="63" y="22"/>
                  </a:cxn>
                  <a:cxn ang="0">
                    <a:pos x="56" y="18"/>
                  </a:cxn>
                  <a:cxn ang="0">
                    <a:pos x="5" y="18"/>
                  </a:cxn>
                  <a:cxn ang="0">
                    <a:pos x="1" y="17"/>
                  </a:cxn>
                  <a:cxn ang="0">
                    <a:pos x="0" y="10"/>
                  </a:cxn>
                  <a:cxn ang="0">
                    <a:pos x="3" y="8"/>
                  </a:cxn>
                  <a:cxn ang="0">
                    <a:pos x="10" y="7"/>
                  </a:cxn>
                  <a:cxn ang="0">
                    <a:pos x="18" y="3"/>
                  </a:cxn>
                  <a:cxn ang="0">
                    <a:pos x="27" y="2"/>
                  </a:cxn>
                  <a:cxn ang="0">
                    <a:pos x="33" y="0"/>
                  </a:cxn>
                </a:cxnLst>
                <a:rect l="0" t="0" r="r" b="b"/>
                <a:pathLst>
                  <a:path w="115" h="48">
                    <a:moveTo>
                      <a:pt x="33" y="0"/>
                    </a:moveTo>
                    <a:lnTo>
                      <a:pt x="38" y="0"/>
                    </a:lnTo>
                    <a:lnTo>
                      <a:pt x="47" y="2"/>
                    </a:lnTo>
                    <a:lnTo>
                      <a:pt x="56" y="4"/>
                    </a:lnTo>
                    <a:lnTo>
                      <a:pt x="63" y="10"/>
                    </a:lnTo>
                    <a:lnTo>
                      <a:pt x="71" y="17"/>
                    </a:lnTo>
                    <a:lnTo>
                      <a:pt x="79" y="22"/>
                    </a:lnTo>
                    <a:lnTo>
                      <a:pt x="89" y="26"/>
                    </a:lnTo>
                    <a:lnTo>
                      <a:pt x="96" y="28"/>
                    </a:lnTo>
                    <a:lnTo>
                      <a:pt x="98" y="28"/>
                    </a:lnTo>
                    <a:lnTo>
                      <a:pt x="101" y="29"/>
                    </a:lnTo>
                    <a:lnTo>
                      <a:pt x="105" y="32"/>
                    </a:lnTo>
                    <a:lnTo>
                      <a:pt x="113" y="40"/>
                    </a:lnTo>
                    <a:lnTo>
                      <a:pt x="115" y="43"/>
                    </a:lnTo>
                    <a:lnTo>
                      <a:pt x="115" y="45"/>
                    </a:lnTo>
                    <a:lnTo>
                      <a:pt x="111" y="48"/>
                    </a:lnTo>
                    <a:lnTo>
                      <a:pt x="105" y="48"/>
                    </a:lnTo>
                    <a:lnTo>
                      <a:pt x="97" y="47"/>
                    </a:lnTo>
                    <a:lnTo>
                      <a:pt x="92" y="44"/>
                    </a:lnTo>
                    <a:lnTo>
                      <a:pt x="85" y="40"/>
                    </a:lnTo>
                    <a:lnTo>
                      <a:pt x="77" y="33"/>
                    </a:lnTo>
                    <a:lnTo>
                      <a:pt x="68" y="28"/>
                    </a:lnTo>
                    <a:lnTo>
                      <a:pt x="63" y="22"/>
                    </a:lnTo>
                    <a:lnTo>
                      <a:pt x="56" y="18"/>
                    </a:lnTo>
                    <a:lnTo>
                      <a:pt x="5" y="18"/>
                    </a:lnTo>
                    <a:lnTo>
                      <a:pt x="1" y="17"/>
                    </a:lnTo>
                    <a:lnTo>
                      <a:pt x="0" y="10"/>
                    </a:lnTo>
                    <a:lnTo>
                      <a:pt x="3" y="8"/>
                    </a:lnTo>
                    <a:lnTo>
                      <a:pt x="10" y="7"/>
                    </a:lnTo>
                    <a:lnTo>
                      <a:pt x="18" y="3"/>
                    </a:lnTo>
                    <a:lnTo>
                      <a:pt x="27" y="2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Freeform 23"/>
              <p:cNvSpPr>
                <a:spLocks/>
              </p:cNvSpPr>
              <p:nvPr/>
            </p:nvSpPr>
            <p:spPr bwMode="auto">
              <a:xfrm>
                <a:off x="3820657" y="4260876"/>
                <a:ext cx="7436" cy="5686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10" y="0"/>
                  </a:cxn>
                  <a:cxn ang="0">
                    <a:pos x="13" y="2"/>
                  </a:cxn>
                  <a:cxn ang="0">
                    <a:pos x="14" y="3"/>
                  </a:cxn>
                  <a:cxn ang="0">
                    <a:pos x="17" y="4"/>
                  </a:cxn>
                  <a:cxn ang="0">
                    <a:pos x="17" y="10"/>
                  </a:cxn>
                  <a:cxn ang="0">
                    <a:pos x="11" y="13"/>
                  </a:cxn>
                  <a:cxn ang="0">
                    <a:pos x="5" y="13"/>
                  </a:cxn>
                  <a:cxn ang="0">
                    <a:pos x="0" y="8"/>
                  </a:cxn>
                  <a:cxn ang="0">
                    <a:pos x="0" y="3"/>
                  </a:cxn>
                  <a:cxn ang="0">
                    <a:pos x="6" y="0"/>
                  </a:cxn>
                </a:cxnLst>
                <a:rect l="0" t="0" r="r" b="b"/>
                <a:pathLst>
                  <a:path w="17" h="13">
                    <a:moveTo>
                      <a:pt x="6" y="0"/>
                    </a:moveTo>
                    <a:lnTo>
                      <a:pt x="10" y="0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7" y="4"/>
                    </a:lnTo>
                    <a:lnTo>
                      <a:pt x="17" y="10"/>
                    </a:lnTo>
                    <a:lnTo>
                      <a:pt x="11" y="13"/>
                    </a:lnTo>
                    <a:lnTo>
                      <a:pt x="5" y="13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24"/>
              <p:cNvSpPr>
                <a:spLocks/>
              </p:cNvSpPr>
              <p:nvPr/>
            </p:nvSpPr>
            <p:spPr bwMode="auto">
              <a:xfrm>
                <a:off x="3823282" y="4307240"/>
                <a:ext cx="6998" cy="8748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8" y="0"/>
                  </a:cxn>
                  <a:cxn ang="0">
                    <a:pos x="14" y="2"/>
                  </a:cxn>
                  <a:cxn ang="0">
                    <a:pos x="15" y="5"/>
                  </a:cxn>
                  <a:cxn ang="0">
                    <a:pos x="16" y="9"/>
                  </a:cxn>
                  <a:cxn ang="0">
                    <a:pos x="16" y="12"/>
                  </a:cxn>
                  <a:cxn ang="0">
                    <a:pos x="15" y="16"/>
                  </a:cxn>
                  <a:cxn ang="0">
                    <a:pos x="12" y="19"/>
                  </a:cxn>
                  <a:cxn ang="0">
                    <a:pos x="10" y="20"/>
                  </a:cxn>
                  <a:cxn ang="0">
                    <a:pos x="7" y="20"/>
                  </a:cxn>
                  <a:cxn ang="0">
                    <a:pos x="1" y="18"/>
                  </a:cxn>
                  <a:cxn ang="0">
                    <a:pos x="0" y="13"/>
                  </a:cxn>
                  <a:cxn ang="0">
                    <a:pos x="0" y="7"/>
                  </a:cxn>
                  <a:cxn ang="0">
                    <a:pos x="3" y="1"/>
                  </a:cxn>
                  <a:cxn ang="0">
                    <a:pos x="5" y="0"/>
                  </a:cxn>
                </a:cxnLst>
                <a:rect l="0" t="0" r="r" b="b"/>
                <a:pathLst>
                  <a:path w="16" h="20">
                    <a:moveTo>
                      <a:pt x="5" y="0"/>
                    </a:moveTo>
                    <a:lnTo>
                      <a:pt x="8" y="0"/>
                    </a:lnTo>
                    <a:lnTo>
                      <a:pt x="14" y="2"/>
                    </a:lnTo>
                    <a:lnTo>
                      <a:pt x="15" y="5"/>
                    </a:lnTo>
                    <a:lnTo>
                      <a:pt x="16" y="9"/>
                    </a:lnTo>
                    <a:lnTo>
                      <a:pt x="16" y="12"/>
                    </a:lnTo>
                    <a:lnTo>
                      <a:pt x="15" y="16"/>
                    </a:lnTo>
                    <a:lnTo>
                      <a:pt x="12" y="19"/>
                    </a:lnTo>
                    <a:lnTo>
                      <a:pt x="10" y="20"/>
                    </a:lnTo>
                    <a:lnTo>
                      <a:pt x="7" y="20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0" y="7"/>
                    </a:lnTo>
                    <a:lnTo>
                      <a:pt x="3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25"/>
              <p:cNvSpPr>
                <a:spLocks/>
              </p:cNvSpPr>
              <p:nvPr/>
            </p:nvSpPr>
            <p:spPr bwMode="auto">
              <a:xfrm>
                <a:off x="3885391" y="4301116"/>
                <a:ext cx="7436" cy="9185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8" y="0"/>
                  </a:cxn>
                  <a:cxn ang="0">
                    <a:pos x="14" y="3"/>
                  </a:cxn>
                  <a:cxn ang="0">
                    <a:pos x="15" y="6"/>
                  </a:cxn>
                  <a:cxn ang="0">
                    <a:pos x="17" y="10"/>
                  </a:cxn>
                  <a:cxn ang="0">
                    <a:pos x="17" y="12"/>
                  </a:cxn>
                  <a:cxn ang="0">
                    <a:pos x="15" y="16"/>
                  </a:cxn>
                  <a:cxn ang="0">
                    <a:pos x="12" y="19"/>
                  </a:cxn>
                  <a:cxn ang="0">
                    <a:pos x="10" y="21"/>
                  </a:cxn>
                  <a:cxn ang="0">
                    <a:pos x="7" y="21"/>
                  </a:cxn>
                  <a:cxn ang="0">
                    <a:pos x="2" y="18"/>
                  </a:cxn>
                  <a:cxn ang="0">
                    <a:pos x="0" y="14"/>
                  </a:cxn>
                  <a:cxn ang="0">
                    <a:pos x="0" y="7"/>
                  </a:cxn>
                  <a:cxn ang="0">
                    <a:pos x="3" y="1"/>
                  </a:cxn>
                  <a:cxn ang="0">
                    <a:pos x="6" y="0"/>
                  </a:cxn>
                </a:cxnLst>
                <a:rect l="0" t="0" r="r" b="b"/>
                <a:pathLst>
                  <a:path w="17" h="21">
                    <a:moveTo>
                      <a:pt x="6" y="0"/>
                    </a:moveTo>
                    <a:lnTo>
                      <a:pt x="8" y="0"/>
                    </a:lnTo>
                    <a:lnTo>
                      <a:pt x="14" y="3"/>
                    </a:lnTo>
                    <a:lnTo>
                      <a:pt x="15" y="6"/>
                    </a:lnTo>
                    <a:lnTo>
                      <a:pt x="17" y="10"/>
                    </a:lnTo>
                    <a:lnTo>
                      <a:pt x="17" y="12"/>
                    </a:lnTo>
                    <a:lnTo>
                      <a:pt x="15" y="16"/>
                    </a:lnTo>
                    <a:lnTo>
                      <a:pt x="12" y="19"/>
                    </a:lnTo>
                    <a:lnTo>
                      <a:pt x="10" y="21"/>
                    </a:lnTo>
                    <a:lnTo>
                      <a:pt x="7" y="21"/>
                    </a:lnTo>
                    <a:lnTo>
                      <a:pt x="2" y="18"/>
                    </a:lnTo>
                    <a:lnTo>
                      <a:pt x="0" y="14"/>
                    </a:lnTo>
                    <a:lnTo>
                      <a:pt x="0" y="7"/>
                    </a:lnTo>
                    <a:lnTo>
                      <a:pt x="3" y="1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26"/>
              <p:cNvSpPr>
                <a:spLocks/>
              </p:cNvSpPr>
              <p:nvPr/>
            </p:nvSpPr>
            <p:spPr bwMode="auto">
              <a:xfrm>
                <a:off x="3845589" y="4293243"/>
                <a:ext cx="31055" cy="15746"/>
              </a:xfrm>
              <a:custGeom>
                <a:avLst/>
                <a:gdLst/>
                <a:ahLst/>
                <a:cxnLst>
                  <a:cxn ang="0">
                    <a:pos x="35" y="0"/>
                  </a:cxn>
                  <a:cxn ang="0">
                    <a:pos x="49" y="2"/>
                  </a:cxn>
                  <a:cxn ang="0">
                    <a:pos x="56" y="4"/>
                  </a:cxn>
                  <a:cxn ang="0">
                    <a:pos x="62" y="8"/>
                  </a:cxn>
                  <a:cxn ang="0">
                    <a:pos x="68" y="17"/>
                  </a:cxn>
                  <a:cxn ang="0">
                    <a:pos x="71" y="28"/>
                  </a:cxn>
                  <a:cxn ang="0">
                    <a:pos x="71" y="32"/>
                  </a:cxn>
                  <a:cxn ang="0">
                    <a:pos x="69" y="34"/>
                  </a:cxn>
                  <a:cxn ang="0">
                    <a:pos x="68" y="36"/>
                  </a:cxn>
                  <a:cxn ang="0">
                    <a:pos x="67" y="34"/>
                  </a:cxn>
                  <a:cxn ang="0">
                    <a:pos x="65" y="34"/>
                  </a:cxn>
                  <a:cxn ang="0">
                    <a:pos x="64" y="32"/>
                  </a:cxn>
                  <a:cxn ang="0">
                    <a:pos x="61" y="29"/>
                  </a:cxn>
                  <a:cxn ang="0">
                    <a:pos x="60" y="29"/>
                  </a:cxn>
                  <a:cxn ang="0">
                    <a:pos x="56" y="30"/>
                  </a:cxn>
                  <a:cxn ang="0">
                    <a:pos x="42" y="36"/>
                  </a:cxn>
                  <a:cxn ang="0">
                    <a:pos x="36" y="34"/>
                  </a:cxn>
                  <a:cxn ang="0">
                    <a:pos x="32" y="32"/>
                  </a:cxn>
                  <a:cxn ang="0">
                    <a:pos x="30" y="29"/>
                  </a:cxn>
                  <a:cxn ang="0">
                    <a:pos x="26" y="28"/>
                  </a:cxn>
                  <a:cxn ang="0">
                    <a:pos x="23" y="25"/>
                  </a:cxn>
                  <a:cxn ang="0">
                    <a:pos x="15" y="25"/>
                  </a:cxn>
                  <a:cxn ang="0">
                    <a:pos x="10" y="24"/>
                  </a:cxn>
                  <a:cxn ang="0">
                    <a:pos x="2" y="24"/>
                  </a:cxn>
                  <a:cxn ang="0">
                    <a:pos x="1" y="22"/>
                  </a:cxn>
                  <a:cxn ang="0">
                    <a:pos x="0" y="22"/>
                  </a:cxn>
                  <a:cxn ang="0">
                    <a:pos x="6" y="15"/>
                  </a:cxn>
                  <a:cxn ang="0">
                    <a:pos x="13" y="10"/>
                  </a:cxn>
                  <a:cxn ang="0">
                    <a:pos x="19" y="4"/>
                  </a:cxn>
                  <a:cxn ang="0">
                    <a:pos x="35" y="0"/>
                  </a:cxn>
                </a:cxnLst>
                <a:rect l="0" t="0" r="r" b="b"/>
                <a:pathLst>
                  <a:path w="71" h="36">
                    <a:moveTo>
                      <a:pt x="35" y="0"/>
                    </a:moveTo>
                    <a:lnTo>
                      <a:pt x="49" y="2"/>
                    </a:lnTo>
                    <a:lnTo>
                      <a:pt x="56" y="4"/>
                    </a:lnTo>
                    <a:lnTo>
                      <a:pt x="62" y="8"/>
                    </a:lnTo>
                    <a:lnTo>
                      <a:pt x="68" y="17"/>
                    </a:lnTo>
                    <a:lnTo>
                      <a:pt x="71" y="28"/>
                    </a:lnTo>
                    <a:lnTo>
                      <a:pt x="71" y="32"/>
                    </a:lnTo>
                    <a:lnTo>
                      <a:pt x="69" y="34"/>
                    </a:lnTo>
                    <a:lnTo>
                      <a:pt x="68" y="36"/>
                    </a:lnTo>
                    <a:lnTo>
                      <a:pt x="67" y="34"/>
                    </a:lnTo>
                    <a:lnTo>
                      <a:pt x="65" y="34"/>
                    </a:lnTo>
                    <a:lnTo>
                      <a:pt x="64" y="32"/>
                    </a:lnTo>
                    <a:lnTo>
                      <a:pt x="61" y="29"/>
                    </a:lnTo>
                    <a:lnTo>
                      <a:pt x="60" y="29"/>
                    </a:lnTo>
                    <a:lnTo>
                      <a:pt x="56" y="30"/>
                    </a:lnTo>
                    <a:lnTo>
                      <a:pt x="42" y="36"/>
                    </a:lnTo>
                    <a:lnTo>
                      <a:pt x="36" y="34"/>
                    </a:lnTo>
                    <a:lnTo>
                      <a:pt x="32" y="32"/>
                    </a:lnTo>
                    <a:lnTo>
                      <a:pt x="30" y="29"/>
                    </a:lnTo>
                    <a:lnTo>
                      <a:pt x="26" y="28"/>
                    </a:lnTo>
                    <a:lnTo>
                      <a:pt x="23" y="25"/>
                    </a:lnTo>
                    <a:lnTo>
                      <a:pt x="15" y="25"/>
                    </a:lnTo>
                    <a:lnTo>
                      <a:pt x="10" y="24"/>
                    </a:lnTo>
                    <a:lnTo>
                      <a:pt x="2" y="24"/>
                    </a:lnTo>
                    <a:lnTo>
                      <a:pt x="1" y="22"/>
                    </a:lnTo>
                    <a:lnTo>
                      <a:pt x="0" y="22"/>
                    </a:lnTo>
                    <a:lnTo>
                      <a:pt x="6" y="15"/>
                    </a:lnTo>
                    <a:lnTo>
                      <a:pt x="13" y="10"/>
                    </a:lnTo>
                    <a:lnTo>
                      <a:pt x="19" y="4"/>
                    </a:lnTo>
                    <a:lnTo>
                      <a:pt x="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27"/>
              <p:cNvSpPr>
                <a:spLocks/>
              </p:cNvSpPr>
              <p:nvPr/>
            </p:nvSpPr>
            <p:spPr bwMode="auto">
              <a:xfrm>
                <a:off x="4497736" y="4505378"/>
                <a:ext cx="38928" cy="88353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75" y="0"/>
                  </a:cxn>
                  <a:cxn ang="0">
                    <a:pos x="81" y="4"/>
                  </a:cxn>
                  <a:cxn ang="0">
                    <a:pos x="85" y="14"/>
                  </a:cxn>
                  <a:cxn ang="0">
                    <a:pos x="88" y="24"/>
                  </a:cxn>
                  <a:cxn ang="0">
                    <a:pos x="89" y="35"/>
                  </a:cxn>
                  <a:cxn ang="0">
                    <a:pos x="89" y="47"/>
                  </a:cxn>
                  <a:cxn ang="0">
                    <a:pos x="86" y="61"/>
                  </a:cxn>
                  <a:cxn ang="0">
                    <a:pos x="84" y="73"/>
                  </a:cxn>
                  <a:cxn ang="0">
                    <a:pos x="78" y="89"/>
                  </a:cxn>
                  <a:cxn ang="0">
                    <a:pos x="70" y="119"/>
                  </a:cxn>
                  <a:cxn ang="0">
                    <a:pos x="65" y="132"/>
                  </a:cxn>
                  <a:cxn ang="0">
                    <a:pos x="58" y="154"/>
                  </a:cxn>
                  <a:cxn ang="0">
                    <a:pos x="51" y="178"/>
                  </a:cxn>
                  <a:cxn ang="0">
                    <a:pos x="47" y="189"/>
                  </a:cxn>
                  <a:cxn ang="0">
                    <a:pos x="41" y="196"/>
                  </a:cxn>
                  <a:cxn ang="0">
                    <a:pos x="34" y="200"/>
                  </a:cxn>
                  <a:cxn ang="0">
                    <a:pos x="25" y="202"/>
                  </a:cxn>
                  <a:cxn ang="0">
                    <a:pos x="15" y="200"/>
                  </a:cxn>
                  <a:cxn ang="0">
                    <a:pos x="10" y="195"/>
                  </a:cxn>
                  <a:cxn ang="0">
                    <a:pos x="6" y="188"/>
                  </a:cxn>
                  <a:cxn ang="0">
                    <a:pos x="6" y="169"/>
                  </a:cxn>
                  <a:cxn ang="0">
                    <a:pos x="0" y="147"/>
                  </a:cxn>
                  <a:cxn ang="0">
                    <a:pos x="0" y="137"/>
                  </a:cxn>
                  <a:cxn ang="0">
                    <a:pos x="2" y="130"/>
                  </a:cxn>
                  <a:cxn ang="0">
                    <a:pos x="6" y="122"/>
                  </a:cxn>
                  <a:cxn ang="0">
                    <a:pos x="8" y="110"/>
                  </a:cxn>
                  <a:cxn ang="0">
                    <a:pos x="7" y="96"/>
                  </a:cxn>
                  <a:cxn ang="0">
                    <a:pos x="3" y="82"/>
                  </a:cxn>
                  <a:cxn ang="0">
                    <a:pos x="2" y="73"/>
                  </a:cxn>
                  <a:cxn ang="0">
                    <a:pos x="6" y="65"/>
                  </a:cxn>
                  <a:cxn ang="0">
                    <a:pos x="13" y="59"/>
                  </a:cxn>
                  <a:cxn ang="0">
                    <a:pos x="19" y="55"/>
                  </a:cxn>
                  <a:cxn ang="0">
                    <a:pos x="24" y="55"/>
                  </a:cxn>
                  <a:cxn ang="0">
                    <a:pos x="28" y="54"/>
                  </a:cxn>
                  <a:cxn ang="0">
                    <a:pos x="34" y="50"/>
                  </a:cxn>
                  <a:cxn ang="0">
                    <a:pos x="43" y="41"/>
                  </a:cxn>
                  <a:cxn ang="0">
                    <a:pos x="49" y="30"/>
                  </a:cxn>
                  <a:cxn ang="0">
                    <a:pos x="55" y="22"/>
                  </a:cxn>
                  <a:cxn ang="0">
                    <a:pos x="59" y="13"/>
                  </a:cxn>
                  <a:cxn ang="0">
                    <a:pos x="63" y="6"/>
                  </a:cxn>
                  <a:cxn ang="0">
                    <a:pos x="69" y="0"/>
                  </a:cxn>
                </a:cxnLst>
                <a:rect l="0" t="0" r="r" b="b"/>
                <a:pathLst>
                  <a:path w="89" h="202">
                    <a:moveTo>
                      <a:pt x="69" y="0"/>
                    </a:moveTo>
                    <a:lnTo>
                      <a:pt x="75" y="0"/>
                    </a:lnTo>
                    <a:lnTo>
                      <a:pt x="81" y="4"/>
                    </a:lnTo>
                    <a:lnTo>
                      <a:pt x="85" y="14"/>
                    </a:lnTo>
                    <a:lnTo>
                      <a:pt x="88" y="24"/>
                    </a:lnTo>
                    <a:lnTo>
                      <a:pt x="89" y="35"/>
                    </a:lnTo>
                    <a:lnTo>
                      <a:pt x="89" y="47"/>
                    </a:lnTo>
                    <a:lnTo>
                      <a:pt x="86" y="61"/>
                    </a:lnTo>
                    <a:lnTo>
                      <a:pt x="84" y="73"/>
                    </a:lnTo>
                    <a:lnTo>
                      <a:pt x="78" y="89"/>
                    </a:lnTo>
                    <a:lnTo>
                      <a:pt x="70" y="119"/>
                    </a:lnTo>
                    <a:lnTo>
                      <a:pt x="65" y="132"/>
                    </a:lnTo>
                    <a:lnTo>
                      <a:pt x="58" y="154"/>
                    </a:lnTo>
                    <a:lnTo>
                      <a:pt x="51" y="178"/>
                    </a:lnTo>
                    <a:lnTo>
                      <a:pt x="47" y="189"/>
                    </a:lnTo>
                    <a:lnTo>
                      <a:pt x="41" y="196"/>
                    </a:lnTo>
                    <a:lnTo>
                      <a:pt x="34" y="200"/>
                    </a:lnTo>
                    <a:lnTo>
                      <a:pt x="25" y="202"/>
                    </a:lnTo>
                    <a:lnTo>
                      <a:pt x="15" y="200"/>
                    </a:lnTo>
                    <a:lnTo>
                      <a:pt x="10" y="195"/>
                    </a:lnTo>
                    <a:lnTo>
                      <a:pt x="6" y="188"/>
                    </a:lnTo>
                    <a:lnTo>
                      <a:pt x="6" y="169"/>
                    </a:lnTo>
                    <a:lnTo>
                      <a:pt x="0" y="147"/>
                    </a:lnTo>
                    <a:lnTo>
                      <a:pt x="0" y="137"/>
                    </a:lnTo>
                    <a:lnTo>
                      <a:pt x="2" y="130"/>
                    </a:lnTo>
                    <a:lnTo>
                      <a:pt x="6" y="122"/>
                    </a:lnTo>
                    <a:lnTo>
                      <a:pt x="8" y="110"/>
                    </a:lnTo>
                    <a:lnTo>
                      <a:pt x="7" y="96"/>
                    </a:lnTo>
                    <a:lnTo>
                      <a:pt x="3" y="82"/>
                    </a:lnTo>
                    <a:lnTo>
                      <a:pt x="2" y="73"/>
                    </a:lnTo>
                    <a:lnTo>
                      <a:pt x="6" y="65"/>
                    </a:lnTo>
                    <a:lnTo>
                      <a:pt x="13" y="59"/>
                    </a:lnTo>
                    <a:lnTo>
                      <a:pt x="19" y="55"/>
                    </a:lnTo>
                    <a:lnTo>
                      <a:pt x="24" y="55"/>
                    </a:lnTo>
                    <a:lnTo>
                      <a:pt x="28" y="54"/>
                    </a:lnTo>
                    <a:lnTo>
                      <a:pt x="34" y="50"/>
                    </a:lnTo>
                    <a:lnTo>
                      <a:pt x="43" y="41"/>
                    </a:lnTo>
                    <a:lnTo>
                      <a:pt x="49" y="30"/>
                    </a:lnTo>
                    <a:lnTo>
                      <a:pt x="55" y="22"/>
                    </a:lnTo>
                    <a:lnTo>
                      <a:pt x="59" y="13"/>
                    </a:lnTo>
                    <a:lnTo>
                      <a:pt x="63" y="6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28"/>
              <p:cNvSpPr>
                <a:spLocks/>
              </p:cNvSpPr>
              <p:nvPr/>
            </p:nvSpPr>
            <p:spPr bwMode="auto">
              <a:xfrm>
                <a:off x="4698061" y="4362351"/>
                <a:ext cx="11372" cy="30617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4" y="0"/>
                  </a:cxn>
                  <a:cxn ang="0">
                    <a:pos x="17" y="5"/>
                  </a:cxn>
                  <a:cxn ang="0">
                    <a:pos x="19" y="12"/>
                  </a:cxn>
                  <a:cxn ang="0">
                    <a:pos x="22" y="20"/>
                  </a:cxn>
                  <a:cxn ang="0">
                    <a:pos x="25" y="26"/>
                  </a:cxn>
                  <a:cxn ang="0">
                    <a:pos x="26" y="31"/>
                  </a:cxn>
                  <a:cxn ang="0">
                    <a:pos x="25" y="41"/>
                  </a:cxn>
                  <a:cxn ang="0">
                    <a:pos x="22" y="52"/>
                  </a:cxn>
                  <a:cxn ang="0">
                    <a:pos x="18" y="61"/>
                  </a:cxn>
                  <a:cxn ang="0">
                    <a:pos x="14" y="68"/>
                  </a:cxn>
                  <a:cxn ang="0">
                    <a:pos x="7" y="70"/>
                  </a:cxn>
                  <a:cxn ang="0">
                    <a:pos x="3" y="64"/>
                  </a:cxn>
                  <a:cxn ang="0">
                    <a:pos x="0" y="55"/>
                  </a:cxn>
                  <a:cxn ang="0">
                    <a:pos x="0" y="41"/>
                  </a:cxn>
                  <a:cxn ang="0">
                    <a:pos x="2" y="27"/>
                  </a:cxn>
                  <a:cxn ang="0">
                    <a:pos x="3" y="15"/>
                  </a:cxn>
                  <a:cxn ang="0">
                    <a:pos x="6" y="5"/>
                  </a:cxn>
                  <a:cxn ang="0">
                    <a:pos x="9" y="0"/>
                  </a:cxn>
                </a:cxnLst>
                <a:rect l="0" t="0" r="r" b="b"/>
                <a:pathLst>
                  <a:path w="26" h="70">
                    <a:moveTo>
                      <a:pt x="9" y="0"/>
                    </a:moveTo>
                    <a:lnTo>
                      <a:pt x="14" y="0"/>
                    </a:lnTo>
                    <a:lnTo>
                      <a:pt x="17" y="5"/>
                    </a:lnTo>
                    <a:lnTo>
                      <a:pt x="19" y="12"/>
                    </a:lnTo>
                    <a:lnTo>
                      <a:pt x="22" y="20"/>
                    </a:lnTo>
                    <a:lnTo>
                      <a:pt x="25" y="26"/>
                    </a:lnTo>
                    <a:lnTo>
                      <a:pt x="26" y="31"/>
                    </a:lnTo>
                    <a:lnTo>
                      <a:pt x="25" y="41"/>
                    </a:lnTo>
                    <a:lnTo>
                      <a:pt x="22" y="52"/>
                    </a:lnTo>
                    <a:lnTo>
                      <a:pt x="18" y="61"/>
                    </a:lnTo>
                    <a:lnTo>
                      <a:pt x="14" y="68"/>
                    </a:lnTo>
                    <a:lnTo>
                      <a:pt x="7" y="70"/>
                    </a:lnTo>
                    <a:lnTo>
                      <a:pt x="3" y="64"/>
                    </a:lnTo>
                    <a:lnTo>
                      <a:pt x="0" y="55"/>
                    </a:lnTo>
                    <a:lnTo>
                      <a:pt x="0" y="41"/>
                    </a:lnTo>
                    <a:lnTo>
                      <a:pt x="2" y="27"/>
                    </a:lnTo>
                    <a:lnTo>
                      <a:pt x="3" y="15"/>
                    </a:lnTo>
                    <a:lnTo>
                      <a:pt x="6" y="5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29"/>
              <p:cNvSpPr>
                <a:spLocks/>
              </p:cNvSpPr>
              <p:nvPr/>
            </p:nvSpPr>
            <p:spPr bwMode="auto">
              <a:xfrm>
                <a:off x="4300474" y="4154152"/>
                <a:ext cx="9623" cy="12684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15" y="3"/>
                  </a:cxn>
                  <a:cxn ang="0">
                    <a:pos x="21" y="7"/>
                  </a:cxn>
                  <a:cxn ang="0">
                    <a:pos x="22" y="15"/>
                  </a:cxn>
                  <a:cxn ang="0">
                    <a:pos x="21" y="22"/>
                  </a:cxn>
                  <a:cxn ang="0">
                    <a:pos x="18" y="26"/>
                  </a:cxn>
                  <a:cxn ang="0">
                    <a:pos x="15" y="29"/>
                  </a:cxn>
                  <a:cxn ang="0">
                    <a:pos x="7" y="29"/>
                  </a:cxn>
                  <a:cxn ang="0">
                    <a:pos x="3" y="26"/>
                  </a:cxn>
                  <a:cxn ang="0">
                    <a:pos x="0" y="20"/>
                  </a:cxn>
                  <a:cxn ang="0">
                    <a:pos x="1" y="11"/>
                  </a:cxn>
                  <a:cxn ang="0">
                    <a:pos x="4" y="3"/>
                  </a:cxn>
                  <a:cxn ang="0">
                    <a:pos x="11" y="0"/>
                  </a:cxn>
                </a:cxnLst>
                <a:rect l="0" t="0" r="r" b="b"/>
                <a:pathLst>
                  <a:path w="22" h="29">
                    <a:moveTo>
                      <a:pt x="11" y="0"/>
                    </a:moveTo>
                    <a:lnTo>
                      <a:pt x="15" y="3"/>
                    </a:lnTo>
                    <a:lnTo>
                      <a:pt x="21" y="7"/>
                    </a:lnTo>
                    <a:lnTo>
                      <a:pt x="22" y="15"/>
                    </a:lnTo>
                    <a:lnTo>
                      <a:pt x="21" y="22"/>
                    </a:lnTo>
                    <a:lnTo>
                      <a:pt x="18" y="26"/>
                    </a:lnTo>
                    <a:lnTo>
                      <a:pt x="15" y="29"/>
                    </a:lnTo>
                    <a:lnTo>
                      <a:pt x="7" y="29"/>
                    </a:lnTo>
                    <a:lnTo>
                      <a:pt x="3" y="26"/>
                    </a:lnTo>
                    <a:lnTo>
                      <a:pt x="0" y="20"/>
                    </a:lnTo>
                    <a:lnTo>
                      <a:pt x="1" y="11"/>
                    </a:lnTo>
                    <a:lnTo>
                      <a:pt x="4" y="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30"/>
              <p:cNvSpPr>
                <a:spLocks/>
              </p:cNvSpPr>
              <p:nvPr/>
            </p:nvSpPr>
            <p:spPr bwMode="auto">
              <a:xfrm>
                <a:off x="4269857" y="4160276"/>
                <a:ext cx="4374" cy="5249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9" y="0"/>
                  </a:cxn>
                  <a:cxn ang="0">
                    <a:pos x="10" y="1"/>
                  </a:cxn>
                  <a:cxn ang="0">
                    <a:pos x="10" y="8"/>
                  </a:cxn>
                  <a:cxn ang="0">
                    <a:pos x="7" y="11"/>
                  </a:cxn>
                  <a:cxn ang="0">
                    <a:pos x="4" y="12"/>
                  </a:cxn>
                  <a:cxn ang="0">
                    <a:pos x="2" y="11"/>
                  </a:cxn>
                  <a:cxn ang="0">
                    <a:pos x="0" y="11"/>
                  </a:cxn>
                  <a:cxn ang="0">
                    <a:pos x="0" y="7"/>
                  </a:cxn>
                  <a:cxn ang="0">
                    <a:pos x="2" y="3"/>
                  </a:cxn>
                  <a:cxn ang="0">
                    <a:pos x="4" y="0"/>
                  </a:cxn>
                </a:cxnLst>
                <a:rect l="0" t="0" r="r" b="b"/>
                <a:pathLst>
                  <a:path w="10" h="12">
                    <a:moveTo>
                      <a:pt x="4" y="0"/>
                    </a:moveTo>
                    <a:lnTo>
                      <a:pt x="9" y="0"/>
                    </a:lnTo>
                    <a:lnTo>
                      <a:pt x="10" y="1"/>
                    </a:lnTo>
                    <a:lnTo>
                      <a:pt x="10" y="8"/>
                    </a:lnTo>
                    <a:lnTo>
                      <a:pt x="7" y="11"/>
                    </a:lnTo>
                    <a:lnTo>
                      <a:pt x="4" y="12"/>
                    </a:lnTo>
                    <a:lnTo>
                      <a:pt x="2" y="11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2" y="3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31"/>
              <p:cNvSpPr>
                <a:spLocks/>
              </p:cNvSpPr>
              <p:nvPr/>
            </p:nvSpPr>
            <p:spPr bwMode="auto">
              <a:xfrm>
                <a:off x="4324968" y="4172086"/>
                <a:ext cx="18808" cy="11372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4" y="0"/>
                  </a:cxn>
                  <a:cxn ang="0">
                    <a:pos x="21" y="2"/>
                  </a:cxn>
                  <a:cxn ang="0">
                    <a:pos x="29" y="2"/>
                  </a:cxn>
                  <a:cxn ang="0">
                    <a:pos x="37" y="6"/>
                  </a:cxn>
                  <a:cxn ang="0">
                    <a:pos x="38" y="10"/>
                  </a:cxn>
                  <a:cxn ang="0">
                    <a:pos x="41" y="14"/>
                  </a:cxn>
                  <a:cxn ang="0">
                    <a:pos x="43" y="18"/>
                  </a:cxn>
                  <a:cxn ang="0">
                    <a:pos x="40" y="24"/>
                  </a:cxn>
                  <a:cxn ang="0">
                    <a:pos x="34" y="26"/>
                  </a:cxn>
                  <a:cxn ang="0">
                    <a:pos x="27" y="26"/>
                  </a:cxn>
                  <a:cxn ang="0">
                    <a:pos x="22" y="24"/>
                  </a:cxn>
                  <a:cxn ang="0">
                    <a:pos x="14" y="16"/>
                  </a:cxn>
                  <a:cxn ang="0">
                    <a:pos x="11" y="14"/>
                  </a:cxn>
                  <a:cxn ang="0">
                    <a:pos x="8" y="11"/>
                  </a:cxn>
                  <a:cxn ang="0">
                    <a:pos x="6" y="10"/>
                  </a:cxn>
                  <a:cxn ang="0">
                    <a:pos x="1" y="6"/>
                  </a:cxn>
                  <a:cxn ang="0">
                    <a:pos x="0" y="3"/>
                  </a:cxn>
                  <a:cxn ang="0">
                    <a:pos x="1" y="2"/>
                  </a:cxn>
                  <a:cxn ang="0">
                    <a:pos x="7" y="0"/>
                  </a:cxn>
                </a:cxnLst>
                <a:rect l="0" t="0" r="r" b="b"/>
                <a:pathLst>
                  <a:path w="43" h="26">
                    <a:moveTo>
                      <a:pt x="7" y="0"/>
                    </a:moveTo>
                    <a:lnTo>
                      <a:pt x="14" y="0"/>
                    </a:lnTo>
                    <a:lnTo>
                      <a:pt x="21" y="2"/>
                    </a:lnTo>
                    <a:lnTo>
                      <a:pt x="29" y="2"/>
                    </a:lnTo>
                    <a:lnTo>
                      <a:pt x="37" y="6"/>
                    </a:lnTo>
                    <a:lnTo>
                      <a:pt x="38" y="10"/>
                    </a:lnTo>
                    <a:lnTo>
                      <a:pt x="41" y="14"/>
                    </a:lnTo>
                    <a:lnTo>
                      <a:pt x="43" y="18"/>
                    </a:lnTo>
                    <a:lnTo>
                      <a:pt x="40" y="24"/>
                    </a:lnTo>
                    <a:lnTo>
                      <a:pt x="34" y="26"/>
                    </a:lnTo>
                    <a:lnTo>
                      <a:pt x="27" y="26"/>
                    </a:lnTo>
                    <a:lnTo>
                      <a:pt x="22" y="24"/>
                    </a:lnTo>
                    <a:lnTo>
                      <a:pt x="14" y="16"/>
                    </a:lnTo>
                    <a:lnTo>
                      <a:pt x="11" y="14"/>
                    </a:lnTo>
                    <a:lnTo>
                      <a:pt x="8" y="11"/>
                    </a:lnTo>
                    <a:lnTo>
                      <a:pt x="6" y="10"/>
                    </a:lnTo>
                    <a:lnTo>
                      <a:pt x="1" y="6"/>
                    </a:lnTo>
                    <a:lnTo>
                      <a:pt x="0" y="3"/>
                    </a:lnTo>
                    <a:lnTo>
                      <a:pt x="1" y="2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32"/>
              <p:cNvSpPr>
                <a:spLocks/>
              </p:cNvSpPr>
              <p:nvPr/>
            </p:nvSpPr>
            <p:spPr bwMode="auto">
              <a:xfrm>
                <a:off x="4199437" y="4060113"/>
                <a:ext cx="24494" cy="28431"/>
              </a:xfrm>
              <a:custGeom>
                <a:avLst/>
                <a:gdLst/>
                <a:ahLst/>
                <a:cxnLst>
                  <a:cxn ang="0">
                    <a:pos x="31" y="0"/>
                  </a:cxn>
                  <a:cxn ang="0">
                    <a:pos x="41" y="0"/>
                  </a:cxn>
                  <a:cxn ang="0">
                    <a:pos x="49" y="6"/>
                  </a:cxn>
                  <a:cxn ang="0">
                    <a:pos x="53" y="11"/>
                  </a:cxn>
                  <a:cxn ang="0">
                    <a:pos x="56" y="21"/>
                  </a:cxn>
                  <a:cxn ang="0">
                    <a:pos x="56" y="32"/>
                  </a:cxn>
                  <a:cxn ang="0">
                    <a:pos x="55" y="40"/>
                  </a:cxn>
                  <a:cxn ang="0">
                    <a:pos x="49" y="47"/>
                  </a:cxn>
                  <a:cxn ang="0">
                    <a:pos x="38" y="55"/>
                  </a:cxn>
                  <a:cxn ang="0">
                    <a:pos x="30" y="59"/>
                  </a:cxn>
                  <a:cxn ang="0">
                    <a:pos x="20" y="63"/>
                  </a:cxn>
                  <a:cxn ang="0">
                    <a:pos x="12" y="65"/>
                  </a:cxn>
                  <a:cxn ang="0">
                    <a:pos x="7" y="62"/>
                  </a:cxn>
                  <a:cxn ang="0">
                    <a:pos x="4" y="59"/>
                  </a:cxn>
                  <a:cxn ang="0">
                    <a:pos x="1" y="55"/>
                  </a:cxn>
                  <a:cxn ang="0">
                    <a:pos x="0" y="52"/>
                  </a:cxn>
                  <a:cxn ang="0">
                    <a:pos x="0" y="50"/>
                  </a:cxn>
                  <a:cxn ang="0">
                    <a:pos x="1" y="47"/>
                  </a:cxn>
                  <a:cxn ang="0">
                    <a:pos x="5" y="43"/>
                  </a:cxn>
                  <a:cxn ang="0">
                    <a:pos x="5" y="34"/>
                  </a:cxn>
                  <a:cxn ang="0">
                    <a:pos x="3" y="26"/>
                  </a:cxn>
                  <a:cxn ang="0">
                    <a:pos x="3" y="19"/>
                  </a:cxn>
                  <a:cxn ang="0">
                    <a:pos x="7" y="15"/>
                  </a:cxn>
                  <a:cxn ang="0">
                    <a:pos x="8" y="15"/>
                  </a:cxn>
                  <a:cxn ang="0">
                    <a:pos x="11" y="14"/>
                  </a:cxn>
                  <a:cxn ang="0">
                    <a:pos x="14" y="14"/>
                  </a:cxn>
                  <a:cxn ang="0">
                    <a:pos x="19" y="11"/>
                  </a:cxn>
                  <a:cxn ang="0">
                    <a:pos x="20" y="8"/>
                  </a:cxn>
                  <a:cxn ang="0">
                    <a:pos x="23" y="6"/>
                  </a:cxn>
                  <a:cxn ang="0">
                    <a:pos x="25" y="3"/>
                  </a:cxn>
                  <a:cxn ang="0">
                    <a:pos x="27" y="2"/>
                  </a:cxn>
                  <a:cxn ang="0">
                    <a:pos x="31" y="0"/>
                  </a:cxn>
                </a:cxnLst>
                <a:rect l="0" t="0" r="r" b="b"/>
                <a:pathLst>
                  <a:path w="56" h="65">
                    <a:moveTo>
                      <a:pt x="31" y="0"/>
                    </a:moveTo>
                    <a:lnTo>
                      <a:pt x="41" y="0"/>
                    </a:lnTo>
                    <a:lnTo>
                      <a:pt x="49" y="6"/>
                    </a:lnTo>
                    <a:lnTo>
                      <a:pt x="53" y="11"/>
                    </a:lnTo>
                    <a:lnTo>
                      <a:pt x="56" y="21"/>
                    </a:lnTo>
                    <a:lnTo>
                      <a:pt x="56" y="32"/>
                    </a:lnTo>
                    <a:lnTo>
                      <a:pt x="55" y="40"/>
                    </a:lnTo>
                    <a:lnTo>
                      <a:pt x="49" y="47"/>
                    </a:lnTo>
                    <a:lnTo>
                      <a:pt x="38" y="55"/>
                    </a:lnTo>
                    <a:lnTo>
                      <a:pt x="30" y="59"/>
                    </a:lnTo>
                    <a:lnTo>
                      <a:pt x="20" y="63"/>
                    </a:lnTo>
                    <a:lnTo>
                      <a:pt x="12" y="65"/>
                    </a:lnTo>
                    <a:lnTo>
                      <a:pt x="7" y="62"/>
                    </a:lnTo>
                    <a:lnTo>
                      <a:pt x="4" y="59"/>
                    </a:lnTo>
                    <a:lnTo>
                      <a:pt x="1" y="55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1" y="47"/>
                    </a:lnTo>
                    <a:lnTo>
                      <a:pt x="5" y="43"/>
                    </a:lnTo>
                    <a:lnTo>
                      <a:pt x="5" y="34"/>
                    </a:lnTo>
                    <a:lnTo>
                      <a:pt x="3" y="26"/>
                    </a:lnTo>
                    <a:lnTo>
                      <a:pt x="3" y="19"/>
                    </a:lnTo>
                    <a:lnTo>
                      <a:pt x="7" y="15"/>
                    </a:lnTo>
                    <a:lnTo>
                      <a:pt x="8" y="15"/>
                    </a:lnTo>
                    <a:lnTo>
                      <a:pt x="11" y="14"/>
                    </a:lnTo>
                    <a:lnTo>
                      <a:pt x="14" y="14"/>
                    </a:lnTo>
                    <a:lnTo>
                      <a:pt x="19" y="11"/>
                    </a:lnTo>
                    <a:lnTo>
                      <a:pt x="20" y="8"/>
                    </a:lnTo>
                    <a:lnTo>
                      <a:pt x="23" y="6"/>
                    </a:lnTo>
                    <a:lnTo>
                      <a:pt x="25" y="3"/>
                    </a:lnTo>
                    <a:lnTo>
                      <a:pt x="2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33"/>
              <p:cNvSpPr>
                <a:spLocks/>
              </p:cNvSpPr>
              <p:nvPr/>
            </p:nvSpPr>
            <p:spPr bwMode="auto">
              <a:xfrm>
                <a:off x="4216058" y="4038244"/>
                <a:ext cx="50737" cy="56861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60" y="5"/>
                  </a:cxn>
                  <a:cxn ang="0">
                    <a:pos x="78" y="8"/>
                  </a:cxn>
                  <a:cxn ang="0">
                    <a:pos x="85" y="17"/>
                  </a:cxn>
                  <a:cxn ang="0">
                    <a:pos x="71" y="34"/>
                  </a:cxn>
                  <a:cxn ang="0">
                    <a:pos x="67" y="42"/>
                  </a:cxn>
                  <a:cxn ang="0">
                    <a:pos x="80" y="58"/>
                  </a:cxn>
                  <a:cxn ang="0">
                    <a:pos x="95" y="76"/>
                  </a:cxn>
                  <a:cxn ang="0">
                    <a:pos x="108" y="89"/>
                  </a:cxn>
                  <a:cxn ang="0">
                    <a:pos x="116" y="104"/>
                  </a:cxn>
                  <a:cxn ang="0">
                    <a:pos x="110" y="119"/>
                  </a:cxn>
                  <a:cxn ang="0">
                    <a:pos x="95" y="127"/>
                  </a:cxn>
                  <a:cxn ang="0">
                    <a:pos x="77" y="123"/>
                  </a:cxn>
                  <a:cxn ang="0">
                    <a:pos x="58" y="120"/>
                  </a:cxn>
                  <a:cxn ang="0">
                    <a:pos x="49" y="127"/>
                  </a:cxn>
                  <a:cxn ang="0">
                    <a:pos x="45" y="130"/>
                  </a:cxn>
                  <a:cxn ang="0">
                    <a:pos x="41" y="128"/>
                  </a:cxn>
                  <a:cxn ang="0">
                    <a:pos x="41" y="124"/>
                  </a:cxn>
                  <a:cxn ang="0">
                    <a:pos x="43" y="119"/>
                  </a:cxn>
                  <a:cxn ang="0">
                    <a:pos x="41" y="117"/>
                  </a:cxn>
                  <a:cxn ang="0">
                    <a:pos x="25" y="119"/>
                  </a:cxn>
                  <a:cxn ang="0">
                    <a:pos x="17" y="113"/>
                  </a:cxn>
                  <a:cxn ang="0">
                    <a:pos x="36" y="89"/>
                  </a:cxn>
                  <a:cxn ang="0">
                    <a:pos x="52" y="76"/>
                  </a:cxn>
                  <a:cxn ang="0">
                    <a:pos x="49" y="69"/>
                  </a:cxn>
                  <a:cxn ang="0">
                    <a:pos x="34" y="63"/>
                  </a:cxn>
                  <a:cxn ang="0">
                    <a:pos x="17" y="53"/>
                  </a:cxn>
                  <a:cxn ang="0">
                    <a:pos x="4" y="35"/>
                  </a:cxn>
                  <a:cxn ang="0">
                    <a:pos x="0" y="23"/>
                  </a:cxn>
                  <a:cxn ang="0">
                    <a:pos x="6" y="12"/>
                  </a:cxn>
                  <a:cxn ang="0">
                    <a:pos x="14" y="13"/>
                  </a:cxn>
                  <a:cxn ang="0">
                    <a:pos x="30" y="4"/>
                  </a:cxn>
                </a:cxnLst>
                <a:rect l="0" t="0" r="r" b="b"/>
                <a:pathLst>
                  <a:path w="116" h="130">
                    <a:moveTo>
                      <a:pt x="37" y="0"/>
                    </a:moveTo>
                    <a:lnTo>
                      <a:pt x="45" y="2"/>
                    </a:lnTo>
                    <a:lnTo>
                      <a:pt x="52" y="5"/>
                    </a:lnTo>
                    <a:lnTo>
                      <a:pt x="60" y="5"/>
                    </a:lnTo>
                    <a:lnTo>
                      <a:pt x="70" y="6"/>
                    </a:lnTo>
                    <a:lnTo>
                      <a:pt x="78" y="8"/>
                    </a:lnTo>
                    <a:lnTo>
                      <a:pt x="84" y="12"/>
                    </a:lnTo>
                    <a:lnTo>
                      <a:pt x="85" y="17"/>
                    </a:lnTo>
                    <a:lnTo>
                      <a:pt x="82" y="23"/>
                    </a:lnTo>
                    <a:lnTo>
                      <a:pt x="71" y="34"/>
                    </a:lnTo>
                    <a:lnTo>
                      <a:pt x="67" y="39"/>
                    </a:lnTo>
                    <a:lnTo>
                      <a:pt x="67" y="42"/>
                    </a:lnTo>
                    <a:lnTo>
                      <a:pt x="73" y="49"/>
                    </a:lnTo>
                    <a:lnTo>
                      <a:pt x="80" y="58"/>
                    </a:lnTo>
                    <a:lnTo>
                      <a:pt x="88" y="69"/>
                    </a:lnTo>
                    <a:lnTo>
                      <a:pt x="95" y="76"/>
                    </a:lnTo>
                    <a:lnTo>
                      <a:pt x="101" y="82"/>
                    </a:lnTo>
                    <a:lnTo>
                      <a:pt x="108" y="89"/>
                    </a:lnTo>
                    <a:lnTo>
                      <a:pt x="114" y="97"/>
                    </a:lnTo>
                    <a:lnTo>
                      <a:pt x="116" y="104"/>
                    </a:lnTo>
                    <a:lnTo>
                      <a:pt x="115" y="112"/>
                    </a:lnTo>
                    <a:lnTo>
                      <a:pt x="110" y="119"/>
                    </a:lnTo>
                    <a:lnTo>
                      <a:pt x="101" y="124"/>
                    </a:lnTo>
                    <a:lnTo>
                      <a:pt x="95" y="127"/>
                    </a:lnTo>
                    <a:lnTo>
                      <a:pt x="86" y="126"/>
                    </a:lnTo>
                    <a:lnTo>
                      <a:pt x="77" y="123"/>
                    </a:lnTo>
                    <a:lnTo>
                      <a:pt x="60" y="120"/>
                    </a:lnTo>
                    <a:lnTo>
                      <a:pt x="58" y="120"/>
                    </a:lnTo>
                    <a:lnTo>
                      <a:pt x="54" y="123"/>
                    </a:lnTo>
                    <a:lnTo>
                      <a:pt x="49" y="127"/>
                    </a:lnTo>
                    <a:lnTo>
                      <a:pt x="47" y="128"/>
                    </a:lnTo>
                    <a:lnTo>
                      <a:pt x="45" y="130"/>
                    </a:lnTo>
                    <a:lnTo>
                      <a:pt x="43" y="130"/>
                    </a:lnTo>
                    <a:lnTo>
                      <a:pt x="41" y="128"/>
                    </a:lnTo>
                    <a:lnTo>
                      <a:pt x="40" y="126"/>
                    </a:lnTo>
                    <a:lnTo>
                      <a:pt x="41" y="124"/>
                    </a:lnTo>
                    <a:lnTo>
                      <a:pt x="41" y="121"/>
                    </a:lnTo>
                    <a:lnTo>
                      <a:pt x="43" y="119"/>
                    </a:lnTo>
                    <a:lnTo>
                      <a:pt x="44" y="117"/>
                    </a:lnTo>
                    <a:lnTo>
                      <a:pt x="41" y="117"/>
                    </a:lnTo>
                    <a:lnTo>
                      <a:pt x="33" y="119"/>
                    </a:lnTo>
                    <a:lnTo>
                      <a:pt x="25" y="119"/>
                    </a:lnTo>
                    <a:lnTo>
                      <a:pt x="18" y="117"/>
                    </a:lnTo>
                    <a:lnTo>
                      <a:pt x="17" y="113"/>
                    </a:lnTo>
                    <a:lnTo>
                      <a:pt x="19" y="108"/>
                    </a:lnTo>
                    <a:lnTo>
                      <a:pt x="36" y="89"/>
                    </a:lnTo>
                    <a:lnTo>
                      <a:pt x="45" y="80"/>
                    </a:lnTo>
                    <a:lnTo>
                      <a:pt x="52" y="76"/>
                    </a:lnTo>
                    <a:lnTo>
                      <a:pt x="54" y="74"/>
                    </a:lnTo>
                    <a:lnTo>
                      <a:pt x="49" y="69"/>
                    </a:lnTo>
                    <a:lnTo>
                      <a:pt x="43" y="67"/>
                    </a:lnTo>
                    <a:lnTo>
                      <a:pt x="34" y="63"/>
                    </a:lnTo>
                    <a:lnTo>
                      <a:pt x="26" y="60"/>
                    </a:lnTo>
                    <a:lnTo>
                      <a:pt x="17" y="53"/>
                    </a:lnTo>
                    <a:lnTo>
                      <a:pt x="10" y="4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0" y="23"/>
                    </a:lnTo>
                    <a:lnTo>
                      <a:pt x="0" y="16"/>
                    </a:lnTo>
                    <a:lnTo>
                      <a:pt x="6" y="12"/>
                    </a:lnTo>
                    <a:lnTo>
                      <a:pt x="11" y="12"/>
                    </a:lnTo>
                    <a:lnTo>
                      <a:pt x="14" y="13"/>
                    </a:lnTo>
                    <a:lnTo>
                      <a:pt x="21" y="13"/>
                    </a:lnTo>
                    <a:lnTo>
                      <a:pt x="30" y="4"/>
                    </a:lnTo>
                    <a:lnTo>
                      <a:pt x="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35"/>
              <p:cNvSpPr>
                <a:spLocks/>
              </p:cNvSpPr>
              <p:nvPr/>
            </p:nvSpPr>
            <p:spPr bwMode="auto">
              <a:xfrm>
                <a:off x="4823154" y="3910525"/>
                <a:ext cx="1312" cy="306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" y="0"/>
                  </a:cxn>
                  <a:cxn ang="0">
                    <a:pos x="3" y="1"/>
                  </a:cxn>
                  <a:cxn ang="0">
                    <a:pos x="3" y="4"/>
                  </a:cxn>
                  <a:cxn ang="0">
                    <a:pos x="1" y="7"/>
                  </a:cxn>
                  <a:cxn ang="0">
                    <a:pos x="0" y="4"/>
                  </a:cxn>
                  <a:cxn ang="0">
                    <a:pos x="0" y="0"/>
                  </a:cxn>
                </a:cxnLst>
                <a:rect l="0" t="0" r="r" b="b"/>
                <a:pathLst>
                  <a:path w="3" h="7">
                    <a:moveTo>
                      <a:pt x="0" y="0"/>
                    </a:moveTo>
                    <a:lnTo>
                      <a:pt x="1" y="0"/>
                    </a:lnTo>
                    <a:lnTo>
                      <a:pt x="3" y="1"/>
                    </a:lnTo>
                    <a:lnTo>
                      <a:pt x="3" y="4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Freeform 36"/>
              <p:cNvSpPr>
                <a:spLocks/>
              </p:cNvSpPr>
              <p:nvPr/>
            </p:nvSpPr>
            <p:spPr bwMode="auto">
              <a:xfrm>
                <a:off x="4541475" y="3917086"/>
                <a:ext cx="97100" cy="45926"/>
              </a:xfrm>
              <a:custGeom>
                <a:avLst/>
                <a:gdLst/>
                <a:ahLst/>
                <a:cxnLst>
                  <a:cxn ang="0">
                    <a:pos x="211" y="0"/>
                  </a:cxn>
                  <a:cxn ang="0">
                    <a:pos x="217" y="1"/>
                  </a:cxn>
                  <a:cxn ang="0">
                    <a:pos x="222" y="5"/>
                  </a:cxn>
                  <a:cxn ang="0">
                    <a:pos x="222" y="9"/>
                  </a:cxn>
                  <a:cxn ang="0">
                    <a:pos x="217" y="16"/>
                  </a:cxn>
                  <a:cxn ang="0">
                    <a:pos x="209" y="24"/>
                  </a:cxn>
                  <a:cxn ang="0">
                    <a:pos x="201" y="31"/>
                  </a:cxn>
                  <a:cxn ang="0">
                    <a:pos x="192" y="35"/>
                  </a:cxn>
                  <a:cxn ang="0">
                    <a:pos x="183" y="35"/>
                  </a:cxn>
                  <a:cxn ang="0">
                    <a:pos x="174" y="34"/>
                  </a:cxn>
                  <a:cxn ang="0">
                    <a:pos x="160" y="33"/>
                  </a:cxn>
                  <a:cxn ang="0">
                    <a:pos x="144" y="33"/>
                  </a:cxn>
                  <a:cxn ang="0">
                    <a:pos x="130" y="34"/>
                  </a:cxn>
                  <a:cxn ang="0">
                    <a:pos x="118" y="35"/>
                  </a:cxn>
                  <a:cxn ang="0">
                    <a:pos x="101" y="41"/>
                  </a:cxn>
                  <a:cxn ang="0">
                    <a:pos x="86" y="49"/>
                  </a:cxn>
                  <a:cxn ang="0">
                    <a:pos x="73" y="59"/>
                  </a:cxn>
                  <a:cxn ang="0">
                    <a:pos x="67" y="63"/>
                  </a:cxn>
                  <a:cxn ang="0">
                    <a:pos x="64" y="66"/>
                  </a:cxn>
                  <a:cxn ang="0">
                    <a:pos x="63" y="70"/>
                  </a:cxn>
                  <a:cxn ang="0">
                    <a:pos x="63" y="76"/>
                  </a:cxn>
                  <a:cxn ang="0">
                    <a:pos x="64" y="78"/>
                  </a:cxn>
                  <a:cxn ang="0">
                    <a:pos x="70" y="81"/>
                  </a:cxn>
                  <a:cxn ang="0">
                    <a:pos x="74" y="89"/>
                  </a:cxn>
                  <a:cxn ang="0">
                    <a:pos x="74" y="97"/>
                  </a:cxn>
                  <a:cxn ang="0">
                    <a:pos x="71" y="100"/>
                  </a:cxn>
                  <a:cxn ang="0">
                    <a:pos x="64" y="105"/>
                  </a:cxn>
                  <a:cxn ang="0">
                    <a:pos x="55" y="105"/>
                  </a:cxn>
                  <a:cxn ang="0">
                    <a:pos x="45" y="104"/>
                  </a:cxn>
                  <a:cxn ang="0">
                    <a:pos x="36" y="100"/>
                  </a:cxn>
                  <a:cxn ang="0">
                    <a:pos x="23" y="93"/>
                  </a:cxn>
                  <a:cxn ang="0">
                    <a:pos x="11" y="90"/>
                  </a:cxn>
                  <a:cxn ang="0">
                    <a:pos x="3" y="87"/>
                  </a:cxn>
                  <a:cxn ang="0">
                    <a:pos x="0" y="83"/>
                  </a:cxn>
                  <a:cxn ang="0">
                    <a:pos x="1" y="76"/>
                  </a:cxn>
                  <a:cxn ang="0">
                    <a:pos x="6" y="70"/>
                  </a:cxn>
                  <a:cxn ang="0">
                    <a:pos x="11" y="66"/>
                  </a:cxn>
                  <a:cxn ang="0">
                    <a:pos x="30" y="56"/>
                  </a:cxn>
                  <a:cxn ang="0">
                    <a:pos x="42" y="49"/>
                  </a:cxn>
                  <a:cxn ang="0">
                    <a:pos x="55" y="44"/>
                  </a:cxn>
                  <a:cxn ang="0">
                    <a:pos x="64" y="37"/>
                  </a:cxn>
                  <a:cxn ang="0">
                    <a:pos x="71" y="29"/>
                  </a:cxn>
                  <a:cxn ang="0">
                    <a:pos x="78" y="23"/>
                  </a:cxn>
                  <a:cxn ang="0">
                    <a:pos x="85" y="20"/>
                  </a:cxn>
                  <a:cxn ang="0">
                    <a:pos x="93" y="19"/>
                  </a:cxn>
                  <a:cxn ang="0">
                    <a:pos x="107" y="18"/>
                  </a:cxn>
                  <a:cxn ang="0">
                    <a:pos x="122" y="15"/>
                  </a:cxn>
                  <a:cxn ang="0">
                    <a:pos x="135" y="12"/>
                  </a:cxn>
                  <a:cxn ang="0">
                    <a:pos x="146" y="9"/>
                  </a:cxn>
                  <a:cxn ang="0">
                    <a:pos x="153" y="9"/>
                  </a:cxn>
                  <a:cxn ang="0">
                    <a:pos x="160" y="11"/>
                  </a:cxn>
                  <a:cxn ang="0">
                    <a:pos x="170" y="12"/>
                  </a:cxn>
                  <a:cxn ang="0">
                    <a:pos x="182" y="12"/>
                  </a:cxn>
                  <a:cxn ang="0">
                    <a:pos x="192" y="9"/>
                  </a:cxn>
                  <a:cxn ang="0">
                    <a:pos x="198" y="5"/>
                  </a:cxn>
                  <a:cxn ang="0">
                    <a:pos x="204" y="1"/>
                  </a:cxn>
                  <a:cxn ang="0">
                    <a:pos x="211" y="0"/>
                  </a:cxn>
                </a:cxnLst>
                <a:rect l="0" t="0" r="r" b="b"/>
                <a:pathLst>
                  <a:path w="222" h="105">
                    <a:moveTo>
                      <a:pt x="211" y="0"/>
                    </a:moveTo>
                    <a:lnTo>
                      <a:pt x="217" y="1"/>
                    </a:lnTo>
                    <a:lnTo>
                      <a:pt x="222" y="5"/>
                    </a:lnTo>
                    <a:lnTo>
                      <a:pt x="222" y="9"/>
                    </a:lnTo>
                    <a:lnTo>
                      <a:pt x="217" y="16"/>
                    </a:lnTo>
                    <a:lnTo>
                      <a:pt x="209" y="24"/>
                    </a:lnTo>
                    <a:lnTo>
                      <a:pt x="201" y="31"/>
                    </a:lnTo>
                    <a:lnTo>
                      <a:pt x="192" y="35"/>
                    </a:lnTo>
                    <a:lnTo>
                      <a:pt x="183" y="35"/>
                    </a:lnTo>
                    <a:lnTo>
                      <a:pt x="174" y="34"/>
                    </a:lnTo>
                    <a:lnTo>
                      <a:pt x="160" y="33"/>
                    </a:lnTo>
                    <a:lnTo>
                      <a:pt x="144" y="33"/>
                    </a:lnTo>
                    <a:lnTo>
                      <a:pt x="130" y="34"/>
                    </a:lnTo>
                    <a:lnTo>
                      <a:pt x="118" y="35"/>
                    </a:lnTo>
                    <a:lnTo>
                      <a:pt x="101" y="41"/>
                    </a:lnTo>
                    <a:lnTo>
                      <a:pt x="86" y="49"/>
                    </a:lnTo>
                    <a:lnTo>
                      <a:pt x="73" y="59"/>
                    </a:lnTo>
                    <a:lnTo>
                      <a:pt x="67" y="63"/>
                    </a:lnTo>
                    <a:lnTo>
                      <a:pt x="64" y="66"/>
                    </a:lnTo>
                    <a:lnTo>
                      <a:pt x="63" y="70"/>
                    </a:lnTo>
                    <a:lnTo>
                      <a:pt x="63" y="76"/>
                    </a:lnTo>
                    <a:lnTo>
                      <a:pt x="64" y="78"/>
                    </a:lnTo>
                    <a:lnTo>
                      <a:pt x="70" y="81"/>
                    </a:lnTo>
                    <a:lnTo>
                      <a:pt x="74" y="89"/>
                    </a:lnTo>
                    <a:lnTo>
                      <a:pt x="74" y="97"/>
                    </a:lnTo>
                    <a:lnTo>
                      <a:pt x="71" y="100"/>
                    </a:lnTo>
                    <a:lnTo>
                      <a:pt x="64" y="105"/>
                    </a:lnTo>
                    <a:lnTo>
                      <a:pt x="55" y="105"/>
                    </a:lnTo>
                    <a:lnTo>
                      <a:pt x="45" y="104"/>
                    </a:lnTo>
                    <a:lnTo>
                      <a:pt x="36" y="100"/>
                    </a:lnTo>
                    <a:lnTo>
                      <a:pt x="23" y="93"/>
                    </a:lnTo>
                    <a:lnTo>
                      <a:pt x="11" y="90"/>
                    </a:lnTo>
                    <a:lnTo>
                      <a:pt x="3" y="87"/>
                    </a:lnTo>
                    <a:lnTo>
                      <a:pt x="0" y="83"/>
                    </a:lnTo>
                    <a:lnTo>
                      <a:pt x="1" y="76"/>
                    </a:lnTo>
                    <a:lnTo>
                      <a:pt x="6" y="70"/>
                    </a:lnTo>
                    <a:lnTo>
                      <a:pt x="11" y="66"/>
                    </a:lnTo>
                    <a:lnTo>
                      <a:pt x="30" y="56"/>
                    </a:lnTo>
                    <a:lnTo>
                      <a:pt x="42" y="49"/>
                    </a:lnTo>
                    <a:lnTo>
                      <a:pt x="55" y="44"/>
                    </a:lnTo>
                    <a:lnTo>
                      <a:pt x="64" y="37"/>
                    </a:lnTo>
                    <a:lnTo>
                      <a:pt x="71" y="29"/>
                    </a:lnTo>
                    <a:lnTo>
                      <a:pt x="78" y="23"/>
                    </a:lnTo>
                    <a:lnTo>
                      <a:pt x="85" y="20"/>
                    </a:lnTo>
                    <a:lnTo>
                      <a:pt x="93" y="19"/>
                    </a:lnTo>
                    <a:lnTo>
                      <a:pt x="107" y="18"/>
                    </a:lnTo>
                    <a:lnTo>
                      <a:pt x="122" y="15"/>
                    </a:lnTo>
                    <a:lnTo>
                      <a:pt x="135" y="12"/>
                    </a:lnTo>
                    <a:lnTo>
                      <a:pt x="146" y="9"/>
                    </a:lnTo>
                    <a:lnTo>
                      <a:pt x="153" y="9"/>
                    </a:lnTo>
                    <a:lnTo>
                      <a:pt x="160" y="11"/>
                    </a:lnTo>
                    <a:lnTo>
                      <a:pt x="170" y="12"/>
                    </a:lnTo>
                    <a:lnTo>
                      <a:pt x="182" y="12"/>
                    </a:lnTo>
                    <a:lnTo>
                      <a:pt x="192" y="9"/>
                    </a:lnTo>
                    <a:lnTo>
                      <a:pt x="198" y="5"/>
                    </a:lnTo>
                    <a:lnTo>
                      <a:pt x="204" y="1"/>
                    </a:lnTo>
                    <a:lnTo>
                      <a:pt x="2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37"/>
              <p:cNvSpPr>
                <a:spLocks/>
              </p:cNvSpPr>
              <p:nvPr/>
            </p:nvSpPr>
            <p:spPr bwMode="auto">
              <a:xfrm>
                <a:off x="5030040" y="4128346"/>
                <a:ext cx="37178" cy="20558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37" y="0"/>
                  </a:cxn>
                  <a:cxn ang="0">
                    <a:pos x="40" y="3"/>
                  </a:cxn>
                  <a:cxn ang="0">
                    <a:pos x="43" y="5"/>
                  </a:cxn>
                  <a:cxn ang="0">
                    <a:pos x="47" y="9"/>
                  </a:cxn>
                  <a:cxn ang="0">
                    <a:pos x="49" y="10"/>
                  </a:cxn>
                  <a:cxn ang="0">
                    <a:pos x="52" y="13"/>
                  </a:cxn>
                  <a:cxn ang="0">
                    <a:pos x="66" y="13"/>
                  </a:cxn>
                  <a:cxn ang="0">
                    <a:pos x="74" y="15"/>
                  </a:cxn>
                  <a:cxn ang="0">
                    <a:pos x="81" y="20"/>
                  </a:cxn>
                  <a:cxn ang="0">
                    <a:pos x="85" y="25"/>
                  </a:cxn>
                  <a:cxn ang="0">
                    <a:pos x="85" y="28"/>
                  </a:cxn>
                  <a:cxn ang="0">
                    <a:pos x="82" y="33"/>
                  </a:cxn>
                  <a:cxn ang="0">
                    <a:pos x="79" y="35"/>
                  </a:cxn>
                  <a:cxn ang="0">
                    <a:pos x="77" y="35"/>
                  </a:cxn>
                  <a:cxn ang="0">
                    <a:pos x="74" y="36"/>
                  </a:cxn>
                  <a:cxn ang="0">
                    <a:pos x="66" y="36"/>
                  </a:cxn>
                  <a:cxn ang="0">
                    <a:pos x="63" y="37"/>
                  </a:cxn>
                  <a:cxn ang="0">
                    <a:pos x="56" y="39"/>
                  </a:cxn>
                  <a:cxn ang="0">
                    <a:pos x="47" y="42"/>
                  </a:cxn>
                  <a:cxn ang="0">
                    <a:pos x="25" y="44"/>
                  </a:cxn>
                  <a:cxn ang="0">
                    <a:pos x="17" y="47"/>
                  </a:cxn>
                  <a:cxn ang="0">
                    <a:pos x="8" y="47"/>
                  </a:cxn>
                  <a:cxn ang="0">
                    <a:pos x="2" y="42"/>
                  </a:cxn>
                  <a:cxn ang="0">
                    <a:pos x="0" y="36"/>
                  </a:cxn>
                  <a:cxn ang="0">
                    <a:pos x="4" y="31"/>
                  </a:cxn>
                  <a:cxn ang="0">
                    <a:pos x="12" y="26"/>
                  </a:cxn>
                  <a:cxn ang="0">
                    <a:pos x="19" y="22"/>
                  </a:cxn>
                  <a:cxn ang="0">
                    <a:pos x="22" y="20"/>
                  </a:cxn>
                  <a:cxn ang="0">
                    <a:pos x="22" y="18"/>
                  </a:cxn>
                  <a:cxn ang="0">
                    <a:pos x="23" y="15"/>
                  </a:cxn>
                  <a:cxn ang="0">
                    <a:pos x="23" y="11"/>
                  </a:cxn>
                  <a:cxn ang="0">
                    <a:pos x="25" y="9"/>
                  </a:cxn>
                  <a:cxn ang="0">
                    <a:pos x="28" y="5"/>
                  </a:cxn>
                  <a:cxn ang="0">
                    <a:pos x="30" y="2"/>
                  </a:cxn>
                  <a:cxn ang="0">
                    <a:pos x="33" y="0"/>
                  </a:cxn>
                </a:cxnLst>
                <a:rect l="0" t="0" r="r" b="b"/>
                <a:pathLst>
                  <a:path w="85" h="47">
                    <a:moveTo>
                      <a:pt x="33" y="0"/>
                    </a:moveTo>
                    <a:lnTo>
                      <a:pt x="37" y="0"/>
                    </a:lnTo>
                    <a:lnTo>
                      <a:pt x="40" y="3"/>
                    </a:lnTo>
                    <a:lnTo>
                      <a:pt x="43" y="5"/>
                    </a:lnTo>
                    <a:lnTo>
                      <a:pt x="47" y="9"/>
                    </a:lnTo>
                    <a:lnTo>
                      <a:pt x="49" y="10"/>
                    </a:lnTo>
                    <a:lnTo>
                      <a:pt x="52" y="13"/>
                    </a:lnTo>
                    <a:lnTo>
                      <a:pt x="66" y="13"/>
                    </a:lnTo>
                    <a:lnTo>
                      <a:pt x="74" y="15"/>
                    </a:lnTo>
                    <a:lnTo>
                      <a:pt x="81" y="20"/>
                    </a:lnTo>
                    <a:lnTo>
                      <a:pt x="85" y="25"/>
                    </a:lnTo>
                    <a:lnTo>
                      <a:pt x="85" y="28"/>
                    </a:lnTo>
                    <a:lnTo>
                      <a:pt x="82" y="33"/>
                    </a:lnTo>
                    <a:lnTo>
                      <a:pt x="79" y="35"/>
                    </a:lnTo>
                    <a:lnTo>
                      <a:pt x="77" y="35"/>
                    </a:lnTo>
                    <a:lnTo>
                      <a:pt x="74" y="36"/>
                    </a:lnTo>
                    <a:lnTo>
                      <a:pt x="66" y="36"/>
                    </a:lnTo>
                    <a:lnTo>
                      <a:pt x="63" y="37"/>
                    </a:lnTo>
                    <a:lnTo>
                      <a:pt x="56" y="39"/>
                    </a:lnTo>
                    <a:lnTo>
                      <a:pt x="47" y="42"/>
                    </a:lnTo>
                    <a:lnTo>
                      <a:pt x="25" y="44"/>
                    </a:lnTo>
                    <a:lnTo>
                      <a:pt x="17" y="47"/>
                    </a:lnTo>
                    <a:lnTo>
                      <a:pt x="8" y="47"/>
                    </a:lnTo>
                    <a:lnTo>
                      <a:pt x="2" y="42"/>
                    </a:lnTo>
                    <a:lnTo>
                      <a:pt x="0" y="36"/>
                    </a:lnTo>
                    <a:lnTo>
                      <a:pt x="4" y="31"/>
                    </a:lnTo>
                    <a:lnTo>
                      <a:pt x="12" y="26"/>
                    </a:lnTo>
                    <a:lnTo>
                      <a:pt x="19" y="22"/>
                    </a:lnTo>
                    <a:lnTo>
                      <a:pt x="22" y="20"/>
                    </a:lnTo>
                    <a:lnTo>
                      <a:pt x="22" y="18"/>
                    </a:lnTo>
                    <a:lnTo>
                      <a:pt x="23" y="15"/>
                    </a:lnTo>
                    <a:lnTo>
                      <a:pt x="23" y="11"/>
                    </a:lnTo>
                    <a:lnTo>
                      <a:pt x="25" y="9"/>
                    </a:lnTo>
                    <a:lnTo>
                      <a:pt x="28" y="5"/>
                    </a:lnTo>
                    <a:lnTo>
                      <a:pt x="30" y="2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38"/>
              <p:cNvSpPr>
                <a:spLocks/>
              </p:cNvSpPr>
              <p:nvPr/>
            </p:nvSpPr>
            <p:spPr bwMode="auto">
              <a:xfrm>
                <a:off x="4974054" y="4149341"/>
                <a:ext cx="69982" cy="69108"/>
              </a:xfrm>
              <a:custGeom>
                <a:avLst/>
                <a:gdLst/>
                <a:ahLst/>
                <a:cxnLst>
                  <a:cxn ang="0">
                    <a:pos x="146" y="3"/>
                  </a:cxn>
                  <a:cxn ang="0">
                    <a:pos x="151" y="18"/>
                  </a:cxn>
                  <a:cxn ang="0">
                    <a:pos x="158" y="35"/>
                  </a:cxn>
                  <a:cxn ang="0">
                    <a:pos x="160" y="44"/>
                  </a:cxn>
                  <a:cxn ang="0">
                    <a:pos x="153" y="48"/>
                  </a:cxn>
                  <a:cxn ang="0">
                    <a:pos x="149" y="54"/>
                  </a:cxn>
                  <a:cxn ang="0">
                    <a:pos x="147" y="72"/>
                  </a:cxn>
                  <a:cxn ang="0">
                    <a:pos x="146" y="87"/>
                  </a:cxn>
                  <a:cxn ang="0">
                    <a:pos x="131" y="98"/>
                  </a:cxn>
                  <a:cxn ang="0">
                    <a:pos x="108" y="109"/>
                  </a:cxn>
                  <a:cxn ang="0">
                    <a:pos x="95" y="115"/>
                  </a:cxn>
                  <a:cxn ang="0">
                    <a:pos x="94" y="120"/>
                  </a:cxn>
                  <a:cxn ang="0">
                    <a:pos x="91" y="124"/>
                  </a:cxn>
                  <a:cxn ang="0">
                    <a:pos x="86" y="126"/>
                  </a:cxn>
                  <a:cxn ang="0">
                    <a:pos x="78" y="126"/>
                  </a:cxn>
                  <a:cxn ang="0">
                    <a:pos x="72" y="122"/>
                  </a:cxn>
                  <a:cxn ang="0">
                    <a:pos x="71" y="115"/>
                  </a:cxn>
                  <a:cxn ang="0">
                    <a:pos x="69" y="117"/>
                  </a:cxn>
                  <a:cxn ang="0">
                    <a:pos x="65" y="128"/>
                  </a:cxn>
                  <a:cxn ang="0">
                    <a:pos x="58" y="136"/>
                  </a:cxn>
                  <a:cxn ang="0">
                    <a:pos x="49" y="137"/>
                  </a:cxn>
                  <a:cxn ang="0">
                    <a:pos x="38" y="133"/>
                  </a:cxn>
                  <a:cxn ang="0">
                    <a:pos x="32" y="139"/>
                  </a:cxn>
                  <a:cxn ang="0">
                    <a:pos x="31" y="148"/>
                  </a:cxn>
                  <a:cxn ang="0">
                    <a:pos x="26" y="155"/>
                  </a:cxn>
                  <a:cxn ang="0">
                    <a:pos x="17" y="158"/>
                  </a:cxn>
                  <a:cxn ang="0">
                    <a:pos x="4" y="143"/>
                  </a:cxn>
                  <a:cxn ang="0">
                    <a:pos x="0" y="121"/>
                  </a:cxn>
                  <a:cxn ang="0">
                    <a:pos x="4" y="117"/>
                  </a:cxn>
                  <a:cxn ang="0">
                    <a:pos x="9" y="115"/>
                  </a:cxn>
                  <a:cxn ang="0">
                    <a:pos x="15" y="114"/>
                  </a:cxn>
                  <a:cxn ang="0">
                    <a:pos x="27" y="103"/>
                  </a:cxn>
                  <a:cxn ang="0">
                    <a:pos x="35" y="94"/>
                  </a:cxn>
                  <a:cxn ang="0">
                    <a:pos x="46" y="92"/>
                  </a:cxn>
                  <a:cxn ang="0">
                    <a:pos x="64" y="95"/>
                  </a:cxn>
                  <a:cxn ang="0">
                    <a:pos x="78" y="94"/>
                  </a:cxn>
                  <a:cxn ang="0">
                    <a:pos x="94" y="81"/>
                  </a:cxn>
                  <a:cxn ang="0">
                    <a:pos x="110" y="76"/>
                  </a:cxn>
                  <a:cxn ang="0">
                    <a:pos x="117" y="66"/>
                  </a:cxn>
                  <a:cxn ang="0">
                    <a:pos x="127" y="46"/>
                  </a:cxn>
                  <a:cxn ang="0">
                    <a:pos x="131" y="25"/>
                  </a:cxn>
                  <a:cxn ang="0">
                    <a:pos x="132" y="9"/>
                  </a:cxn>
                  <a:cxn ang="0">
                    <a:pos x="142" y="0"/>
                  </a:cxn>
                </a:cxnLst>
                <a:rect l="0" t="0" r="r" b="b"/>
                <a:pathLst>
                  <a:path w="160" h="158">
                    <a:moveTo>
                      <a:pt x="142" y="0"/>
                    </a:moveTo>
                    <a:lnTo>
                      <a:pt x="146" y="3"/>
                    </a:lnTo>
                    <a:lnTo>
                      <a:pt x="149" y="10"/>
                    </a:lnTo>
                    <a:lnTo>
                      <a:pt x="151" y="18"/>
                    </a:lnTo>
                    <a:lnTo>
                      <a:pt x="156" y="29"/>
                    </a:lnTo>
                    <a:lnTo>
                      <a:pt x="158" y="35"/>
                    </a:lnTo>
                    <a:lnTo>
                      <a:pt x="160" y="39"/>
                    </a:lnTo>
                    <a:lnTo>
                      <a:pt x="160" y="44"/>
                    </a:lnTo>
                    <a:lnTo>
                      <a:pt x="156" y="48"/>
                    </a:lnTo>
                    <a:lnTo>
                      <a:pt x="153" y="48"/>
                    </a:lnTo>
                    <a:lnTo>
                      <a:pt x="151" y="50"/>
                    </a:lnTo>
                    <a:lnTo>
                      <a:pt x="149" y="54"/>
                    </a:lnTo>
                    <a:lnTo>
                      <a:pt x="147" y="62"/>
                    </a:lnTo>
                    <a:lnTo>
                      <a:pt x="147" y="72"/>
                    </a:lnTo>
                    <a:lnTo>
                      <a:pt x="146" y="81"/>
                    </a:lnTo>
                    <a:lnTo>
                      <a:pt x="146" y="87"/>
                    </a:lnTo>
                    <a:lnTo>
                      <a:pt x="140" y="92"/>
                    </a:lnTo>
                    <a:lnTo>
                      <a:pt x="131" y="98"/>
                    </a:lnTo>
                    <a:lnTo>
                      <a:pt x="117" y="106"/>
                    </a:lnTo>
                    <a:lnTo>
                      <a:pt x="108" y="109"/>
                    </a:lnTo>
                    <a:lnTo>
                      <a:pt x="99" y="113"/>
                    </a:lnTo>
                    <a:lnTo>
                      <a:pt x="95" y="115"/>
                    </a:lnTo>
                    <a:lnTo>
                      <a:pt x="95" y="117"/>
                    </a:lnTo>
                    <a:lnTo>
                      <a:pt x="94" y="120"/>
                    </a:lnTo>
                    <a:lnTo>
                      <a:pt x="94" y="122"/>
                    </a:lnTo>
                    <a:lnTo>
                      <a:pt x="91" y="124"/>
                    </a:lnTo>
                    <a:lnTo>
                      <a:pt x="90" y="126"/>
                    </a:lnTo>
                    <a:lnTo>
                      <a:pt x="86" y="126"/>
                    </a:lnTo>
                    <a:lnTo>
                      <a:pt x="82" y="128"/>
                    </a:lnTo>
                    <a:lnTo>
                      <a:pt x="78" y="126"/>
                    </a:lnTo>
                    <a:lnTo>
                      <a:pt x="75" y="124"/>
                    </a:lnTo>
                    <a:lnTo>
                      <a:pt x="72" y="122"/>
                    </a:lnTo>
                    <a:lnTo>
                      <a:pt x="71" y="118"/>
                    </a:lnTo>
                    <a:lnTo>
                      <a:pt x="71" y="115"/>
                    </a:lnTo>
                    <a:lnTo>
                      <a:pt x="69" y="115"/>
                    </a:lnTo>
                    <a:lnTo>
                      <a:pt x="69" y="117"/>
                    </a:lnTo>
                    <a:lnTo>
                      <a:pt x="68" y="124"/>
                    </a:lnTo>
                    <a:lnTo>
                      <a:pt x="65" y="128"/>
                    </a:lnTo>
                    <a:lnTo>
                      <a:pt x="63" y="133"/>
                    </a:lnTo>
                    <a:lnTo>
                      <a:pt x="58" y="136"/>
                    </a:lnTo>
                    <a:lnTo>
                      <a:pt x="54" y="137"/>
                    </a:lnTo>
                    <a:lnTo>
                      <a:pt x="49" y="137"/>
                    </a:lnTo>
                    <a:lnTo>
                      <a:pt x="43" y="135"/>
                    </a:lnTo>
                    <a:lnTo>
                      <a:pt x="38" y="133"/>
                    </a:lnTo>
                    <a:lnTo>
                      <a:pt x="34" y="133"/>
                    </a:lnTo>
                    <a:lnTo>
                      <a:pt x="32" y="139"/>
                    </a:lnTo>
                    <a:lnTo>
                      <a:pt x="32" y="144"/>
                    </a:lnTo>
                    <a:lnTo>
                      <a:pt x="31" y="148"/>
                    </a:lnTo>
                    <a:lnTo>
                      <a:pt x="28" y="152"/>
                    </a:lnTo>
                    <a:lnTo>
                      <a:pt x="26" y="155"/>
                    </a:lnTo>
                    <a:lnTo>
                      <a:pt x="20" y="158"/>
                    </a:lnTo>
                    <a:lnTo>
                      <a:pt x="17" y="158"/>
                    </a:lnTo>
                    <a:lnTo>
                      <a:pt x="11" y="154"/>
                    </a:lnTo>
                    <a:lnTo>
                      <a:pt x="4" y="143"/>
                    </a:lnTo>
                    <a:lnTo>
                      <a:pt x="0" y="129"/>
                    </a:lnTo>
                    <a:lnTo>
                      <a:pt x="0" y="121"/>
                    </a:lnTo>
                    <a:lnTo>
                      <a:pt x="2" y="120"/>
                    </a:lnTo>
                    <a:lnTo>
                      <a:pt x="4" y="117"/>
                    </a:lnTo>
                    <a:lnTo>
                      <a:pt x="6" y="117"/>
                    </a:lnTo>
                    <a:lnTo>
                      <a:pt x="9" y="115"/>
                    </a:lnTo>
                    <a:lnTo>
                      <a:pt x="13" y="114"/>
                    </a:lnTo>
                    <a:lnTo>
                      <a:pt x="15" y="114"/>
                    </a:lnTo>
                    <a:lnTo>
                      <a:pt x="17" y="113"/>
                    </a:lnTo>
                    <a:lnTo>
                      <a:pt x="27" y="103"/>
                    </a:lnTo>
                    <a:lnTo>
                      <a:pt x="31" y="98"/>
                    </a:lnTo>
                    <a:lnTo>
                      <a:pt x="35" y="94"/>
                    </a:lnTo>
                    <a:lnTo>
                      <a:pt x="39" y="92"/>
                    </a:lnTo>
                    <a:lnTo>
                      <a:pt x="46" y="92"/>
                    </a:lnTo>
                    <a:lnTo>
                      <a:pt x="56" y="94"/>
                    </a:lnTo>
                    <a:lnTo>
                      <a:pt x="64" y="95"/>
                    </a:lnTo>
                    <a:lnTo>
                      <a:pt x="72" y="95"/>
                    </a:lnTo>
                    <a:lnTo>
                      <a:pt x="78" y="94"/>
                    </a:lnTo>
                    <a:lnTo>
                      <a:pt x="84" y="87"/>
                    </a:lnTo>
                    <a:lnTo>
                      <a:pt x="94" y="81"/>
                    </a:lnTo>
                    <a:lnTo>
                      <a:pt x="105" y="77"/>
                    </a:lnTo>
                    <a:lnTo>
                      <a:pt x="110" y="76"/>
                    </a:lnTo>
                    <a:lnTo>
                      <a:pt x="113" y="73"/>
                    </a:lnTo>
                    <a:lnTo>
                      <a:pt x="117" y="66"/>
                    </a:lnTo>
                    <a:lnTo>
                      <a:pt x="121" y="57"/>
                    </a:lnTo>
                    <a:lnTo>
                      <a:pt x="127" y="46"/>
                    </a:lnTo>
                    <a:lnTo>
                      <a:pt x="130" y="36"/>
                    </a:lnTo>
                    <a:lnTo>
                      <a:pt x="131" y="25"/>
                    </a:lnTo>
                    <a:lnTo>
                      <a:pt x="131" y="15"/>
                    </a:lnTo>
                    <a:lnTo>
                      <a:pt x="132" y="9"/>
                    </a:lnTo>
                    <a:lnTo>
                      <a:pt x="136" y="3"/>
                    </a:lnTo>
                    <a:lnTo>
                      <a:pt x="14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39"/>
              <p:cNvSpPr>
                <a:spLocks/>
              </p:cNvSpPr>
              <p:nvPr/>
            </p:nvSpPr>
            <p:spPr bwMode="auto">
              <a:xfrm>
                <a:off x="4922004" y="4260439"/>
                <a:ext cx="10497" cy="1837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23" y="1"/>
                  </a:cxn>
                  <a:cxn ang="0">
                    <a:pos x="24" y="7"/>
                  </a:cxn>
                  <a:cxn ang="0">
                    <a:pos x="23" y="15"/>
                  </a:cxn>
                  <a:cxn ang="0">
                    <a:pos x="20" y="25"/>
                  </a:cxn>
                  <a:cxn ang="0">
                    <a:pos x="16" y="33"/>
                  </a:cxn>
                  <a:cxn ang="0">
                    <a:pos x="11" y="40"/>
                  </a:cxn>
                  <a:cxn ang="0">
                    <a:pos x="5" y="42"/>
                  </a:cxn>
                  <a:cxn ang="0">
                    <a:pos x="1" y="40"/>
                  </a:cxn>
                  <a:cxn ang="0">
                    <a:pos x="0" y="31"/>
                  </a:cxn>
                  <a:cxn ang="0">
                    <a:pos x="1" y="22"/>
                  </a:cxn>
                  <a:cxn ang="0">
                    <a:pos x="5" y="12"/>
                  </a:cxn>
                  <a:cxn ang="0">
                    <a:pos x="11" y="4"/>
                  </a:cxn>
                  <a:cxn ang="0">
                    <a:pos x="19" y="0"/>
                  </a:cxn>
                </a:cxnLst>
                <a:rect l="0" t="0" r="r" b="b"/>
                <a:pathLst>
                  <a:path w="24" h="42">
                    <a:moveTo>
                      <a:pt x="19" y="0"/>
                    </a:moveTo>
                    <a:lnTo>
                      <a:pt x="23" y="1"/>
                    </a:lnTo>
                    <a:lnTo>
                      <a:pt x="24" y="7"/>
                    </a:lnTo>
                    <a:lnTo>
                      <a:pt x="23" y="15"/>
                    </a:lnTo>
                    <a:lnTo>
                      <a:pt x="20" y="25"/>
                    </a:lnTo>
                    <a:lnTo>
                      <a:pt x="16" y="33"/>
                    </a:lnTo>
                    <a:lnTo>
                      <a:pt x="11" y="40"/>
                    </a:lnTo>
                    <a:lnTo>
                      <a:pt x="5" y="42"/>
                    </a:lnTo>
                    <a:lnTo>
                      <a:pt x="1" y="40"/>
                    </a:lnTo>
                    <a:lnTo>
                      <a:pt x="0" y="31"/>
                    </a:lnTo>
                    <a:lnTo>
                      <a:pt x="1" y="22"/>
                    </a:lnTo>
                    <a:lnTo>
                      <a:pt x="5" y="12"/>
                    </a:lnTo>
                    <a:lnTo>
                      <a:pt x="11" y="4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40"/>
              <p:cNvSpPr>
                <a:spLocks/>
              </p:cNvSpPr>
              <p:nvPr/>
            </p:nvSpPr>
            <p:spPr bwMode="auto">
              <a:xfrm>
                <a:off x="5218992" y="4654091"/>
                <a:ext cx="26243" cy="42427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13" y="4"/>
                  </a:cxn>
                  <a:cxn ang="0">
                    <a:pos x="15" y="10"/>
                  </a:cxn>
                  <a:cxn ang="0">
                    <a:pos x="18" y="17"/>
                  </a:cxn>
                  <a:cxn ang="0">
                    <a:pos x="22" y="25"/>
                  </a:cxn>
                  <a:cxn ang="0">
                    <a:pos x="25" y="29"/>
                  </a:cxn>
                  <a:cxn ang="0">
                    <a:pos x="26" y="32"/>
                  </a:cxn>
                  <a:cxn ang="0">
                    <a:pos x="28" y="33"/>
                  </a:cxn>
                  <a:cxn ang="0">
                    <a:pos x="28" y="36"/>
                  </a:cxn>
                  <a:cxn ang="0">
                    <a:pos x="29" y="36"/>
                  </a:cxn>
                  <a:cxn ang="0">
                    <a:pos x="30" y="37"/>
                  </a:cxn>
                  <a:cxn ang="0">
                    <a:pos x="33" y="38"/>
                  </a:cxn>
                  <a:cxn ang="0">
                    <a:pos x="36" y="41"/>
                  </a:cxn>
                  <a:cxn ang="0">
                    <a:pos x="40" y="44"/>
                  </a:cxn>
                  <a:cxn ang="0">
                    <a:pos x="47" y="44"/>
                  </a:cxn>
                  <a:cxn ang="0">
                    <a:pos x="49" y="43"/>
                  </a:cxn>
                  <a:cxn ang="0">
                    <a:pos x="51" y="41"/>
                  </a:cxn>
                  <a:cxn ang="0">
                    <a:pos x="54" y="41"/>
                  </a:cxn>
                  <a:cxn ang="0">
                    <a:pos x="58" y="45"/>
                  </a:cxn>
                  <a:cxn ang="0">
                    <a:pos x="59" y="49"/>
                  </a:cxn>
                  <a:cxn ang="0">
                    <a:pos x="60" y="52"/>
                  </a:cxn>
                  <a:cxn ang="0">
                    <a:pos x="59" y="55"/>
                  </a:cxn>
                  <a:cxn ang="0">
                    <a:pos x="56" y="58"/>
                  </a:cxn>
                  <a:cxn ang="0">
                    <a:pos x="48" y="67"/>
                  </a:cxn>
                  <a:cxn ang="0">
                    <a:pos x="41" y="80"/>
                  </a:cxn>
                  <a:cxn ang="0">
                    <a:pos x="40" y="84"/>
                  </a:cxn>
                  <a:cxn ang="0">
                    <a:pos x="37" y="88"/>
                  </a:cxn>
                  <a:cxn ang="0">
                    <a:pos x="36" y="90"/>
                  </a:cxn>
                  <a:cxn ang="0">
                    <a:pos x="33" y="95"/>
                  </a:cxn>
                  <a:cxn ang="0">
                    <a:pos x="28" y="97"/>
                  </a:cxn>
                  <a:cxn ang="0">
                    <a:pos x="23" y="97"/>
                  </a:cxn>
                  <a:cxn ang="0">
                    <a:pos x="21" y="96"/>
                  </a:cxn>
                  <a:cxn ang="0">
                    <a:pos x="19" y="95"/>
                  </a:cxn>
                  <a:cxn ang="0">
                    <a:pos x="19" y="92"/>
                  </a:cxn>
                  <a:cxn ang="0">
                    <a:pos x="21" y="89"/>
                  </a:cxn>
                  <a:cxn ang="0">
                    <a:pos x="21" y="86"/>
                  </a:cxn>
                  <a:cxn ang="0">
                    <a:pos x="22" y="84"/>
                  </a:cxn>
                  <a:cxn ang="0">
                    <a:pos x="23" y="80"/>
                  </a:cxn>
                  <a:cxn ang="0">
                    <a:pos x="25" y="77"/>
                  </a:cxn>
                  <a:cxn ang="0">
                    <a:pos x="25" y="74"/>
                  </a:cxn>
                  <a:cxn ang="0">
                    <a:pos x="21" y="73"/>
                  </a:cxn>
                  <a:cxn ang="0">
                    <a:pos x="8" y="73"/>
                  </a:cxn>
                  <a:cxn ang="0">
                    <a:pos x="3" y="70"/>
                  </a:cxn>
                  <a:cxn ang="0">
                    <a:pos x="0" y="67"/>
                  </a:cxn>
                  <a:cxn ang="0">
                    <a:pos x="0" y="64"/>
                  </a:cxn>
                  <a:cxn ang="0">
                    <a:pos x="2" y="62"/>
                  </a:cxn>
                  <a:cxn ang="0">
                    <a:pos x="4" y="60"/>
                  </a:cxn>
                  <a:cxn ang="0">
                    <a:pos x="7" y="58"/>
                  </a:cxn>
                  <a:cxn ang="0">
                    <a:pos x="10" y="56"/>
                  </a:cxn>
                  <a:cxn ang="0">
                    <a:pos x="14" y="52"/>
                  </a:cxn>
                  <a:cxn ang="0">
                    <a:pos x="14" y="44"/>
                  </a:cxn>
                  <a:cxn ang="0">
                    <a:pos x="11" y="32"/>
                  </a:cxn>
                  <a:cxn ang="0">
                    <a:pos x="8" y="23"/>
                  </a:cxn>
                  <a:cxn ang="0">
                    <a:pos x="4" y="18"/>
                  </a:cxn>
                  <a:cxn ang="0">
                    <a:pos x="2" y="11"/>
                  </a:cxn>
                  <a:cxn ang="0">
                    <a:pos x="2" y="6"/>
                  </a:cxn>
                  <a:cxn ang="0">
                    <a:pos x="3" y="1"/>
                  </a:cxn>
                  <a:cxn ang="0">
                    <a:pos x="8" y="0"/>
                  </a:cxn>
                </a:cxnLst>
                <a:rect l="0" t="0" r="r" b="b"/>
                <a:pathLst>
                  <a:path w="60" h="97">
                    <a:moveTo>
                      <a:pt x="8" y="0"/>
                    </a:moveTo>
                    <a:lnTo>
                      <a:pt x="13" y="4"/>
                    </a:lnTo>
                    <a:lnTo>
                      <a:pt x="15" y="10"/>
                    </a:lnTo>
                    <a:lnTo>
                      <a:pt x="18" y="17"/>
                    </a:lnTo>
                    <a:lnTo>
                      <a:pt x="22" y="25"/>
                    </a:lnTo>
                    <a:lnTo>
                      <a:pt x="25" y="29"/>
                    </a:lnTo>
                    <a:lnTo>
                      <a:pt x="26" y="32"/>
                    </a:lnTo>
                    <a:lnTo>
                      <a:pt x="28" y="33"/>
                    </a:lnTo>
                    <a:lnTo>
                      <a:pt x="28" y="36"/>
                    </a:lnTo>
                    <a:lnTo>
                      <a:pt x="29" y="36"/>
                    </a:lnTo>
                    <a:lnTo>
                      <a:pt x="30" y="37"/>
                    </a:lnTo>
                    <a:lnTo>
                      <a:pt x="33" y="38"/>
                    </a:lnTo>
                    <a:lnTo>
                      <a:pt x="36" y="41"/>
                    </a:lnTo>
                    <a:lnTo>
                      <a:pt x="40" y="44"/>
                    </a:lnTo>
                    <a:lnTo>
                      <a:pt x="47" y="44"/>
                    </a:lnTo>
                    <a:lnTo>
                      <a:pt x="49" y="43"/>
                    </a:lnTo>
                    <a:lnTo>
                      <a:pt x="51" y="41"/>
                    </a:lnTo>
                    <a:lnTo>
                      <a:pt x="54" y="41"/>
                    </a:lnTo>
                    <a:lnTo>
                      <a:pt x="58" y="45"/>
                    </a:lnTo>
                    <a:lnTo>
                      <a:pt x="59" y="49"/>
                    </a:lnTo>
                    <a:lnTo>
                      <a:pt x="60" y="52"/>
                    </a:lnTo>
                    <a:lnTo>
                      <a:pt x="59" y="55"/>
                    </a:lnTo>
                    <a:lnTo>
                      <a:pt x="56" y="58"/>
                    </a:lnTo>
                    <a:lnTo>
                      <a:pt x="48" y="67"/>
                    </a:lnTo>
                    <a:lnTo>
                      <a:pt x="41" y="80"/>
                    </a:lnTo>
                    <a:lnTo>
                      <a:pt x="40" y="84"/>
                    </a:lnTo>
                    <a:lnTo>
                      <a:pt x="37" y="88"/>
                    </a:lnTo>
                    <a:lnTo>
                      <a:pt x="36" y="90"/>
                    </a:lnTo>
                    <a:lnTo>
                      <a:pt x="33" y="95"/>
                    </a:lnTo>
                    <a:lnTo>
                      <a:pt x="28" y="97"/>
                    </a:lnTo>
                    <a:lnTo>
                      <a:pt x="23" y="97"/>
                    </a:lnTo>
                    <a:lnTo>
                      <a:pt x="21" y="96"/>
                    </a:lnTo>
                    <a:lnTo>
                      <a:pt x="19" y="95"/>
                    </a:lnTo>
                    <a:lnTo>
                      <a:pt x="19" y="92"/>
                    </a:lnTo>
                    <a:lnTo>
                      <a:pt x="21" y="89"/>
                    </a:lnTo>
                    <a:lnTo>
                      <a:pt x="21" y="86"/>
                    </a:lnTo>
                    <a:lnTo>
                      <a:pt x="22" y="84"/>
                    </a:lnTo>
                    <a:lnTo>
                      <a:pt x="23" y="80"/>
                    </a:lnTo>
                    <a:lnTo>
                      <a:pt x="25" y="77"/>
                    </a:lnTo>
                    <a:lnTo>
                      <a:pt x="25" y="74"/>
                    </a:lnTo>
                    <a:lnTo>
                      <a:pt x="21" y="73"/>
                    </a:lnTo>
                    <a:lnTo>
                      <a:pt x="8" y="73"/>
                    </a:lnTo>
                    <a:lnTo>
                      <a:pt x="3" y="70"/>
                    </a:lnTo>
                    <a:lnTo>
                      <a:pt x="0" y="67"/>
                    </a:lnTo>
                    <a:lnTo>
                      <a:pt x="0" y="64"/>
                    </a:lnTo>
                    <a:lnTo>
                      <a:pt x="2" y="62"/>
                    </a:lnTo>
                    <a:lnTo>
                      <a:pt x="4" y="60"/>
                    </a:lnTo>
                    <a:lnTo>
                      <a:pt x="7" y="58"/>
                    </a:lnTo>
                    <a:lnTo>
                      <a:pt x="10" y="56"/>
                    </a:lnTo>
                    <a:lnTo>
                      <a:pt x="14" y="52"/>
                    </a:lnTo>
                    <a:lnTo>
                      <a:pt x="14" y="44"/>
                    </a:lnTo>
                    <a:lnTo>
                      <a:pt x="11" y="32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2" y="11"/>
                    </a:lnTo>
                    <a:lnTo>
                      <a:pt x="2" y="6"/>
                    </a:lnTo>
                    <a:lnTo>
                      <a:pt x="3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41"/>
              <p:cNvSpPr>
                <a:spLocks/>
              </p:cNvSpPr>
              <p:nvPr/>
            </p:nvSpPr>
            <p:spPr bwMode="auto">
              <a:xfrm>
                <a:off x="5180939" y="4690832"/>
                <a:ext cx="42864" cy="41115"/>
              </a:xfrm>
              <a:custGeom>
                <a:avLst/>
                <a:gdLst/>
                <a:ahLst/>
                <a:cxnLst>
                  <a:cxn ang="0">
                    <a:pos x="82" y="0"/>
                  </a:cxn>
                  <a:cxn ang="0">
                    <a:pos x="85" y="0"/>
                  </a:cxn>
                  <a:cxn ang="0">
                    <a:pos x="87" y="1"/>
                  </a:cxn>
                  <a:cxn ang="0">
                    <a:pos x="89" y="4"/>
                  </a:cxn>
                  <a:cxn ang="0">
                    <a:pos x="94" y="9"/>
                  </a:cxn>
                  <a:cxn ang="0">
                    <a:pos x="97" y="11"/>
                  </a:cxn>
                  <a:cxn ang="0">
                    <a:pos x="98" y="13"/>
                  </a:cxn>
                  <a:cxn ang="0">
                    <a:pos x="98" y="16"/>
                  </a:cxn>
                  <a:cxn ang="0">
                    <a:pos x="97" y="24"/>
                  </a:cxn>
                  <a:cxn ang="0">
                    <a:pos x="93" y="35"/>
                  </a:cxn>
                  <a:cxn ang="0">
                    <a:pos x="85" y="45"/>
                  </a:cxn>
                  <a:cxn ang="0">
                    <a:pos x="71" y="57"/>
                  </a:cxn>
                  <a:cxn ang="0">
                    <a:pos x="60" y="68"/>
                  </a:cxn>
                  <a:cxn ang="0">
                    <a:pos x="48" y="82"/>
                  </a:cxn>
                  <a:cxn ang="0">
                    <a:pos x="42" y="89"/>
                  </a:cxn>
                  <a:cxn ang="0">
                    <a:pos x="38" y="93"/>
                  </a:cxn>
                  <a:cxn ang="0">
                    <a:pos x="35" y="94"/>
                  </a:cxn>
                  <a:cxn ang="0">
                    <a:pos x="31" y="94"/>
                  </a:cxn>
                  <a:cxn ang="0">
                    <a:pos x="23" y="93"/>
                  </a:cxn>
                  <a:cxn ang="0">
                    <a:pos x="12" y="91"/>
                  </a:cxn>
                  <a:cxn ang="0">
                    <a:pos x="4" y="87"/>
                  </a:cxn>
                  <a:cxn ang="0">
                    <a:pos x="0" y="80"/>
                  </a:cxn>
                  <a:cxn ang="0">
                    <a:pos x="1" y="74"/>
                  </a:cxn>
                  <a:cxn ang="0">
                    <a:pos x="8" y="64"/>
                  </a:cxn>
                  <a:cxn ang="0">
                    <a:pos x="19" y="54"/>
                  </a:cxn>
                  <a:cxn ang="0">
                    <a:pos x="46" y="35"/>
                  </a:cxn>
                  <a:cxn ang="0">
                    <a:pos x="54" y="28"/>
                  </a:cxn>
                  <a:cxn ang="0">
                    <a:pos x="60" y="24"/>
                  </a:cxn>
                  <a:cxn ang="0">
                    <a:pos x="61" y="20"/>
                  </a:cxn>
                  <a:cxn ang="0">
                    <a:pos x="63" y="17"/>
                  </a:cxn>
                  <a:cxn ang="0">
                    <a:pos x="65" y="13"/>
                  </a:cxn>
                  <a:cxn ang="0">
                    <a:pos x="68" y="11"/>
                  </a:cxn>
                  <a:cxn ang="0">
                    <a:pos x="72" y="8"/>
                  </a:cxn>
                  <a:cxn ang="0">
                    <a:pos x="75" y="6"/>
                  </a:cxn>
                  <a:cxn ang="0">
                    <a:pos x="78" y="4"/>
                  </a:cxn>
                  <a:cxn ang="0">
                    <a:pos x="80" y="2"/>
                  </a:cxn>
                  <a:cxn ang="0">
                    <a:pos x="82" y="0"/>
                  </a:cxn>
                </a:cxnLst>
                <a:rect l="0" t="0" r="r" b="b"/>
                <a:pathLst>
                  <a:path w="98" h="94">
                    <a:moveTo>
                      <a:pt x="82" y="0"/>
                    </a:moveTo>
                    <a:lnTo>
                      <a:pt x="85" y="0"/>
                    </a:lnTo>
                    <a:lnTo>
                      <a:pt x="87" y="1"/>
                    </a:lnTo>
                    <a:lnTo>
                      <a:pt x="89" y="4"/>
                    </a:lnTo>
                    <a:lnTo>
                      <a:pt x="94" y="9"/>
                    </a:lnTo>
                    <a:lnTo>
                      <a:pt x="97" y="11"/>
                    </a:lnTo>
                    <a:lnTo>
                      <a:pt x="98" y="13"/>
                    </a:lnTo>
                    <a:lnTo>
                      <a:pt x="98" y="16"/>
                    </a:lnTo>
                    <a:lnTo>
                      <a:pt x="97" y="24"/>
                    </a:lnTo>
                    <a:lnTo>
                      <a:pt x="93" y="35"/>
                    </a:lnTo>
                    <a:lnTo>
                      <a:pt x="85" y="45"/>
                    </a:lnTo>
                    <a:lnTo>
                      <a:pt x="71" y="57"/>
                    </a:lnTo>
                    <a:lnTo>
                      <a:pt x="60" y="68"/>
                    </a:lnTo>
                    <a:lnTo>
                      <a:pt x="48" y="82"/>
                    </a:lnTo>
                    <a:lnTo>
                      <a:pt x="42" y="89"/>
                    </a:lnTo>
                    <a:lnTo>
                      <a:pt x="38" y="93"/>
                    </a:lnTo>
                    <a:lnTo>
                      <a:pt x="35" y="94"/>
                    </a:lnTo>
                    <a:lnTo>
                      <a:pt x="31" y="94"/>
                    </a:lnTo>
                    <a:lnTo>
                      <a:pt x="23" y="93"/>
                    </a:lnTo>
                    <a:lnTo>
                      <a:pt x="12" y="91"/>
                    </a:lnTo>
                    <a:lnTo>
                      <a:pt x="4" y="87"/>
                    </a:lnTo>
                    <a:lnTo>
                      <a:pt x="0" y="80"/>
                    </a:lnTo>
                    <a:lnTo>
                      <a:pt x="1" y="74"/>
                    </a:lnTo>
                    <a:lnTo>
                      <a:pt x="8" y="64"/>
                    </a:lnTo>
                    <a:lnTo>
                      <a:pt x="19" y="54"/>
                    </a:lnTo>
                    <a:lnTo>
                      <a:pt x="46" y="35"/>
                    </a:lnTo>
                    <a:lnTo>
                      <a:pt x="54" y="28"/>
                    </a:lnTo>
                    <a:lnTo>
                      <a:pt x="60" y="24"/>
                    </a:lnTo>
                    <a:lnTo>
                      <a:pt x="61" y="20"/>
                    </a:lnTo>
                    <a:lnTo>
                      <a:pt x="63" y="17"/>
                    </a:lnTo>
                    <a:lnTo>
                      <a:pt x="65" y="13"/>
                    </a:lnTo>
                    <a:lnTo>
                      <a:pt x="68" y="11"/>
                    </a:lnTo>
                    <a:lnTo>
                      <a:pt x="72" y="8"/>
                    </a:lnTo>
                    <a:lnTo>
                      <a:pt x="75" y="6"/>
                    </a:lnTo>
                    <a:lnTo>
                      <a:pt x="78" y="4"/>
                    </a:lnTo>
                    <a:lnTo>
                      <a:pt x="80" y="2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" name="Freeform 42"/>
              <p:cNvSpPr>
                <a:spLocks/>
              </p:cNvSpPr>
              <p:nvPr/>
            </p:nvSpPr>
            <p:spPr bwMode="auto">
              <a:xfrm>
                <a:off x="5058032" y="4691707"/>
                <a:ext cx="21869" cy="20120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50" y="2"/>
                  </a:cxn>
                  <a:cxn ang="0">
                    <a:pos x="50" y="9"/>
                  </a:cxn>
                  <a:cxn ang="0">
                    <a:pos x="47" y="18"/>
                  </a:cxn>
                  <a:cxn ang="0">
                    <a:pos x="43" y="29"/>
                  </a:cxn>
                  <a:cxn ang="0">
                    <a:pos x="37" y="37"/>
                  </a:cxn>
                  <a:cxn ang="0">
                    <a:pos x="32" y="43"/>
                  </a:cxn>
                  <a:cxn ang="0">
                    <a:pos x="29" y="43"/>
                  </a:cxn>
                  <a:cxn ang="0">
                    <a:pos x="25" y="44"/>
                  </a:cxn>
                  <a:cxn ang="0">
                    <a:pos x="22" y="44"/>
                  </a:cxn>
                  <a:cxn ang="0">
                    <a:pos x="20" y="46"/>
                  </a:cxn>
                  <a:cxn ang="0">
                    <a:pos x="17" y="44"/>
                  </a:cxn>
                  <a:cxn ang="0">
                    <a:pos x="14" y="44"/>
                  </a:cxn>
                  <a:cxn ang="0">
                    <a:pos x="13" y="41"/>
                  </a:cxn>
                  <a:cxn ang="0">
                    <a:pos x="13" y="29"/>
                  </a:cxn>
                  <a:cxn ang="0">
                    <a:pos x="5" y="21"/>
                  </a:cxn>
                  <a:cxn ang="0">
                    <a:pos x="2" y="17"/>
                  </a:cxn>
                  <a:cxn ang="0">
                    <a:pos x="0" y="13"/>
                  </a:cxn>
                  <a:cxn ang="0">
                    <a:pos x="3" y="7"/>
                  </a:cxn>
                  <a:cxn ang="0">
                    <a:pos x="5" y="7"/>
                  </a:cxn>
                  <a:cxn ang="0">
                    <a:pos x="6" y="9"/>
                  </a:cxn>
                  <a:cxn ang="0">
                    <a:pos x="11" y="11"/>
                  </a:cxn>
                  <a:cxn ang="0">
                    <a:pos x="15" y="13"/>
                  </a:cxn>
                  <a:cxn ang="0">
                    <a:pos x="18" y="13"/>
                  </a:cxn>
                  <a:cxn ang="0">
                    <a:pos x="21" y="14"/>
                  </a:cxn>
                  <a:cxn ang="0">
                    <a:pos x="25" y="13"/>
                  </a:cxn>
                  <a:cxn ang="0">
                    <a:pos x="31" y="10"/>
                  </a:cxn>
                  <a:cxn ang="0">
                    <a:pos x="37" y="6"/>
                  </a:cxn>
                  <a:cxn ang="0">
                    <a:pos x="43" y="2"/>
                  </a:cxn>
                  <a:cxn ang="0">
                    <a:pos x="47" y="0"/>
                  </a:cxn>
                </a:cxnLst>
                <a:rect l="0" t="0" r="r" b="b"/>
                <a:pathLst>
                  <a:path w="50" h="46">
                    <a:moveTo>
                      <a:pt x="47" y="0"/>
                    </a:moveTo>
                    <a:lnTo>
                      <a:pt x="50" y="2"/>
                    </a:lnTo>
                    <a:lnTo>
                      <a:pt x="50" y="9"/>
                    </a:lnTo>
                    <a:lnTo>
                      <a:pt x="47" y="18"/>
                    </a:lnTo>
                    <a:lnTo>
                      <a:pt x="43" y="29"/>
                    </a:lnTo>
                    <a:lnTo>
                      <a:pt x="37" y="37"/>
                    </a:lnTo>
                    <a:lnTo>
                      <a:pt x="32" y="43"/>
                    </a:lnTo>
                    <a:lnTo>
                      <a:pt x="29" y="43"/>
                    </a:lnTo>
                    <a:lnTo>
                      <a:pt x="25" y="44"/>
                    </a:lnTo>
                    <a:lnTo>
                      <a:pt x="22" y="44"/>
                    </a:lnTo>
                    <a:lnTo>
                      <a:pt x="20" y="46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5" y="21"/>
                    </a:lnTo>
                    <a:lnTo>
                      <a:pt x="2" y="17"/>
                    </a:lnTo>
                    <a:lnTo>
                      <a:pt x="0" y="13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6" y="9"/>
                    </a:lnTo>
                    <a:lnTo>
                      <a:pt x="11" y="11"/>
                    </a:lnTo>
                    <a:lnTo>
                      <a:pt x="15" y="13"/>
                    </a:lnTo>
                    <a:lnTo>
                      <a:pt x="18" y="13"/>
                    </a:lnTo>
                    <a:lnTo>
                      <a:pt x="21" y="14"/>
                    </a:lnTo>
                    <a:lnTo>
                      <a:pt x="25" y="13"/>
                    </a:lnTo>
                    <a:lnTo>
                      <a:pt x="31" y="10"/>
                    </a:lnTo>
                    <a:lnTo>
                      <a:pt x="37" y="6"/>
                    </a:lnTo>
                    <a:lnTo>
                      <a:pt x="43" y="2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44"/>
              <p:cNvSpPr>
                <a:spLocks/>
              </p:cNvSpPr>
              <p:nvPr/>
            </p:nvSpPr>
            <p:spPr bwMode="auto">
              <a:xfrm>
                <a:off x="5242611" y="4530747"/>
                <a:ext cx="13559" cy="11810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8" y="0"/>
                  </a:cxn>
                  <a:cxn ang="0">
                    <a:pos x="31" y="4"/>
                  </a:cxn>
                  <a:cxn ang="0">
                    <a:pos x="28" y="9"/>
                  </a:cxn>
                  <a:cxn ang="0">
                    <a:pos x="23" y="18"/>
                  </a:cxn>
                  <a:cxn ang="0">
                    <a:pos x="15" y="23"/>
                  </a:cxn>
                  <a:cxn ang="0">
                    <a:pos x="8" y="27"/>
                  </a:cxn>
                  <a:cxn ang="0">
                    <a:pos x="0" y="26"/>
                  </a:cxn>
                  <a:cxn ang="0">
                    <a:pos x="1" y="23"/>
                  </a:cxn>
                  <a:cxn ang="0">
                    <a:pos x="5" y="18"/>
                  </a:cxn>
                  <a:cxn ang="0">
                    <a:pos x="11" y="11"/>
                  </a:cxn>
                  <a:cxn ang="0">
                    <a:pos x="16" y="5"/>
                  </a:cxn>
                  <a:cxn ang="0">
                    <a:pos x="23" y="0"/>
                  </a:cxn>
                </a:cxnLst>
                <a:rect l="0" t="0" r="r" b="b"/>
                <a:pathLst>
                  <a:path w="31" h="27">
                    <a:moveTo>
                      <a:pt x="23" y="0"/>
                    </a:moveTo>
                    <a:lnTo>
                      <a:pt x="28" y="0"/>
                    </a:lnTo>
                    <a:lnTo>
                      <a:pt x="31" y="4"/>
                    </a:lnTo>
                    <a:lnTo>
                      <a:pt x="28" y="9"/>
                    </a:lnTo>
                    <a:lnTo>
                      <a:pt x="23" y="18"/>
                    </a:lnTo>
                    <a:lnTo>
                      <a:pt x="15" y="23"/>
                    </a:lnTo>
                    <a:lnTo>
                      <a:pt x="8" y="27"/>
                    </a:lnTo>
                    <a:lnTo>
                      <a:pt x="0" y="26"/>
                    </a:lnTo>
                    <a:lnTo>
                      <a:pt x="1" y="23"/>
                    </a:lnTo>
                    <a:lnTo>
                      <a:pt x="5" y="18"/>
                    </a:lnTo>
                    <a:lnTo>
                      <a:pt x="11" y="11"/>
                    </a:lnTo>
                    <a:lnTo>
                      <a:pt x="16" y="5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" name="Freeform 45"/>
              <p:cNvSpPr>
                <a:spLocks/>
              </p:cNvSpPr>
              <p:nvPr/>
            </p:nvSpPr>
            <p:spPr bwMode="auto">
              <a:xfrm>
                <a:off x="5168692" y="4560489"/>
                <a:ext cx="13996" cy="1268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" y="0"/>
                  </a:cxn>
                  <a:cxn ang="0">
                    <a:pos x="10" y="2"/>
                  </a:cxn>
                  <a:cxn ang="0">
                    <a:pos x="21" y="6"/>
                  </a:cxn>
                  <a:cxn ang="0">
                    <a:pos x="28" y="11"/>
                  </a:cxn>
                  <a:cxn ang="0">
                    <a:pos x="30" y="17"/>
                  </a:cxn>
                  <a:cxn ang="0">
                    <a:pos x="32" y="22"/>
                  </a:cxn>
                  <a:cxn ang="0">
                    <a:pos x="28" y="28"/>
                  </a:cxn>
                  <a:cxn ang="0">
                    <a:pos x="22" y="29"/>
                  </a:cxn>
                  <a:cxn ang="0">
                    <a:pos x="15" y="25"/>
                  </a:cxn>
                  <a:cxn ang="0">
                    <a:pos x="10" y="17"/>
                  </a:cxn>
                  <a:cxn ang="0">
                    <a:pos x="9" y="14"/>
                  </a:cxn>
                  <a:cxn ang="0">
                    <a:pos x="6" y="11"/>
                  </a:cxn>
                  <a:cxn ang="0">
                    <a:pos x="4" y="9"/>
                  </a:cxn>
                  <a:cxn ang="0">
                    <a:pos x="0" y="4"/>
                  </a:cxn>
                  <a:cxn ang="0">
                    <a:pos x="0" y="0"/>
                  </a:cxn>
                </a:cxnLst>
                <a:rect l="0" t="0" r="r" b="b"/>
                <a:pathLst>
                  <a:path w="32" h="29">
                    <a:moveTo>
                      <a:pt x="0" y="0"/>
                    </a:moveTo>
                    <a:lnTo>
                      <a:pt x="6" y="0"/>
                    </a:lnTo>
                    <a:lnTo>
                      <a:pt x="10" y="2"/>
                    </a:lnTo>
                    <a:lnTo>
                      <a:pt x="21" y="6"/>
                    </a:lnTo>
                    <a:lnTo>
                      <a:pt x="28" y="11"/>
                    </a:lnTo>
                    <a:lnTo>
                      <a:pt x="30" y="17"/>
                    </a:lnTo>
                    <a:lnTo>
                      <a:pt x="32" y="22"/>
                    </a:lnTo>
                    <a:lnTo>
                      <a:pt x="28" y="28"/>
                    </a:lnTo>
                    <a:lnTo>
                      <a:pt x="22" y="29"/>
                    </a:lnTo>
                    <a:lnTo>
                      <a:pt x="15" y="25"/>
                    </a:lnTo>
                    <a:lnTo>
                      <a:pt x="10" y="17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4" y="9"/>
                    </a:lnTo>
                    <a:lnTo>
                      <a:pt x="0" y="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" name="Freeform 46"/>
              <p:cNvSpPr>
                <a:spLocks/>
              </p:cNvSpPr>
              <p:nvPr/>
            </p:nvSpPr>
            <p:spPr bwMode="auto">
              <a:xfrm>
                <a:off x="4784227" y="4388594"/>
                <a:ext cx="62984" cy="77418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11" y="0"/>
                  </a:cxn>
                  <a:cxn ang="0">
                    <a:pos x="21" y="4"/>
                  </a:cxn>
                  <a:cxn ang="0">
                    <a:pos x="30" y="11"/>
                  </a:cxn>
                  <a:cxn ang="0">
                    <a:pos x="41" y="21"/>
                  </a:cxn>
                  <a:cxn ang="0">
                    <a:pos x="54" y="32"/>
                  </a:cxn>
                  <a:cxn ang="0">
                    <a:pos x="67" y="47"/>
                  </a:cxn>
                  <a:cxn ang="0">
                    <a:pos x="80" y="60"/>
                  </a:cxn>
                  <a:cxn ang="0">
                    <a:pos x="93" y="71"/>
                  </a:cxn>
                  <a:cxn ang="0">
                    <a:pos x="105" y="82"/>
                  </a:cxn>
                  <a:cxn ang="0">
                    <a:pos x="115" y="92"/>
                  </a:cxn>
                  <a:cxn ang="0">
                    <a:pos x="123" y="101"/>
                  </a:cxn>
                  <a:cxn ang="0">
                    <a:pos x="129" y="108"/>
                  </a:cxn>
                  <a:cxn ang="0">
                    <a:pos x="136" y="111"/>
                  </a:cxn>
                  <a:cxn ang="0">
                    <a:pos x="138" y="111"/>
                  </a:cxn>
                  <a:cxn ang="0">
                    <a:pos x="141" y="112"/>
                  </a:cxn>
                  <a:cxn ang="0">
                    <a:pos x="144" y="118"/>
                  </a:cxn>
                  <a:cxn ang="0">
                    <a:pos x="144" y="122"/>
                  </a:cxn>
                  <a:cxn ang="0">
                    <a:pos x="142" y="125"/>
                  </a:cxn>
                  <a:cxn ang="0">
                    <a:pos x="141" y="129"/>
                  </a:cxn>
                  <a:cxn ang="0">
                    <a:pos x="137" y="138"/>
                  </a:cxn>
                  <a:cxn ang="0">
                    <a:pos x="134" y="152"/>
                  </a:cxn>
                  <a:cxn ang="0">
                    <a:pos x="133" y="167"/>
                  </a:cxn>
                  <a:cxn ang="0">
                    <a:pos x="133" y="171"/>
                  </a:cxn>
                  <a:cxn ang="0">
                    <a:pos x="130" y="177"/>
                  </a:cxn>
                  <a:cxn ang="0">
                    <a:pos x="127" y="177"/>
                  </a:cxn>
                  <a:cxn ang="0">
                    <a:pos x="125" y="175"/>
                  </a:cxn>
                  <a:cxn ang="0">
                    <a:pos x="121" y="171"/>
                  </a:cxn>
                  <a:cxn ang="0">
                    <a:pos x="119" y="167"/>
                  </a:cxn>
                  <a:cxn ang="0">
                    <a:pos x="114" y="162"/>
                  </a:cxn>
                  <a:cxn ang="0">
                    <a:pos x="103" y="156"/>
                  </a:cxn>
                  <a:cxn ang="0">
                    <a:pos x="90" y="152"/>
                  </a:cxn>
                  <a:cxn ang="0">
                    <a:pos x="80" y="148"/>
                  </a:cxn>
                  <a:cxn ang="0">
                    <a:pos x="73" y="144"/>
                  </a:cxn>
                  <a:cxn ang="0">
                    <a:pos x="69" y="137"/>
                  </a:cxn>
                  <a:cxn ang="0">
                    <a:pos x="64" y="123"/>
                  </a:cxn>
                  <a:cxn ang="0">
                    <a:pos x="62" y="107"/>
                  </a:cxn>
                  <a:cxn ang="0">
                    <a:pos x="59" y="92"/>
                  </a:cxn>
                  <a:cxn ang="0">
                    <a:pos x="58" y="81"/>
                  </a:cxn>
                  <a:cxn ang="0">
                    <a:pos x="55" y="73"/>
                  </a:cxn>
                  <a:cxn ang="0">
                    <a:pos x="49" y="63"/>
                  </a:cxn>
                  <a:cxn ang="0">
                    <a:pos x="43" y="54"/>
                  </a:cxn>
                  <a:cxn ang="0">
                    <a:pos x="36" y="45"/>
                  </a:cxn>
                  <a:cxn ang="0">
                    <a:pos x="29" y="38"/>
                  </a:cxn>
                  <a:cxn ang="0">
                    <a:pos x="26" y="34"/>
                  </a:cxn>
                  <a:cxn ang="0">
                    <a:pos x="18" y="26"/>
                  </a:cxn>
                  <a:cxn ang="0">
                    <a:pos x="11" y="21"/>
                  </a:cxn>
                  <a:cxn ang="0">
                    <a:pos x="0" y="7"/>
                  </a:cxn>
                  <a:cxn ang="0">
                    <a:pos x="0" y="3"/>
                  </a:cxn>
                  <a:cxn ang="0">
                    <a:pos x="3" y="0"/>
                  </a:cxn>
                </a:cxnLst>
                <a:rect l="0" t="0" r="r" b="b"/>
                <a:pathLst>
                  <a:path w="144" h="177">
                    <a:moveTo>
                      <a:pt x="3" y="0"/>
                    </a:moveTo>
                    <a:lnTo>
                      <a:pt x="11" y="0"/>
                    </a:lnTo>
                    <a:lnTo>
                      <a:pt x="21" y="4"/>
                    </a:lnTo>
                    <a:lnTo>
                      <a:pt x="30" y="11"/>
                    </a:lnTo>
                    <a:lnTo>
                      <a:pt x="41" y="21"/>
                    </a:lnTo>
                    <a:lnTo>
                      <a:pt x="54" y="32"/>
                    </a:lnTo>
                    <a:lnTo>
                      <a:pt x="67" y="47"/>
                    </a:lnTo>
                    <a:lnTo>
                      <a:pt x="80" y="60"/>
                    </a:lnTo>
                    <a:lnTo>
                      <a:pt x="93" y="71"/>
                    </a:lnTo>
                    <a:lnTo>
                      <a:pt x="105" y="82"/>
                    </a:lnTo>
                    <a:lnTo>
                      <a:pt x="115" y="92"/>
                    </a:lnTo>
                    <a:lnTo>
                      <a:pt x="123" y="101"/>
                    </a:lnTo>
                    <a:lnTo>
                      <a:pt x="129" y="108"/>
                    </a:lnTo>
                    <a:lnTo>
                      <a:pt x="136" y="111"/>
                    </a:lnTo>
                    <a:lnTo>
                      <a:pt x="138" y="111"/>
                    </a:lnTo>
                    <a:lnTo>
                      <a:pt x="141" y="112"/>
                    </a:lnTo>
                    <a:lnTo>
                      <a:pt x="144" y="118"/>
                    </a:lnTo>
                    <a:lnTo>
                      <a:pt x="144" y="122"/>
                    </a:lnTo>
                    <a:lnTo>
                      <a:pt x="142" y="125"/>
                    </a:lnTo>
                    <a:lnTo>
                      <a:pt x="141" y="129"/>
                    </a:lnTo>
                    <a:lnTo>
                      <a:pt x="137" y="138"/>
                    </a:lnTo>
                    <a:lnTo>
                      <a:pt x="134" y="152"/>
                    </a:lnTo>
                    <a:lnTo>
                      <a:pt x="133" y="167"/>
                    </a:lnTo>
                    <a:lnTo>
                      <a:pt x="133" y="171"/>
                    </a:lnTo>
                    <a:lnTo>
                      <a:pt x="130" y="177"/>
                    </a:lnTo>
                    <a:lnTo>
                      <a:pt x="127" y="177"/>
                    </a:lnTo>
                    <a:lnTo>
                      <a:pt x="125" y="175"/>
                    </a:lnTo>
                    <a:lnTo>
                      <a:pt x="121" y="171"/>
                    </a:lnTo>
                    <a:lnTo>
                      <a:pt x="119" y="167"/>
                    </a:lnTo>
                    <a:lnTo>
                      <a:pt x="114" y="162"/>
                    </a:lnTo>
                    <a:lnTo>
                      <a:pt x="103" y="156"/>
                    </a:lnTo>
                    <a:lnTo>
                      <a:pt x="90" y="152"/>
                    </a:lnTo>
                    <a:lnTo>
                      <a:pt x="80" y="148"/>
                    </a:lnTo>
                    <a:lnTo>
                      <a:pt x="73" y="144"/>
                    </a:lnTo>
                    <a:lnTo>
                      <a:pt x="69" y="137"/>
                    </a:lnTo>
                    <a:lnTo>
                      <a:pt x="64" y="123"/>
                    </a:lnTo>
                    <a:lnTo>
                      <a:pt x="62" y="107"/>
                    </a:lnTo>
                    <a:lnTo>
                      <a:pt x="59" y="92"/>
                    </a:lnTo>
                    <a:lnTo>
                      <a:pt x="58" y="81"/>
                    </a:lnTo>
                    <a:lnTo>
                      <a:pt x="55" y="73"/>
                    </a:lnTo>
                    <a:lnTo>
                      <a:pt x="49" y="63"/>
                    </a:lnTo>
                    <a:lnTo>
                      <a:pt x="43" y="54"/>
                    </a:lnTo>
                    <a:lnTo>
                      <a:pt x="36" y="45"/>
                    </a:lnTo>
                    <a:lnTo>
                      <a:pt x="29" y="38"/>
                    </a:lnTo>
                    <a:lnTo>
                      <a:pt x="26" y="34"/>
                    </a:lnTo>
                    <a:lnTo>
                      <a:pt x="18" y="26"/>
                    </a:lnTo>
                    <a:lnTo>
                      <a:pt x="11" y="21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" name="Freeform 47"/>
              <p:cNvSpPr>
                <a:spLocks/>
              </p:cNvSpPr>
              <p:nvPr/>
            </p:nvSpPr>
            <p:spPr bwMode="auto">
              <a:xfrm>
                <a:off x="4800847" y="4358852"/>
                <a:ext cx="36741" cy="60360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9" y="2"/>
                  </a:cxn>
                  <a:cxn ang="0">
                    <a:pos x="14" y="6"/>
                  </a:cxn>
                  <a:cxn ang="0">
                    <a:pos x="28" y="23"/>
                  </a:cxn>
                  <a:cxn ang="0">
                    <a:pos x="32" y="30"/>
                  </a:cxn>
                  <a:cxn ang="0">
                    <a:pos x="37" y="38"/>
                  </a:cxn>
                  <a:cxn ang="0">
                    <a:pos x="46" y="46"/>
                  </a:cxn>
                  <a:cxn ang="0">
                    <a:pos x="54" y="58"/>
                  </a:cxn>
                  <a:cxn ang="0">
                    <a:pos x="61" y="74"/>
                  </a:cxn>
                  <a:cxn ang="0">
                    <a:pos x="66" y="87"/>
                  </a:cxn>
                  <a:cxn ang="0">
                    <a:pos x="72" y="106"/>
                  </a:cxn>
                  <a:cxn ang="0">
                    <a:pos x="83" y="126"/>
                  </a:cxn>
                  <a:cxn ang="0">
                    <a:pos x="84" y="128"/>
                  </a:cxn>
                  <a:cxn ang="0">
                    <a:pos x="80" y="137"/>
                  </a:cxn>
                  <a:cxn ang="0">
                    <a:pos x="76" y="138"/>
                  </a:cxn>
                  <a:cxn ang="0">
                    <a:pos x="70" y="135"/>
                  </a:cxn>
                  <a:cxn ang="0">
                    <a:pos x="63" y="130"/>
                  </a:cxn>
                  <a:cxn ang="0">
                    <a:pos x="55" y="122"/>
                  </a:cxn>
                  <a:cxn ang="0">
                    <a:pos x="47" y="115"/>
                  </a:cxn>
                  <a:cxn ang="0">
                    <a:pos x="42" y="108"/>
                  </a:cxn>
                  <a:cxn ang="0">
                    <a:pos x="37" y="98"/>
                  </a:cxn>
                  <a:cxn ang="0">
                    <a:pos x="32" y="85"/>
                  </a:cxn>
                  <a:cxn ang="0">
                    <a:pos x="26" y="69"/>
                  </a:cxn>
                  <a:cxn ang="0">
                    <a:pos x="21" y="53"/>
                  </a:cxn>
                  <a:cxn ang="0">
                    <a:pos x="17" y="42"/>
                  </a:cxn>
                  <a:cxn ang="0">
                    <a:pos x="14" y="35"/>
                  </a:cxn>
                  <a:cxn ang="0">
                    <a:pos x="6" y="30"/>
                  </a:cxn>
                  <a:cxn ang="0">
                    <a:pos x="3" y="27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4"/>
                  </a:cxn>
                  <a:cxn ang="0">
                    <a:pos x="7" y="0"/>
                  </a:cxn>
                </a:cxnLst>
                <a:rect l="0" t="0" r="r" b="b"/>
                <a:pathLst>
                  <a:path w="84" h="138">
                    <a:moveTo>
                      <a:pt x="7" y="0"/>
                    </a:moveTo>
                    <a:lnTo>
                      <a:pt x="9" y="2"/>
                    </a:lnTo>
                    <a:lnTo>
                      <a:pt x="14" y="6"/>
                    </a:lnTo>
                    <a:lnTo>
                      <a:pt x="28" y="23"/>
                    </a:lnTo>
                    <a:lnTo>
                      <a:pt x="32" y="30"/>
                    </a:lnTo>
                    <a:lnTo>
                      <a:pt x="37" y="38"/>
                    </a:lnTo>
                    <a:lnTo>
                      <a:pt x="46" y="46"/>
                    </a:lnTo>
                    <a:lnTo>
                      <a:pt x="54" y="58"/>
                    </a:lnTo>
                    <a:lnTo>
                      <a:pt x="61" y="74"/>
                    </a:lnTo>
                    <a:lnTo>
                      <a:pt x="66" y="87"/>
                    </a:lnTo>
                    <a:lnTo>
                      <a:pt x="72" y="106"/>
                    </a:lnTo>
                    <a:lnTo>
                      <a:pt x="83" y="126"/>
                    </a:lnTo>
                    <a:lnTo>
                      <a:pt x="84" y="128"/>
                    </a:lnTo>
                    <a:lnTo>
                      <a:pt x="80" y="137"/>
                    </a:lnTo>
                    <a:lnTo>
                      <a:pt x="76" y="138"/>
                    </a:lnTo>
                    <a:lnTo>
                      <a:pt x="70" y="135"/>
                    </a:lnTo>
                    <a:lnTo>
                      <a:pt x="63" y="130"/>
                    </a:lnTo>
                    <a:lnTo>
                      <a:pt x="55" y="122"/>
                    </a:lnTo>
                    <a:lnTo>
                      <a:pt x="47" y="115"/>
                    </a:lnTo>
                    <a:lnTo>
                      <a:pt x="42" y="108"/>
                    </a:lnTo>
                    <a:lnTo>
                      <a:pt x="37" y="98"/>
                    </a:lnTo>
                    <a:lnTo>
                      <a:pt x="32" y="85"/>
                    </a:lnTo>
                    <a:lnTo>
                      <a:pt x="26" y="69"/>
                    </a:lnTo>
                    <a:lnTo>
                      <a:pt x="21" y="53"/>
                    </a:lnTo>
                    <a:lnTo>
                      <a:pt x="17" y="42"/>
                    </a:lnTo>
                    <a:lnTo>
                      <a:pt x="14" y="35"/>
                    </a:lnTo>
                    <a:lnTo>
                      <a:pt x="6" y="30"/>
                    </a:lnTo>
                    <a:lnTo>
                      <a:pt x="3" y="27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4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" name="Freeform 48"/>
              <p:cNvSpPr>
                <a:spLocks/>
              </p:cNvSpPr>
              <p:nvPr/>
            </p:nvSpPr>
            <p:spPr bwMode="auto">
              <a:xfrm>
                <a:off x="4842399" y="4462514"/>
                <a:ext cx="50300" cy="1880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11" y="0"/>
                  </a:cxn>
                  <a:cxn ang="0">
                    <a:pos x="15" y="4"/>
                  </a:cxn>
                  <a:cxn ang="0">
                    <a:pos x="18" y="8"/>
                  </a:cxn>
                  <a:cxn ang="0">
                    <a:pos x="22" y="12"/>
                  </a:cxn>
                  <a:cxn ang="0">
                    <a:pos x="38" y="15"/>
                  </a:cxn>
                  <a:cxn ang="0">
                    <a:pos x="48" y="17"/>
                  </a:cxn>
                  <a:cxn ang="0">
                    <a:pos x="52" y="22"/>
                  </a:cxn>
                  <a:cxn ang="0">
                    <a:pos x="53" y="20"/>
                  </a:cxn>
                  <a:cxn ang="0">
                    <a:pos x="57" y="17"/>
                  </a:cxn>
                  <a:cxn ang="0">
                    <a:pos x="65" y="15"/>
                  </a:cxn>
                  <a:cxn ang="0">
                    <a:pos x="68" y="16"/>
                  </a:cxn>
                  <a:cxn ang="0">
                    <a:pos x="75" y="17"/>
                  </a:cxn>
                  <a:cxn ang="0">
                    <a:pos x="91" y="20"/>
                  </a:cxn>
                  <a:cxn ang="0">
                    <a:pos x="97" y="22"/>
                  </a:cxn>
                  <a:cxn ang="0">
                    <a:pos x="100" y="23"/>
                  </a:cxn>
                  <a:cxn ang="0">
                    <a:pos x="104" y="24"/>
                  </a:cxn>
                  <a:cxn ang="0">
                    <a:pos x="106" y="27"/>
                  </a:cxn>
                  <a:cxn ang="0">
                    <a:pos x="111" y="30"/>
                  </a:cxn>
                  <a:cxn ang="0">
                    <a:pos x="113" y="34"/>
                  </a:cxn>
                  <a:cxn ang="0">
                    <a:pos x="115" y="38"/>
                  </a:cxn>
                  <a:cxn ang="0">
                    <a:pos x="115" y="41"/>
                  </a:cxn>
                  <a:cxn ang="0">
                    <a:pos x="112" y="43"/>
                  </a:cxn>
                  <a:cxn ang="0">
                    <a:pos x="106" y="43"/>
                  </a:cxn>
                  <a:cxn ang="0">
                    <a:pos x="98" y="42"/>
                  </a:cxn>
                  <a:cxn ang="0">
                    <a:pos x="89" y="41"/>
                  </a:cxn>
                  <a:cxn ang="0">
                    <a:pos x="70" y="41"/>
                  </a:cxn>
                  <a:cxn ang="0">
                    <a:pos x="63" y="37"/>
                  </a:cxn>
                  <a:cxn ang="0">
                    <a:pos x="55" y="30"/>
                  </a:cxn>
                  <a:cxn ang="0">
                    <a:pos x="53" y="28"/>
                  </a:cxn>
                  <a:cxn ang="0">
                    <a:pos x="52" y="26"/>
                  </a:cxn>
                  <a:cxn ang="0">
                    <a:pos x="49" y="27"/>
                  </a:cxn>
                  <a:cxn ang="0">
                    <a:pos x="45" y="28"/>
                  </a:cxn>
                  <a:cxn ang="0">
                    <a:pos x="34" y="31"/>
                  </a:cxn>
                  <a:cxn ang="0">
                    <a:pos x="23" y="31"/>
                  </a:cxn>
                  <a:cxn ang="0">
                    <a:pos x="14" y="30"/>
                  </a:cxn>
                  <a:cxn ang="0">
                    <a:pos x="8" y="27"/>
                  </a:cxn>
                  <a:cxn ang="0">
                    <a:pos x="5" y="24"/>
                  </a:cxn>
                  <a:cxn ang="0">
                    <a:pos x="1" y="19"/>
                  </a:cxn>
                  <a:cxn ang="0">
                    <a:pos x="0" y="12"/>
                  </a:cxn>
                  <a:cxn ang="0">
                    <a:pos x="3" y="4"/>
                  </a:cxn>
                  <a:cxn ang="0">
                    <a:pos x="5" y="1"/>
                  </a:cxn>
                  <a:cxn ang="0">
                    <a:pos x="8" y="0"/>
                  </a:cxn>
                </a:cxnLst>
                <a:rect l="0" t="0" r="r" b="b"/>
                <a:pathLst>
                  <a:path w="115" h="43">
                    <a:moveTo>
                      <a:pt x="8" y="0"/>
                    </a:moveTo>
                    <a:lnTo>
                      <a:pt x="11" y="0"/>
                    </a:lnTo>
                    <a:lnTo>
                      <a:pt x="15" y="4"/>
                    </a:lnTo>
                    <a:lnTo>
                      <a:pt x="18" y="8"/>
                    </a:lnTo>
                    <a:lnTo>
                      <a:pt x="22" y="12"/>
                    </a:lnTo>
                    <a:lnTo>
                      <a:pt x="38" y="15"/>
                    </a:lnTo>
                    <a:lnTo>
                      <a:pt x="48" y="17"/>
                    </a:lnTo>
                    <a:lnTo>
                      <a:pt x="52" y="22"/>
                    </a:lnTo>
                    <a:lnTo>
                      <a:pt x="53" y="20"/>
                    </a:lnTo>
                    <a:lnTo>
                      <a:pt x="57" y="17"/>
                    </a:lnTo>
                    <a:lnTo>
                      <a:pt x="65" y="15"/>
                    </a:lnTo>
                    <a:lnTo>
                      <a:pt x="68" y="16"/>
                    </a:lnTo>
                    <a:lnTo>
                      <a:pt x="75" y="17"/>
                    </a:lnTo>
                    <a:lnTo>
                      <a:pt x="91" y="20"/>
                    </a:lnTo>
                    <a:lnTo>
                      <a:pt x="97" y="22"/>
                    </a:lnTo>
                    <a:lnTo>
                      <a:pt x="100" y="23"/>
                    </a:lnTo>
                    <a:lnTo>
                      <a:pt x="104" y="24"/>
                    </a:lnTo>
                    <a:lnTo>
                      <a:pt x="106" y="27"/>
                    </a:lnTo>
                    <a:lnTo>
                      <a:pt x="111" y="30"/>
                    </a:lnTo>
                    <a:lnTo>
                      <a:pt x="113" y="34"/>
                    </a:lnTo>
                    <a:lnTo>
                      <a:pt x="115" y="38"/>
                    </a:lnTo>
                    <a:lnTo>
                      <a:pt x="115" y="41"/>
                    </a:lnTo>
                    <a:lnTo>
                      <a:pt x="112" y="43"/>
                    </a:lnTo>
                    <a:lnTo>
                      <a:pt x="106" y="43"/>
                    </a:lnTo>
                    <a:lnTo>
                      <a:pt x="98" y="42"/>
                    </a:lnTo>
                    <a:lnTo>
                      <a:pt x="89" y="41"/>
                    </a:lnTo>
                    <a:lnTo>
                      <a:pt x="70" y="41"/>
                    </a:lnTo>
                    <a:lnTo>
                      <a:pt x="63" y="37"/>
                    </a:lnTo>
                    <a:lnTo>
                      <a:pt x="55" y="30"/>
                    </a:lnTo>
                    <a:lnTo>
                      <a:pt x="53" y="28"/>
                    </a:lnTo>
                    <a:lnTo>
                      <a:pt x="52" y="26"/>
                    </a:lnTo>
                    <a:lnTo>
                      <a:pt x="49" y="27"/>
                    </a:lnTo>
                    <a:lnTo>
                      <a:pt x="45" y="28"/>
                    </a:lnTo>
                    <a:lnTo>
                      <a:pt x="34" y="31"/>
                    </a:lnTo>
                    <a:lnTo>
                      <a:pt x="23" y="31"/>
                    </a:lnTo>
                    <a:lnTo>
                      <a:pt x="14" y="30"/>
                    </a:lnTo>
                    <a:lnTo>
                      <a:pt x="8" y="27"/>
                    </a:lnTo>
                    <a:lnTo>
                      <a:pt x="5" y="24"/>
                    </a:lnTo>
                    <a:lnTo>
                      <a:pt x="1" y="19"/>
                    </a:lnTo>
                    <a:lnTo>
                      <a:pt x="0" y="12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49"/>
              <p:cNvSpPr>
                <a:spLocks/>
              </p:cNvSpPr>
              <p:nvPr/>
            </p:nvSpPr>
            <p:spPr bwMode="auto">
              <a:xfrm>
                <a:off x="4917193" y="4484383"/>
                <a:ext cx="6998" cy="7436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12" y="0"/>
                  </a:cxn>
                  <a:cxn ang="0">
                    <a:pos x="15" y="3"/>
                  </a:cxn>
                  <a:cxn ang="0">
                    <a:pos x="16" y="6"/>
                  </a:cxn>
                  <a:cxn ang="0">
                    <a:pos x="16" y="14"/>
                  </a:cxn>
                  <a:cxn ang="0">
                    <a:pos x="11" y="17"/>
                  </a:cxn>
                  <a:cxn ang="0">
                    <a:pos x="5" y="17"/>
                  </a:cxn>
                  <a:cxn ang="0">
                    <a:pos x="2" y="15"/>
                  </a:cxn>
                  <a:cxn ang="0">
                    <a:pos x="0" y="10"/>
                  </a:cxn>
                  <a:cxn ang="0">
                    <a:pos x="0" y="6"/>
                  </a:cxn>
                  <a:cxn ang="0">
                    <a:pos x="2" y="0"/>
                  </a:cxn>
                </a:cxnLst>
                <a:rect l="0" t="0" r="r" b="b"/>
                <a:pathLst>
                  <a:path w="16" h="17">
                    <a:moveTo>
                      <a:pt x="2" y="0"/>
                    </a:moveTo>
                    <a:lnTo>
                      <a:pt x="12" y="0"/>
                    </a:lnTo>
                    <a:lnTo>
                      <a:pt x="15" y="3"/>
                    </a:lnTo>
                    <a:lnTo>
                      <a:pt x="16" y="6"/>
                    </a:lnTo>
                    <a:lnTo>
                      <a:pt x="16" y="14"/>
                    </a:lnTo>
                    <a:lnTo>
                      <a:pt x="11" y="17"/>
                    </a:lnTo>
                    <a:lnTo>
                      <a:pt x="5" y="17"/>
                    </a:lnTo>
                    <a:lnTo>
                      <a:pt x="2" y="15"/>
                    </a:lnTo>
                    <a:lnTo>
                      <a:pt x="0" y="10"/>
                    </a:lnTo>
                    <a:lnTo>
                      <a:pt x="0" y="6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50"/>
              <p:cNvSpPr>
                <a:spLocks/>
              </p:cNvSpPr>
              <p:nvPr/>
            </p:nvSpPr>
            <p:spPr bwMode="auto">
              <a:xfrm>
                <a:off x="4942124" y="4476073"/>
                <a:ext cx="17496" cy="16621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8" y="1"/>
                  </a:cxn>
                  <a:cxn ang="0">
                    <a:pos x="33" y="4"/>
                  </a:cxn>
                  <a:cxn ang="0">
                    <a:pos x="38" y="10"/>
                  </a:cxn>
                  <a:cxn ang="0">
                    <a:pos x="40" y="15"/>
                  </a:cxn>
                  <a:cxn ang="0">
                    <a:pos x="37" y="21"/>
                  </a:cxn>
                  <a:cxn ang="0">
                    <a:pos x="33" y="23"/>
                  </a:cxn>
                  <a:cxn ang="0">
                    <a:pos x="30" y="25"/>
                  </a:cxn>
                  <a:cxn ang="0">
                    <a:pos x="26" y="25"/>
                  </a:cxn>
                  <a:cxn ang="0">
                    <a:pos x="25" y="26"/>
                  </a:cxn>
                  <a:cxn ang="0">
                    <a:pos x="23" y="26"/>
                  </a:cxn>
                  <a:cxn ang="0">
                    <a:pos x="18" y="32"/>
                  </a:cxn>
                  <a:cxn ang="0">
                    <a:pos x="12" y="36"/>
                  </a:cxn>
                  <a:cxn ang="0">
                    <a:pos x="7" y="38"/>
                  </a:cxn>
                  <a:cxn ang="0">
                    <a:pos x="3" y="38"/>
                  </a:cxn>
                  <a:cxn ang="0">
                    <a:pos x="0" y="34"/>
                  </a:cxn>
                  <a:cxn ang="0">
                    <a:pos x="3" y="25"/>
                  </a:cxn>
                  <a:cxn ang="0">
                    <a:pos x="8" y="15"/>
                  </a:cxn>
                  <a:cxn ang="0">
                    <a:pos x="17" y="4"/>
                  </a:cxn>
                  <a:cxn ang="0">
                    <a:pos x="22" y="0"/>
                  </a:cxn>
                </a:cxnLst>
                <a:rect l="0" t="0" r="r" b="b"/>
                <a:pathLst>
                  <a:path w="40" h="38">
                    <a:moveTo>
                      <a:pt x="22" y="0"/>
                    </a:moveTo>
                    <a:lnTo>
                      <a:pt x="28" y="1"/>
                    </a:lnTo>
                    <a:lnTo>
                      <a:pt x="33" y="4"/>
                    </a:lnTo>
                    <a:lnTo>
                      <a:pt x="38" y="10"/>
                    </a:lnTo>
                    <a:lnTo>
                      <a:pt x="40" y="15"/>
                    </a:lnTo>
                    <a:lnTo>
                      <a:pt x="37" y="21"/>
                    </a:lnTo>
                    <a:lnTo>
                      <a:pt x="33" y="23"/>
                    </a:lnTo>
                    <a:lnTo>
                      <a:pt x="30" y="25"/>
                    </a:lnTo>
                    <a:lnTo>
                      <a:pt x="26" y="25"/>
                    </a:lnTo>
                    <a:lnTo>
                      <a:pt x="25" y="26"/>
                    </a:lnTo>
                    <a:lnTo>
                      <a:pt x="23" y="26"/>
                    </a:lnTo>
                    <a:lnTo>
                      <a:pt x="18" y="32"/>
                    </a:lnTo>
                    <a:lnTo>
                      <a:pt x="12" y="36"/>
                    </a:lnTo>
                    <a:lnTo>
                      <a:pt x="7" y="38"/>
                    </a:lnTo>
                    <a:lnTo>
                      <a:pt x="3" y="38"/>
                    </a:lnTo>
                    <a:lnTo>
                      <a:pt x="0" y="34"/>
                    </a:lnTo>
                    <a:lnTo>
                      <a:pt x="3" y="25"/>
                    </a:lnTo>
                    <a:lnTo>
                      <a:pt x="8" y="15"/>
                    </a:lnTo>
                    <a:lnTo>
                      <a:pt x="17" y="4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" name="Freeform 51"/>
              <p:cNvSpPr>
                <a:spLocks/>
              </p:cNvSpPr>
              <p:nvPr/>
            </p:nvSpPr>
            <p:spPr bwMode="auto">
              <a:xfrm>
                <a:off x="4915443" y="4428834"/>
                <a:ext cx="26243" cy="31055"/>
              </a:xfrm>
              <a:custGeom>
                <a:avLst/>
                <a:gdLst/>
                <a:ahLst/>
                <a:cxnLst>
                  <a:cxn ang="0">
                    <a:pos x="13" y="0"/>
                  </a:cxn>
                  <a:cxn ang="0">
                    <a:pos x="15" y="0"/>
                  </a:cxn>
                  <a:cxn ang="0">
                    <a:pos x="16" y="1"/>
                  </a:cxn>
                  <a:cxn ang="0">
                    <a:pos x="19" y="3"/>
                  </a:cxn>
                  <a:cxn ang="0">
                    <a:pos x="23" y="4"/>
                  </a:cxn>
                  <a:cxn ang="0">
                    <a:pos x="30" y="4"/>
                  </a:cxn>
                  <a:cxn ang="0">
                    <a:pos x="37" y="3"/>
                  </a:cxn>
                  <a:cxn ang="0">
                    <a:pos x="54" y="3"/>
                  </a:cxn>
                  <a:cxn ang="0">
                    <a:pos x="60" y="7"/>
                  </a:cxn>
                  <a:cxn ang="0">
                    <a:pos x="60" y="14"/>
                  </a:cxn>
                  <a:cxn ang="0">
                    <a:pos x="57" y="16"/>
                  </a:cxn>
                  <a:cxn ang="0">
                    <a:pos x="53" y="18"/>
                  </a:cxn>
                  <a:cxn ang="0">
                    <a:pos x="48" y="19"/>
                  </a:cxn>
                  <a:cxn ang="0">
                    <a:pos x="34" y="19"/>
                  </a:cxn>
                  <a:cxn ang="0">
                    <a:pos x="34" y="20"/>
                  </a:cxn>
                  <a:cxn ang="0">
                    <a:pos x="35" y="23"/>
                  </a:cxn>
                  <a:cxn ang="0">
                    <a:pos x="42" y="30"/>
                  </a:cxn>
                  <a:cxn ang="0">
                    <a:pos x="46" y="33"/>
                  </a:cxn>
                  <a:cxn ang="0">
                    <a:pos x="52" y="40"/>
                  </a:cxn>
                  <a:cxn ang="0">
                    <a:pos x="56" y="49"/>
                  </a:cxn>
                  <a:cxn ang="0">
                    <a:pos x="58" y="60"/>
                  </a:cxn>
                  <a:cxn ang="0">
                    <a:pos x="60" y="68"/>
                  </a:cxn>
                  <a:cxn ang="0">
                    <a:pos x="60" y="71"/>
                  </a:cxn>
                  <a:cxn ang="0">
                    <a:pos x="57" y="71"/>
                  </a:cxn>
                  <a:cxn ang="0">
                    <a:pos x="52" y="70"/>
                  </a:cxn>
                  <a:cxn ang="0">
                    <a:pos x="45" y="67"/>
                  </a:cxn>
                  <a:cxn ang="0">
                    <a:pos x="38" y="60"/>
                  </a:cxn>
                  <a:cxn ang="0">
                    <a:pos x="34" y="53"/>
                  </a:cxn>
                  <a:cxn ang="0">
                    <a:pos x="32" y="48"/>
                  </a:cxn>
                  <a:cxn ang="0">
                    <a:pos x="32" y="42"/>
                  </a:cxn>
                  <a:cxn ang="0">
                    <a:pos x="31" y="37"/>
                  </a:cxn>
                  <a:cxn ang="0">
                    <a:pos x="28" y="36"/>
                  </a:cxn>
                  <a:cxn ang="0">
                    <a:pos x="24" y="37"/>
                  </a:cxn>
                  <a:cxn ang="0">
                    <a:pos x="19" y="42"/>
                  </a:cxn>
                  <a:cxn ang="0">
                    <a:pos x="12" y="46"/>
                  </a:cxn>
                  <a:cxn ang="0">
                    <a:pos x="6" y="51"/>
                  </a:cxn>
                  <a:cxn ang="0">
                    <a:pos x="2" y="49"/>
                  </a:cxn>
                  <a:cxn ang="0">
                    <a:pos x="0" y="44"/>
                  </a:cxn>
                  <a:cxn ang="0">
                    <a:pos x="0" y="37"/>
                  </a:cxn>
                  <a:cxn ang="0">
                    <a:pos x="2" y="30"/>
                  </a:cxn>
                  <a:cxn ang="0">
                    <a:pos x="5" y="20"/>
                  </a:cxn>
                  <a:cxn ang="0">
                    <a:pos x="6" y="14"/>
                  </a:cxn>
                  <a:cxn ang="0">
                    <a:pos x="8" y="8"/>
                  </a:cxn>
                  <a:cxn ang="0">
                    <a:pos x="8" y="5"/>
                  </a:cxn>
                  <a:cxn ang="0">
                    <a:pos x="11" y="1"/>
                  </a:cxn>
                  <a:cxn ang="0">
                    <a:pos x="13" y="0"/>
                  </a:cxn>
                </a:cxnLst>
                <a:rect l="0" t="0" r="r" b="b"/>
                <a:pathLst>
                  <a:path w="60" h="71">
                    <a:moveTo>
                      <a:pt x="13" y="0"/>
                    </a:moveTo>
                    <a:lnTo>
                      <a:pt x="15" y="0"/>
                    </a:lnTo>
                    <a:lnTo>
                      <a:pt x="16" y="1"/>
                    </a:lnTo>
                    <a:lnTo>
                      <a:pt x="19" y="3"/>
                    </a:lnTo>
                    <a:lnTo>
                      <a:pt x="23" y="4"/>
                    </a:lnTo>
                    <a:lnTo>
                      <a:pt x="30" y="4"/>
                    </a:lnTo>
                    <a:lnTo>
                      <a:pt x="37" y="3"/>
                    </a:lnTo>
                    <a:lnTo>
                      <a:pt x="54" y="3"/>
                    </a:lnTo>
                    <a:lnTo>
                      <a:pt x="60" y="7"/>
                    </a:lnTo>
                    <a:lnTo>
                      <a:pt x="60" y="14"/>
                    </a:lnTo>
                    <a:lnTo>
                      <a:pt x="57" y="16"/>
                    </a:lnTo>
                    <a:lnTo>
                      <a:pt x="53" y="18"/>
                    </a:lnTo>
                    <a:lnTo>
                      <a:pt x="48" y="19"/>
                    </a:lnTo>
                    <a:lnTo>
                      <a:pt x="34" y="19"/>
                    </a:lnTo>
                    <a:lnTo>
                      <a:pt x="34" y="20"/>
                    </a:lnTo>
                    <a:lnTo>
                      <a:pt x="35" y="23"/>
                    </a:lnTo>
                    <a:lnTo>
                      <a:pt x="42" y="30"/>
                    </a:lnTo>
                    <a:lnTo>
                      <a:pt x="46" y="33"/>
                    </a:lnTo>
                    <a:lnTo>
                      <a:pt x="52" y="40"/>
                    </a:lnTo>
                    <a:lnTo>
                      <a:pt x="56" y="49"/>
                    </a:lnTo>
                    <a:lnTo>
                      <a:pt x="58" y="60"/>
                    </a:lnTo>
                    <a:lnTo>
                      <a:pt x="60" y="68"/>
                    </a:lnTo>
                    <a:lnTo>
                      <a:pt x="60" y="71"/>
                    </a:lnTo>
                    <a:lnTo>
                      <a:pt x="57" y="71"/>
                    </a:lnTo>
                    <a:lnTo>
                      <a:pt x="52" y="70"/>
                    </a:lnTo>
                    <a:lnTo>
                      <a:pt x="45" y="67"/>
                    </a:lnTo>
                    <a:lnTo>
                      <a:pt x="38" y="60"/>
                    </a:lnTo>
                    <a:lnTo>
                      <a:pt x="34" y="53"/>
                    </a:lnTo>
                    <a:lnTo>
                      <a:pt x="32" y="48"/>
                    </a:lnTo>
                    <a:lnTo>
                      <a:pt x="32" y="42"/>
                    </a:lnTo>
                    <a:lnTo>
                      <a:pt x="31" y="37"/>
                    </a:lnTo>
                    <a:lnTo>
                      <a:pt x="28" y="36"/>
                    </a:lnTo>
                    <a:lnTo>
                      <a:pt x="24" y="37"/>
                    </a:lnTo>
                    <a:lnTo>
                      <a:pt x="19" y="42"/>
                    </a:lnTo>
                    <a:lnTo>
                      <a:pt x="12" y="46"/>
                    </a:lnTo>
                    <a:lnTo>
                      <a:pt x="6" y="51"/>
                    </a:lnTo>
                    <a:lnTo>
                      <a:pt x="2" y="49"/>
                    </a:lnTo>
                    <a:lnTo>
                      <a:pt x="0" y="44"/>
                    </a:lnTo>
                    <a:lnTo>
                      <a:pt x="0" y="37"/>
                    </a:lnTo>
                    <a:lnTo>
                      <a:pt x="2" y="30"/>
                    </a:lnTo>
                    <a:lnTo>
                      <a:pt x="5" y="20"/>
                    </a:lnTo>
                    <a:lnTo>
                      <a:pt x="6" y="14"/>
                    </a:lnTo>
                    <a:lnTo>
                      <a:pt x="8" y="8"/>
                    </a:lnTo>
                    <a:lnTo>
                      <a:pt x="8" y="5"/>
                    </a:lnTo>
                    <a:lnTo>
                      <a:pt x="11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52"/>
              <p:cNvSpPr>
                <a:spLocks/>
              </p:cNvSpPr>
              <p:nvPr/>
            </p:nvSpPr>
            <p:spPr bwMode="auto">
              <a:xfrm>
                <a:off x="4922442" y="4414838"/>
                <a:ext cx="28868" cy="9623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66" y="2"/>
                  </a:cxn>
                  <a:cxn ang="0">
                    <a:pos x="66" y="3"/>
                  </a:cxn>
                  <a:cxn ang="0">
                    <a:pos x="62" y="11"/>
                  </a:cxn>
                  <a:cxn ang="0">
                    <a:pos x="57" y="15"/>
                  </a:cxn>
                  <a:cxn ang="0">
                    <a:pos x="55" y="17"/>
                  </a:cxn>
                  <a:cxn ang="0">
                    <a:pos x="48" y="17"/>
                  </a:cxn>
                  <a:cxn ang="0">
                    <a:pos x="37" y="20"/>
                  </a:cxn>
                  <a:cxn ang="0">
                    <a:pos x="25" y="21"/>
                  </a:cxn>
                  <a:cxn ang="0">
                    <a:pos x="14" y="22"/>
                  </a:cxn>
                  <a:cxn ang="0">
                    <a:pos x="8" y="22"/>
                  </a:cxn>
                  <a:cxn ang="0">
                    <a:pos x="3" y="20"/>
                  </a:cxn>
                  <a:cxn ang="0">
                    <a:pos x="0" y="17"/>
                  </a:cxn>
                  <a:cxn ang="0">
                    <a:pos x="0" y="14"/>
                  </a:cxn>
                  <a:cxn ang="0">
                    <a:pos x="1" y="10"/>
                  </a:cxn>
                  <a:cxn ang="0">
                    <a:pos x="4" y="6"/>
                  </a:cxn>
                  <a:cxn ang="0">
                    <a:pos x="7" y="6"/>
                  </a:cxn>
                  <a:cxn ang="0">
                    <a:pos x="14" y="7"/>
                  </a:cxn>
                  <a:cxn ang="0">
                    <a:pos x="22" y="9"/>
                  </a:cxn>
                  <a:cxn ang="0">
                    <a:pos x="26" y="9"/>
                  </a:cxn>
                  <a:cxn ang="0">
                    <a:pos x="30" y="7"/>
                  </a:cxn>
                  <a:cxn ang="0">
                    <a:pos x="40" y="4"/>
                  </a:cxn>
                  <a:cxn ang="0">
                    <a:pos x="59" y="2"/>
                  </a:cxn>
                  <a:cxn ang="0">
                    <a:pos x="64" y="0"/>
                  </a:cxn>
                </a:cxnLst>
                <a:rect l="0" t="0" r="r" b="b"/>
                <a:pathLst>
                  <a:path w="66" h="22">
                    <a:moveTo>
                      <a:pt x="64" y="0"/>
                    </a:moveTo>
                    <a:lnTo>
                      <a:pt x="66" y="2"/>
                    </a:lnTo>
                    <a:lnTo>
                      <a:pt x="66" y="3"/>
                    </a:lnTo>
                    <a:lnTo>
                      <a:pt x="62" y="11"/>
                    </a:lnTo>
                    <a:lnTo>
                      <a:pt x="57" y="15"/>
                    </a:lnTo>
                    <a:lnTo>
                      <a:pt x="55" y="17"/>
                    </a:lnTo>
                    <a:lnTo>
                      <a:pt x="48" y="17"/>
                    </a:lnTo>
                    <a:lnTo>
                      <a:pt x="37" y="20"/>
                    </a:lnTo>
                    <a:lnTo>
                      <a:pt x="25" y="21"/>
                    </a:lnTo>
                    <a:lnTo>
                      <a:pt x="14" y="22"/>
                    </a:lnTo>
                    <a:lnTo>
                      <a:pt x="8" y="22"/>
                    </a:lnTo>
                    <a:lnTo>
                      <a:pt x="3" y="20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4" y="6"/>
                    </a:lnTo>
                    <a:lnTo>
                      <a:pt x="7" y="6"/>
                    </a:lnTo>
                    <a:lnTo>
                      <a:pt x="14" y="7"/>
                    </a:lnTo>
                    <a:lnTo>
                      <a:pt x="22" y="9"/>
                    </a:lnTo>
                    <a:lnTo>
                      <a:pt x="26" y="9"/>
                    </a:lnTo>
                    <a:lnTo>
                      <a:pt x="30" y="7"/>
                    </a:lnTo>
                    <a:lnTo>
                      <a:pt x="40" y="4"/>
                    </a:lnTo>
                    <a:lnTo>
                      <a:pt x="5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" name="Freeform 53"/>
              <p:cNvSpPr>
                <a:spLocks/>
              </p:cNvSpPr>
              <p:nvPr/>
            </p:nvSpPr>
            <p:spPr bwMode="auto">
              <a:xfrm>
                <a:off x="4963556" y="4409589"/>
                <a:ext cx="9623" cy="20558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20" y="0"/>
                  </a:cxn>
                  <a:cxn ang="0">
                    <a:pos x="22" y="6"/>
                  </a:cxn>
                  <a:cxn ang="0">
                    <a:pos x="21" y="15"/>
                  </a:cxn>
                  <a:cxn ang="0">
                    <a:pos x="20" y="26"/>
                  </a:cxn>
                  <a:cxn ang="0">
                    <a:pos x="15" y="37"/>
                  </a:cxn>
                  <a:cxn ang="0">
                    <a:pos x="10" y="44"/>
                  </a:cxn>
                  <a:cxn ang="0">
                    <a:pos x="5" y="47"/>
                  </a:cxn>
                  <a:cxn ang="0">
                    <a:pos x="0" y="43"/>
                  </a:cxn>
                  <a:cxn ang="0">
                    <a:pos x="0" y="34"/>
                  </a:cxn>
                  <a:cxn ang="0">
                    <a:pos x="2" y="25"/>
                  </a:cxn>
                  <a:cxn ang="0">
                    <a:pos x="10" y="6"/>
                  </a:cxn>
                  <a:cxn ang="0">
                    <a:pos x="15" y="0"/>
                  </a:cxn>
                </a:cxnLst>
                <a:rect l="0" t="0" r="r" b="b"/>
                <a:pathLst>
                  <a:path w="22" h="47">
                    <a:moveTo>
                      <a:pt x="15" y="0"/>
                    </a:moveTo>
                    <a:lnTo>
                      <a:pt x="20" y="0"/>
                    </a:lnTo>
                    <a:lnTo>
                      <a:pt x="22" y="6"/>
                    </a:lnTo>
                    <a:lnTo>
                      <a:pt x="21" y="15"/>
                    </a:lnTo>
                    <a:lnTo>
                      <a:pt x="20" y="26"/>
                    </a:lnTo>
                    <a:lnTo>
                      <a:pt x="15" y="37"/>
                    </a:lnTo>
                    <a:lnTo>
                      <a:pt x="10" y="44"/>
                    </a:lnTo>
                    <a:lnTo>
                      <a:pt x="5" y="47"/>
                    </a:lnTo>
                    <a:lnTo>
                      <a:pt x="0" y="43"/>
                    </a:lnTo>
                    <a:lnTo>
                      <a:pt x="0" y="34"/>
                    </a:lnTo>
                    <a:lnTo>
                      <a:pt x="2" y="25"/>
                    </a:lnTo>
                    <a:lnTo>
                      <a:pt x="10" y="6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" name="Freeform 55"/>
              <p:cNvSpPr>
                <a:spLocks/>
              </p:cNvSpPr>
              <p:nvPr/>
            </p:nvSpPr>
            <p:spPr bwMode="auto">
              <a:xfrm>
                <a:off x="4918943" y="4301554"/>
                <a:ext cx="27556" cy="51175"/>
              </a:xfrm>
              <a:custGeom>
                <a:avLst/>
                <a:gdLst/>
                <a:ahLst/>
                <a:cxnLst>
                  <a:cxn ang="0">
                    <a:pos x="27" y="0"/>
                  </a:cxn>
                  <a:cxn ang="0">
                    <a:pos x="29" y="0"/>
                  </a:cxn>
                  <a:cxn ang="0">
                    <a:pos x="37" y="5"/>
                  </a:cxn>
                  <a:cxn ang="0">
                    <a:pos x="42" y="13"/>
                  </a:cxn>
                  <a:cxn ang="0">
                    <a:pos x="44" y="20"/>
                  </a:cxn>
                  <a:cxn ang="0">
                    <a:pos x="44" y="26"/>
                  </a:cxn>
                  <a:cxn ang="0">
                    <a:pos x="41" y="32"/>
                  </a:cxn>
                  <a:cxn ang="0">
                    <a:pos x="35" y="36"/>
                  </a:cxn>
                  <a:cxn ang="0">
                    <a:pos x="30" y="42"/>
                  </a:cxn>
                  <a:cxn ang="0">
                    <a:pos x="26" y="51"/>
                  </a:cxn>
                  <a:cxn ang="0">
                    <a:pos x="24" y="55"/>
                  </a:cxn>
                  <a:cxn ang="0">
                    <a:pos x="24" y="61"/>
                  </a:cxn>
                  <a:cxn ang="0">
                    <a:pos x="26" y="62"/>
                  </a:cxn>
                  <a:cxn ang="0">
                    <a:pos x="30" y="62"/>
                  </a:cxn>
                  <a:cxn ang="0">
                    <a:pos x="31" y="61"/>
                  </a:cxn>
                  <a:cxn ang="0">
                    <a:pos x="37" y="61"/>
                  </a:cxn>
                  <a:cxn ang="0">
                    <a:pos x="40" y="59"/>
                  </a:cxn>
                  <a:cxn ang="0">
                    <a:pos x="42" y="61"/>
                  </a:cxn>
                  <a:cxn ang="0">
                    <a:pos x="48" y="62"/>
                  </a:cxn>
                  <a:cxn ang="0">
                    <a:pos x="52" y="65"/>
                  </a:cxn>
                  <a:cxn ang="0">
                    <a:pos x="56" y="66"/>
                  </a:cxn>
                  <a:cxn ang="0">
                    <a:pos x="60" y="66"/>
                  </a:cxn>
                  <a:cxn ang="0">
                    <a:pos x="61" y="68"/>
                  </a:cxn>
                  <a:cxn ang="0">
                    <a:pos x="63" y="68"/>
                  </a:cxn>
                  <a:cxn ang="0">
                    <a:pos x="63" y="69"/>
                  </a:cxn>
                  <a:cxn ang="0">
                    <a:pos x="60" y="74"/>
                  </a:cxn>
                  <a:cxn ang="0">
                    <a:pos x="56" y="77"/>
                  </a:cxn>
                  <a:cxn ang="0">
                    <a:pos x="49" y="78"/>
                  </a:cxn>
                  <a:cxn ang="0">
                    <a:pos x="41" y="80"/>
                  </a:cxn>
                  <a:cxn ang="0">
                    <a:pos x="34" y="85"/>
                  </a:cxn>
                  <a:cxn ang="0">
                    <a:pos x="30" y="91"/>
                  </a:cxn>
                  <a:cxn ang="0">
                    <a:pos x="24" y="98"/>
                  </a:cxn>
                  <a:cxn ang="0">
                    <a:pos x="11" y="111"/>
                  </a:cxn>
                  <a:cxn ang="0">
                    <a:pos x="5" y="115"/>
                  </a:cxn>
                  <a:cxn ang="0">
                    <a:pos x="1" y="117"/>
                  </a:cxn>
                  <a:cxn ang="0">
                    <a:pos x="1" y="114"/>
                  </a:cxn>
                  <a:cxn ang="0">
                    <a:pos x="5" y="106"/>
                  </a:cxn>
                  <a:cxn ang="0">
                    <a:pos x="11" y="98"/>
                  </a:cxn>
                  <a:cxn ang="0">
                    <a:pos x="24" y="84"/>
                  </a:cxn>
                  <a:cxn ang="0">
                    <a:pos x="24" y="80"/>
                  </a:cxn>
                  <a:cxn ang="0">
                    <a:pos x="20" y="74"/>
                  </a:cxn>
                  <a:cxn ang="0">
                    <a:pos x="14" y="68"/>
                  </a:cxn>
                  <a:cxn ang="0">
                    <a:pos x="7" y="59"/>
                  </a:cxn>
                  <a:cxn ang="0">
                    <a:pos x="1" y="51"/>
                  </a:cxn>
                  <a:cxn ang="0">
                    <a:pos x="0" y="43"/>
                  </a:cxn>
                  <a:cxn ang="0">
                    <a:pos x="1" y="37"/>
                  </a:cxn>
                  <a:cxn ang="0">
                    <a:pos x="5" y="32"/>
                  </a:cxn>
                  <a:cxn ang="0">
                    <a:pos x="11" y="28"/>
                  </a:cxn>
                  <a:cxn ang="0">
                    <a:pos x="18" y="22"/>
                  </a:cxn>
                  <a:cxn ang="0">
                    <a:pos x="22" y="17"/>
                  </a:cxn>
                  <a:cxn ang="0">
                    <a:pos x="23" y="11"/>
                  </a:cxn>
                  <a:cxn ang="0">
                    <a:pos x="23" y="6"/>
                  </a:cxn>
                  <a:cxn ang="0">
                    <a:pos x="24" y="2"/>
                  </a:cxn>
                  <a:cxn ang="0">
                    <a:pos x="27" y="0"/>
                  </a:cxn>
                </a:cxnLst>
                <a:rect l="0" t="0" r="r" b="b"/>
                <a:pathLst>
                  <a:path w="63" h="117">
                    <a:moveTo>
                      <a:pt x="27" y="0"/>
                    </a:moveTo>
                    <a:lnTo>
                      <a:pt x="29" y="0"/>
                    </a:lnTo>
                    <a:lnTo>
                      <a:pt x="37" y="5"/>
                    </a:lnTo>
                    <a:lnTo>
                      <a:pt x="42" y="13"/>
                    </a:lnTo>
                    <a:lnTo>
                      <a:pt x="44" y="20"/>
                    </a:lnTo>
                    <a:lnTo>
                      <a:pt x="44" y="26"/>
                    </a:lnTo>
                    <a:lnTo>
                      <a:pt x="41" y="32"/>
                    </a:lnTo>
                    <a:lnTo>
                      <a:pt x="35" y="36"/>
                    </a:lnTo>
                    <a:lnTo>
                      <a:pt x="30" y="42"/>
                    </a:lnTo>
                    <a:lnTo>
                      <a:pt x="26" y="51"/>
                    </a:lnTo>
                    <a:lnTo>
                      <a:pt x="24" y="55"/>
                    </a:lnTo>
                    <a:lnTo>
                      <a:pt x="24" y="61"/>
                    </a:lnTo>
                    <a:lnTo>
                      <a:pt x="26" y="62"/>
                    </a:lnTo>
                    <a:lnTo>
                      <a:pt x="30" y="62"/>
                    </a:lnTo>
                    <a:lnTo>
                      <a:pt x="31" y="61"/>
                    </a:lnTo>
                    <a:lnTo>
                      <a:pt x="37" y="61"/>
                    </a:lnTo>
                    <a:lnTo>
                      <a:pt x="40" y="59"/>
                    </a:lnTo>
                    <a:lnTo>
                      <a:pt x="42" y="61"/>
                    </a:lnTo>
                    <a:lnTo>
                      <a:pt x="48" y="62"/>
                    </a:lnTo>
                    <a:lnTo>
                      <a:pt x="52" y="65"/>
                    </a:lnTo>
                    <a:lnTo>
                      <a:pt x="56" y="66"/>
                    </a:lnTo>
                    <a:lnTo>
                      <a:pt x="60" y="66"/>
                    </a:lnTo>
                    <a:lnTo>
                      <a:pt x="61" y="68"/>
                    </a:lnTo>
                    <a:lnTo>
                      <a:pt x="63" y="68"/>
                    </a:lnTo>
                    <a:lnTo>
                      <a:pt x="63" y="69"/>
                    </a:lnTo>
                    <a:lnTo>
                      <a:pt x="60" y="74"/>
                    </a:lnTo>
                    <a:lnTo>
                      <a:pt x="56" y="77"/>
                    </a:lnTo>
                    <a:lnTo>
                      <a:pt x="49" y="78"/>
                    </a:lnTo>
                    <a:lnTo>
                      <a:pt x="41" y="80"/>
                    </a:lnTo>
                    <a:lnTo>
                      <a:pt x="34" y="85"/>
                    </a:lnTo>
                    <a:lnTo>
                      <a:pt x="30" y="91"/>
                    </a:lnTo>
                    <a:lnTo>
                      <a:pt x="24" y="98"/>
                    </a:lnTo>
                    <a:lnTo>
                      <a:pt x="11" y="111"/>
                    </a:lnTo>
                    <a:lnTo>
                      <a:pt x="5" y="115"/>
                    </a:lnTo>
                    <a:lnTo>
                      <a:pt x="1" y="117"/>
                    </a:lnTo>
                    <a:lnTo>
                      <a:pt x="1" y="114"/>
                    </a:lnTo>
                    <a:lnTo>
                      <a:pt x="5" y="106"/>
                    </a:lnTo>
                    <a:lnTo>
                      <a:pt x="11" y="98"/>
                    </a:lnTo>
                    <a:lnTo>
                      <a:pt x="24" y="84"/>
                    </a:lnTo>
                    <a:lnTo>
                      <a:pt x="24" y="80"/>
                    </a:lnTo>
                    <a:lnTo>
                      <a:pt x="20" y="74"/>
                    </a:lnTo>
                    <a:lnTo>
                      <a:pt x="14" y="68"/>
                    </a:lnTo>
                    <a:lnTo>
                      <a:pt x="7" y="59"/>
                    </a:lnTo>
                    <a:lnTo>
                      <a:pt x="1" y="51"/>
                    </a:lnTo>
                    <a:lnTo>
                      <a:pt x="0" y="43"/>
                    </a:lnTo>
                    <a:lnTo>
                      <a:pt x="1" y="37"/>
                    </a:lnTo>
                    <a:lnTo>
                      <a:pt x="5" y="32"/>
                    </a:lnTo>
                    <a:lnTo>
                      <a:pt x="11" y="28"/>
                    </a:lnTo>
                    <a:lnTo>
                      <a:pt x="18" y="22"/>
                    </a:lnTo>
                    <a:lnTo>
                      <a:pt x="22" y="17"/>
                    </a:lnTo>
                    <a:lnTo>
                      <a:pt x="23" y="11"/>
                    </a:lnTo>
                    <a:lnTo>
                      <a:pt x="23" y="6"/>
                    </a:lnTo>
                    <a:lnTo>
                      <a:pt x="24" y="2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56"/>
              <p:cNvSpPr>
                <a:spLocks/>
              </p:cNvSpPr>
              <p:nvPr/>
            </p:nvSpPr>
            <p:spPr bwMode="auto">
              <a:xfrm>
                <a:off x="4932064" y="4350104"/>
                <a:ext cx="14434" cy="10935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15" y="0"/>
                  </a:cxn>
                  <a:cxn ang="0">
                    <a:pos x="29" y="14"/>
                  </a:cxn>
                  <a:cxn ang="0">
                    <a:pos x="33" y="21"/>
                  </a:cxn>
                  <a:cxn ang="0">
                    <a:pos x="33" y="24"/>
                  </a:cxn>
                  <a:cxn ang="0">
                    <a:pos x="29" y="25"/>
                  </a:cxn>
                  <a:cxn ang="0">
                    <a:pos x="22" y="25"/>
                  </a:cxn>
                  <a:cxn ang="0">
                    <a:pos x="14" y="24"/>
                  </a:cxn>
                  <a:cxn ang="0">
                    <a:pos x="5" y="24"/>
                  </a:cxn>
                  <a:cxn ang="0">
                    <a:pos x="0" y="21"/>
                  </a:cxn>
                  <a:cxn ang="0">
                    <a:pos x="0" y="15"/>
                  </a:cxn>
                  <a:cxn ang="0">
                    <a:pos x="1" y="9"/>
                  </a:cxn>
                  <a:cxn ang="0">
                    <a:pos x="4" y="3"/>
                  </a:cxn>
                  <a:cxn ang="0">
                    <a:pos x="7" y="0"/>
                  </a:cxn>
                </a:cxnLst>
                <a:rect l="0" t="0" r="r" b="b"/>
                <a:pathLst>
                  <a:path w="33" h="25">
                    <a:moveTo>
                      <a:pt x="7" y="0"/>
                    </a:moveTo>
                    <a:lnTo>
                      <a:pt x="15" y="0"/>
                    </a:lnTo>
                    <a:lnTo>
                      <a:pt x="29" y="14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29" y="25"/>
                    </a:lnTo>
                    <a:lnTo>
                      <a:pt x="22" y="25"/>
                    </a:lnTo>
                    <a:lnTo>
                      <a:pt x="14" y="24"/>
                    </a:lnTo>
                    <a:lnTo>
                      <a:pt x="5" y="24"/>
                    </a:lnTo>
                    <a:lnTo>
                      <a:pt x="0" y="21"/>
                    </a:lnTo>
                    <a:lnTo>
                      <a:pt x="0" y="15"/>
                    </a:lnTo>
                    <a:lnTo>
                      <a:pt x="1" y="9"/>
                    </a:lnTo>
                    <a:lnTo>
                      <a:pt x="4" y="3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57"/>
              <p:cNvSpPr>
                <a:spLocks/>
              </p:cNvSpPr>
              <p:nvPr/>
            </p:nvSpPr>
            <p:spPr bwMode="auto">
              <a:xfrm>
                <a:off x="4946498" y="4341794"/>
                <a:ext cx="10060" cy="10935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" y="3"/>
                  </a:cxn>
                  <a:cxn ang="0">
                    <a:pos x="20" y="7"/>
                  </a:cxn>
                  <a:cxn ang="0">
                    <a:pos x="23" y="13"/>
                  </a:cxn>
                  <a:cxn ang="0">
                    <a:pos x="22" y="18"/>
                  </a:cxn>
                  <a:cxn ang="0">
                    <a:pos x="18" y="22"/>
                  </a:cxn>
                  <a:cxn ang="0">
                    <a:pos x="9" y="25"/>
                  </a:cxn>
                  <a:cxn ang="0">
                    <a:pos x="2" y="23"/>
                  </a:cxn>
                  <a:cxn ang="0">
                    <a:pos x="0" y="19"/>
                  </a:cxn>
                  <a:cxn ang="0">
                    <a:pos x="1" y="13"/>
                  </a:cxn>
                  <a:cxn ang="0">
                    <a:pos x="4" y="6"/>
                  </a:cxn>
                  <a:cxn ang="0">
                    <a:pos x="7" y="2"/>
                  </a:cxn>
                  <a:cxn ang="0">
                    <a:pos x="9" y="0"/>
                  </a:cxn>
                </a:cxnLst>
                <a:rect l="0" t="0" r="r" b="b"/>
                <a:pathLst>
                  <a:path w="23" h="25">
                    <a:moveTo>
                      <a:pt x="9" y="0"/>
                    </a:moveTo>
                    <a:lnTo>
                      <a:pt x="16" y="3"/>
                    </a:lnTo>
                    <a:lnTo>
                      <a:pt x="20" y="7"/>
                    </a:lnTo>
                    <a:lnTo>
                      <a:pt x="23" y="13"/>
                    </a:lnTo>
                    <a:lnTo>
                      <a:pt x="22" y="18"/>
                    </a:lnTo>
                    <a:lnTo>
                      <a:pt x="18" y="22"/>
                    </a:lnTo>
                    <a:lnTo>
                      <a:pt x="9" y="25"/>
                    </a:lnTo>
                    <a:lnTo>
                      <a:pt x="2" y="23"/>
                    </a:lnTo>
                    <a:lnTo>
                      <a:pt x="0" y="19"/>
                    </a:lnTo>
                    <a:lnTo>
                      <a:pt x="1" y="13"/>
                    </a:lnTo>
                    <a:lnTo>
                      <a:pt x="4" y="6"/>
                    </a:lnTo>
                    <a:lnTo>
                      <a:pt x="7" y="2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58"/>
              <p:cNvSpPr>
                <a:spLocks/>
              </p:cNvSpPr>
              <p:nvPr/>
            </p:nvSpPr>
            <p:spPr bwMode="auto">
              <a:xfrm>
                <a:off x="4930315" y="4362351"/>
                <a:ext cx="29305" cy="22744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56" y="7"/>
                  </a:cxn>
                  <a:cxn ang="0">
                    <a:pos x="63" y="15"/>
                  </a:cxn>
                  <a:cxn ang="0">
                    <a:pos x="67" y="22"/>
                  </a:cxn>
                  <a:cxn ang="0">
                    <a:pos x="67" y="30"/>
                  </a:cxn>
                  <a:cxn ang="0">
                    <a:pos x="63" y="38"/>
                  </a:cxn>
                  <a:cxn ang="0">
                    <a:pos x="56" y="46"/>
                  </a:cxn>
                  <a:cxn ang="0">
                    <a:pos x="48" y="50"/>
                  </a:cxn>
                  <a:cxn ang="0">
                    <a:pos x="44" y="52"/>
                  </a:cxn>
                  <a:cxn ang="0">
                    <a:pos x="39" y="52"/>
                  </a:cxn>
                  <a:cxn ang="0">
                    <a:pos x="38" y="50"/>
                  </a:cxn>
                  <a:cxn ang="0">
                    <a:pos x="35" y="49"/>
                  </a:cxn>
                  <a:cxn ang="0">
                    <a:pos x="34" y="45"/>
                  </a:cxn>
                  <a:cxn ang="0">
                    <a:pos x="31" y="41"/>
                  </a:cxn>
                  <a:cxn ang="0">
                    <a:pos x="27" y="35"/>
                  </a:cxn>
                  <a:cxn ang="0">
                    <a:pos x="11" y="33"/>
                  </a:cxn>
                  <a:cxn ang="0">
                    <a:pos x="4" y="33"/>
                  </a:cxn>
                  <a:cxn ang="0">
                    <a:pos x="0" y="30"/>
                  </a:cxn>
                  <a:cxn ang="0">
                    <a:pos x="0" y="26"/>
                  </a:cxn>
                  <a:cxn ang="0">
                    <a:pos x="4" y="20"/>
                  </a:cxn>
                  <a:cxn ang="0">
                    <a:pos x="9" y="15"/>
                  </a:cxn>
                  <a:cxn ang="0">
                    <a:pos x="18" y="12"/>
                  </a:cxn>
                  <a:cxn ang="0">
                    <a:pos x="24" y="12"/>
                  </a:cxn>
                  <a:cxn ang="0">
                    <a:pos x="30" y="15"/>
                  </a:cxn>
                  <a:cxn ang="0">
                    <a:pos x="34" y="16"/>
                  </a:cxn>
                  <a:cxn ang="0">
                    <a:pos x="37" y="16"/>
                  </a:cxn>
                  <a:cxn ang="0">
                    <a:pos x="42" y="11"/>
                  </a:cxn>
                  <a:cxn ang="0">
                    <a:pos x="49" y="0"/>
                  </a:cxn>
                </a:cxnLst>
                <a:rect l="0" t="0" r="r" b="b"/>
                <a:pathLst>
                  <a:path w="67" h="52">
                    <a:moveTo>
                      <a:pt x="49" y="0"/>
                    </a:moveTo>
                    <a:lnTo>
                      <a:pt x="56" y="7"/>
                    </a:lnTo>
                    <a:lnTo>
                      <a:pt x="63" y="15"/>
                    </a:lnTo>
                    <a:lnTo>
                      <a:pt x="67" y="22"/>
                    </a:lnTo>
                    <a:lnTo>
                      <a:pt x="67" y="30"/>
                    </a:lnTo>
                    <a:lnTo>
                      <a:pt x="63" y="38"/>
                    </a:lnTo>
                    <a:lnTo>
                      <a:pt x="56" y="46"/>
                    </a:lnTo>
                    <a:lnTo>
                      <a:pt x="48" y="50"/>
                    </a:lnTo>
                    <a:lnTo>
                      <a:pt x="44" y="52"/>
                    </a:lnTo>
                    <a:lnTo>
                      <a:pt x="39" y="52"/>
                    </a:lnTo>
                    <a:lnTo>
                      <a:pt x="38" y="50"/>
                    </a:lnTo>
                    <a:lnTo>
                      <a:pt x="35" y="49"/>
                    </a:lnTo>
                    <a:lnTo>
                      <a:pt x="34" y="45"/>
                    </a:lnTo>
                    <a:lnTo>
                      <a:pt x="31" y="41"/>
                    </a:lnTo>
                    <a:lnTo>
                      <a:pt x="27" y="35"/>
                    </a:lnTo>
                    <a:lnTo>
                      <a:pt x="11" y="33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0" y="26"/>
                    </a:lnTo>
                    <a:lnTo>
                      <a:pt x="4" y="20"/>
                    </a:lnTo>
                    <a:lnTo>
                      <a:pt x="9" y="15"/>
                    </a:lnTo>
                    <a:lnTo>
                      <a:pt x="18" y="12"/>
                    </a:lnTo>
                    <a:lnTo>
                      <a:pt x="24" y="12"/>
                    </a:lnTo>
                    <a:lnTo>
                      <a:pt x="30" y="15"/>
                    </a:lnTo>
                    <a:lnTo>
                      <a:pt x="34" y="16"/>
                    </a:lnTo>
                    <a:lnTo>
                      <a:pt x="37" y="16"/>
                    </a:lnTo>
                    <a:lnTo>
                      <a:pt x="42" y="1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59"/>
              <p:cNvSpPr>
                <a:spLocks/>
              </p:cNvSpPr>
              <p:nvPr/>
            </p:nvSpPr>
            <p:spPr bwMode="auto">
              <a:xfrm>
                <a:off x="4981052" y="4424461"/>
                <a:ext cx="107598" cy="71295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6" y="4"/>
                  </a:cxn>
                  <a:cxn ang="0">
                    <a:pos x="30" y="13"/>
                  </a:cxn>
                  <a:cxn ang="0">
                    <a:pos x="52" y="17"/>
                  </a:cxn>
                  <a:cxn ang="0">
                    <a:pos x="64" y="25"/>
                  </a:cxn>
                  <a:cxn ang="0">
                    <a:pos x="66" y="22"/>
                  </a:cxn>
                  <a:cxn ang="0">
                    <a:pos x="81" y="18"/>
                  </a:cxn>
                  <a:cxn ang="0">
                    <a:pos x="111" y="21"/>
                  </a:cxn>
                  <a:cxn ang="0">
                    <a:pos x="137" y="35"/>
                  </a:cxn>
                  <a:cxn ang="0">
                    <a:pos x="160" y="47"/>
                  </a:cxn>
                  <a:cxn ang="0">
                    <a:pos x="178" y="59"/>
                  </a:cxn>
                  <a:cxn ang="0">
                    <a:pos x="189" y="74"/>
                  </a:cxn>
                  <a:cxn ang="0">
                    <a:pos x="196" y="80"/>
                  </a:cxn>
                  <a:cxn ang="0">
                    <a:pos x="202" y="84"/>
                  </a:cxn>
                  <a:cxn ang="0">
                    <a:pos x="208" y="92"/>
                  </a:cxn>
                  <a:cxn ang="0">
                    <a:pos x="216" y="111"/>
                  </a:cxn>
                  <a:cxn ang="0">
                    <a:pos x="231" y="126"/>
                  </a:cxn>
                  <a:cxn ang="0">
                    <a:pos x="242" y="143"/>
                  </a:cxn>
                  <a:cxn ang="0">
                    <a:pos x="246" y="161"/>
                  </a:cxn>
                  <a:cxn ang="0">
                    <a:pos x="237" y="162"/>
                  </a:cxn>
                  <a:cxn ang="0">
                    <a:pos x="217" y="152"/>
                  </a:cxn>
                  <a:cxn ang="0">
                    <a:pos x="200" y="133"/>
                  </a:cxn>
                  <a:cxn ang="0">
                    <a:pos x="193" y="117"/>
                  </a:cxn>
                  <a:cxn ang="0">
                    <a:pos x="172" y="117"/>
                  </a:cxn>
                  <a:cxn ang="0">
                    <a:pos x="163" y="128"/>
                  </a:cxn>
                  <a:cxn ang="0">
                    <a:pos x="150" y="147"/>
                  </a:cxn>
                  <a:cxn ang="0">
                    <a:pos x="135" y="148"/>
                  </a:cxn>
                  <a:cxn ang="0">
                    <a:pos x="124" y="130"/>
                  </a:cxn>
                  <a:cxn ang="0">
                    <a:pos x="118" y="122"/>
                  </a:cxn>
                  <a:cxn ang="0">
                    <a:pos x="94" y="124"/>
                  </a:cxn>
                  <a:cxn ang="0">
                    <a:pos x="93" y="118"/>
                  </a:cxn>
                  <a:cxn ang="0">
                    <a:pos x="103" y="110"/>
                  </a:cxn>
                  <a:cxn ang="0">
                    <a:pos x="109" y="109"/>
                  </a:cxn>
                  <a:cxn ang="0">
                    <a:pos x="105" y="98"/>
                  </a:cxn>
                  <a:cxn ang="0">
                    <a:pos x="97" y="88"/>
                  </a:cxn>
                  <a:cxn ang="0">
                    <a:pos x="89" y="80"/>
                  </a:cxn>
                  <a:cxn ang="0">
                    <a:pos x="67" y="70"/>
                  </a:cxn>
                  <a:cxn ang="0">
                    <a:pos x="56" y="69"/>
                  </a:cxn>
                  <a:cxn ang="0">
                    <a:pos x="51" y="65"/>
                  </a:cxn>
                  <a:cxn ang="0">
                    <a:pos x="47" y="58"/>
                  </a:cxn>
                  <a:cxn ang="0">
                    <a:pos x="29" y="61"/>
                  </a:cxn>
                  <a:cxn ang="0">
                    <a:pos x="19" y="58"/>
                  </a:cxn>
                  <a:cxn ang="0">
                    <a:pos x="29" y="36"/>
                  </a:cxn>
                  <a:cxn ang="0">
                    <a:pos x="33" y="30"/>
                  </a:cxn>
                  <a:cxn ang="0">
                    <a:pos x="32" y="28"/>
                  </a:cxn>
                  <a:cxn ang="0">
                    <a:pos x="25" y="25"/>
                  </a:cxn>
                  <a:cxn ang="0">
                    <a:pos x="12" y="22"/>
                  </a:cxn>
                  <a:cxn ang="0">
                    <a:pos x="3" y="19"/>
                  </a:cxn>
                  <a:cxn ang="0">
                    <a:pos x="0" y="15"/>
                  </a:cxn>
                  <a:cxn ang="0">
                    <a:pos x="15" y="2"/>
                  </a:cxn>
                </a:cxnLst>
                <a:rect l="0" t="0" r="r" b="b"/>
                <a:pathLst>
                  <a:path w="246" h="163">
                    <a:moveTo>
                      <a:pt x="18" y="0"/>
                    </a:moveTo>
                    <a:lnTo>
                      <a:pt x="21" y="0"/>
                    </a:lnTo>
                    <a:lnTo>
                      <a:pt x="23" y="2"/>
                    </a:lnTo>
                    <a:lnTo>
                      <a:pt x="26" y="4"/>
                    </a:lnTo>
                    <a:lnTo>
                      <a:pt x="27" y="9"/>
                    </a:lnTo>
                    <a:lnTo>
                      <a:pt x="30" y="13"/>
                    </a:lnTo>
                    <a:lnTo>
                      <a:pt x="36" y="14"/>
                    </a:lnTo>
                    <a:lnTo>
                      <a:pt x="52" y="17"/>
                    </a:lnTo>
                    <a:lnTo>
                      <a:pt x="60" y="21"/>
                    </a:lnTo>
                    <a:lnTo>
                      <a:pt x="64" y="25"/>
                    </a:lnTo>
                    <a:lnTo>
                      <a:pt x="66" y="25"/>
                    </a:lnTo>
                    <a:lnTo>
                      <a:pt x="66" y="22"/>
                    </a:lnTo>
                    <a:lnTo>
                      <a:pt x="71" y="19"/>
                    </a:lnTo>
                    <a:lnTo>
                      <a:pt x="81" y="18"/>
                    </a:lnTo>
                    <a:lnTo>
                      <a:pt x="96" y="18"/>
                    </a:lnTo>
                    <a:lnTo>
                      <a:pt x="111" y="21"/>
                    </a:lnTo>
                    <a:lnTo>
                      <a:pt x="123" y="26"/>
                    </a:lnTo>
                    <a:lnTo>
                      <a:pt x="137" y="35"/>
                    </a:lnTo>
                    <a:lnTo>
                      <a:pt x="146" y="41"/>
                    </a:lnTo>
                    <a:lnTo>
                      <a:pt x="160" y="47"/>
                    </a:lnTo>
                    <a:lnTo>
                      <a:pt x="171" y="51"/>
                    </a:lnTo>
                    <a:lnTo>
                      <a:pt x="178" y="59"/>
                    </a:lnTo>
                    <a:lnTo>
                      <a:pt x="183" y="67"/>
                    </a:lnTo>
                    <a:lnTo>
                      <a:pt x="189" y="74"/>
                    </a:lnTo>
                    <a:lnTo>
                      <a:pt x="191" y="77"/>
                    </a:lnTo>
                    <a:lnTo>
                      <a:pt x="196" y="80"/>
                    </a:lnTo>
                    <a:lnTo>
                      <a:pt x="198" y="81"/>
                    </a:lnTo>
                    <a:lnTo>
                      <a:pt x="202" y="84"/>
                    </a:lnTo>
                    <a:lnTo>
                      <a:pt x="205" y="87"/>
                    </a:lnTo>
                    <a:lnTo>
                      <a:pt x="208" y="92"/>
                    </a:lnTo>
                    <a:lnTo>
                      <a:pt x="211" y="100"/>
                    </a:lnTo>
                    <a:lnTo>
                      <a:pt x="216" y="111"/>
                    </a:lnTo>
                    <a:lnTo>
                      <a:pt x="224" y="121"/>
                    </a:lnTo>
                    <a:lnTo>
                      <a:pt x="231" y="126"/>
                    </a:lnTo>
                    <a:lnTo>
                      <a:pt x="237" y="133"/>
                    </a:lnTo>
                    <a:lnTo>
                      <a:pt x="242" y="143"/>
                    </a:lnTo>
                    <a:lnTo>
                      <a:pt x="246" y="154"/>
                    </a:lnTo>
                    <a:lnTo>
                      <a:pt x="246" y="161"/>
                    </a:lnTo>
                    <a:lnTo>
                      <a:pt x="243" y="163"/>
                    </a:lnTo>
                    <a:lnTo>
                      <a:pt x="237" y="162"/>
                    </a:lnTo>
                    <a:lnTo>
                      <a:pt x="227" y="158"/>
                    </a:lnTo>
                    <a:lnTo>
                      <a:pt x="217" y="152"/>
                    </a:lnTo>
                    <a:lnTo>
                      <a:pt x="207" y="143"/>
                    </a:lnTo>
                    <a:lnTo>
                      <a:pt x="200" y="133"/>
                    </a:lnTo>
                    <a:lnTo>
                      <a:pt x="196" y="122"/>
                    </a:lnTo>
                    <a:lnTo>
                      <a:pt x="193" y="117"/>
                    </a:lnTo>
                    <a:lnTo>
                      <a:pt x="186" y="114"/>
                    </a:lnTo>
                    <a:lnTo>
                      <a:pt x="172" y="117"/>
                    </a:lnTo>
                    <a:lnTo>
                      <a:pt x="167" y="121"/>
                    </a:lnTo>
                    <a:lnTo>
                      <a:pt x="163" y="128"/>
                    </a:lnTo>
                    <a:lnTo>
                      <a:pt x="157" y="137"/>
                    </a:lnTo>
                    <a:lnTo>
                      <a:pt x="150" y="147"/>
                    </a:lnTo>
                    <a:lnTo>
                      <a:pt x="144" y="151"/>
                    </a:lnTo>
                    <a:lnTo>
                      <a:pt x="135" y="148"/>
                    </a:lnTo>
                    <a:lnTo>
                      <a:pt x="129" y="140"/>
                    </a:lnTo>
                    <a:lnTo>
                      <a:pt x="124" y="130"/>
                    </a:lnTo>
                    <a:lnTo>
                      <a:pt x="122" y="124"/>
                    </a:lnTo>
                    <a:lnTo>
                      <a:pt x="118" y="122"/>
                    </a:lnTo>
                    <a:lnTo>
                      <a:pt x="111" y="124"/>
                    </a:lnTo>
                    <a:lnTo>
                      <a:pt x="94" y="124"/>
                    </a:lnTo>
                    <a:lnTo>
                      <a:pt x="92" y="121"/>
                    </a:lnTo>
                    <a:lnTo>
                      <a:pt x="93" y="118"/>
                    </a:lnTo>
                    <a:lnTo>
                      <a:pt x="100" y="111"/>
                    </a:lnTo>
                    <a:lnTo>
                      <a:pt x="103" y="110"/>
                    </a:lnTo>
                    <a:lnTo>
                      <a:pt x="107" y="110"/>
                    </a:lnTo>
                    <a:lnTo>
                      <a:pt x="109" y="109"/>
                    </a:lnTo>
                    <a:lnTo>
                      <a:pt x="108" y="104"/>
                    </a:lnTo>
                    <a:lnTo>
                      <a:pt x="105" y="98"/>
                    </a:lnTo>
                    <a:lnTo>
                      <a:pt x="101" y="92"/>
                    </a:lnTo>
                    <a:lnTo>
                      <a:pt x="97" y="88"/>
                    </a:lnTo>
                    <a:lnTo>
                      <a:pt x="94" y="84"/>
                    </a:lnTo>
                    <a:lnTo>
                      <a:pt x="89" y="80"/>
                    </a:lnTo>
                    <a:lnTo>
                      <a:pt x="81" y="74"/>
                    </a:lnTo>
                    <a:lnTo>
                      <a:pt x="67" y="70"/>
                    </a:lnTo>
                    <a:lnTo>
                      <a:pt x="60" y="69"/>
                    </a:lnTo>
                    <a:lnTo>
                      <a:pt x="56" y="69"/>
                    </a:lnTo>
                    <a:lnTo>
                      <a:pt x="53" y="67"/>
                    </a:lnTo>
                    <a:lnTo>
                      <a:pt x="51" y="65"/>
                    </a:lnTo>
                    <a:lnTo>
                      <a:pt x="51" y="61"/>
                    </a:lnTo>
                    <a:lnTo>
                      <a:pt x="47" y="58"/>
                    </a:lnTo>
                    <a:lnTo>
                      <a:pt x="38" y="59"/>
                    </a:lnTo>
                    <a:lnTo>
                      <a:pt x="29" y="61"/>
                    </a:lnTo>
                    <a:lnTo>
                      <a:pt x="22" y="61"/>
                    </a:lnTo>
                    <a:lnTo>
                      <a:pt x="19" y="58"/>
                    </a:lnTo>
                    <a:lnTo>
                      <a:pt x="21" y="52"/>
                    </a:lnTo>
                    <a:lnTo>
                      <a:pt x="29" y="36"/>
                    </a:lnTo>
                    <a:lnTo>
                      <a:pt x="32" y="33"/>
                    </a:lnTo>
                    <a:lnTo>
                      <a:pt x="33" y="30"/>
                    </a:lnTo>
                    <a:lnTo>
                      <a:pt x="33" y="29"/>
                    </a:lnTo>
                    <a:lnTo>
                      <a:pt x="32" y="28"/>
                    </a:lnTo>
                    <a:lnTo>
                      <a:pt x="29" y="26"/>
                    </a:lnTo>
                    <a:lnTo>
                      <a:pt x="25" y="25"/>
                    </a:lnTo>
                    <a:lnTo>
                      <a:pt x="19" y="24"/>
                    </a:lnTo>
                    <a:lnTo>
                      <a:pt x="12" y="22"/>
                    </a:lnTo>
                    <a:lnTo>
                      <a:pt x="7" y="21"/>
                    </a:lnTo>
                    <a:lnTo>
                      <a:pt x="3" y="19"/>
                    </a:lnTo>
                    <a:lnTo>
                      <a:pt x="0" y="18"/>
                    </a:lnTo>
                    <a:lnTo>
                      <a:pt x="0" y="15"/>
                    </a:lnTo>
                    <a:lnTo>
                      <a:pt x="11" y="4"/>
                    </a:lnTo>
                    <a:lnTo>
                      <a:pt x="15" y="2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121888" tIns="60944" rIns="121888" bIns="60944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199" dirty="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3200400" y="1925148"/>
            <a:ext cx="2525785" cy="3398143"/>
            <a:chOff x="6554357" y="2229947"/>
            <a:chExt cx="2525785" cy="3398143"/>
          </a:xfrm>
        </p:grpSpPr>
        <p:sp>
          <p:nvSpPr>
            <p:cNvPr id="105" name="Rectangle 104"/>
            <p:cNvSpPr/>
            <p:nvPr/>
          </p:nvSpPr>
          <p:spPr>
            <a:xfrm>
              <a:off x="6683128" y="3144103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 dirty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6668817" y="2345982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 dirty="0">
                <a:solidFill>
                  <a:prstClr val="white"/>
                </a:solidFill>
              </a:endParaRPr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6749015" y="2388111"/>
              <a:ext cx="2331127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800" b="1" dirty="0" smtClean="0">
                  <a:solidFill>
                    <a:prstClr val="white"/>
                  </a:solidFill>
                </a:rPr>
                <a:t>Used R &amp; Python to transform json data </a:t>
              </a:r>
              <a:endParaRPr lang="en-GB" sz="1800" b="1" dirty="0">
                <a:solidFill>
                  <a:prstClr val="white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6554357" y="2229947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2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124352" y="4104487"/>
              <a:ext cx="1523603" cy="15236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prstClr val="white"/>
                </a:solidFill>
              </a:endParaRPr>
            </a:p>
          </p:txBody>
        </p:sp>
      </p:grp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030261"/>
            <a:ext cx="2151132" cy="160976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6914" y="2941019"/>
            <a:ext cx="1693734" cy="969477"/>
          </a:xfrm>
          <a:prstGeom prst="rect">
            <a:avLst/>
          </a:prstGeom>
        </p:spPr>
      </p:pic>
      <p:grpSp>
        <p:nvGrpSpPr>
          <p:cNvPr id="101" name="Group 100"/>
          <p:cNvGrpSpPr/>
          <p:nvPr/>
        </p:nvGrpSpPr>
        <p:grpSpPr>
          <a:xfrm>
            <a:off x="6400800" y="1935857"/>
            <a:ext cx="2525785" cy="3398143"/>
            <a:chOff x="6554357" y="2229947"/>
            <a:chExt cx="2525785" cy="3398143"/>
          </a:xfrm>
        </p:grpSpPr>
        <p:sp>
          <p:nvSpPr>
            <p:cNvPr id="102" name="Rectangle 101"/>
            <p:cNvSpPr/>
            <p:nvPr/>
          </p:nvSpPr>
          <p:spPr>
            <a:xfrm>
              <a:off x="6668817" y="3144103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 dirty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6668817" y="2345982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 dirty="0">
                <a:solidFill>
                  <a:prstClr val="white"/>
                </a:solidFill>
              </a:endParaRPr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6734704" y="2388111"/>
              <a:ext cx="2331127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800" b="1" dirty="0" smtClean="0">
                  <a:solidFill>
                    <a:prstClr val="white"/>
                  </a:solidFill>
                </a:rPr>
                <a:t>Google API</a:t>
              </a:r>
              <a:endParaRPr lang="en-GB" sz="1800" b="1" dirty="0">
                <a:solidFill>
                  <a:prstClr val="white"/>
                </a:solidFill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6554357" y="2229947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3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7124352" y="4104487"/>
              <a:ext cx="1523603" cy="15236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12" name="Straight Arrow Connector 111"/>
          <p:cNvCxnSpPr/>
          <p:nvPr/>
        </p:nvCxnSpPr>
        <p:spPr>
          <a:xfrm>
            <a:off x="5791200" y="3631344"/>
            <a:ext cx="736830" cy="0"/>
          </a:xfrm>
          <a:prstGeom prst="straightConnector1">
            <a:avLst/>
          </a:prstGeom>
          <a:ln w="9525" cmpd="thickThin">
            <a:solidFill>
              <a:srgbClr val="007FB8"/>
            </a:solidFill>
            <a:prstDash val="dash"/>
            <a:tailEnd type="triangle"/>
          </a:ln>
          <a:effectLst>
            <a:glow rad="762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/>
          <p:cNvGrpSpPr/>
          <p:nvPr/>
        </p:nvGrpSpPr>
        <p:grpSpPr>
          <a:xfrm>
            <a:off x="9513815" y="1905000"/>
            <a:ext cx="2525785" cy="3398143"/>
            <a:chOff x="6554357" y="2229947"/>
            <a:chExt cx="2525785" cy="3398143"/>
          </a:xfrm>
        </p:grpSpPr>
        <p:sp>
          <p:nvSpPr>
            <p:cNvPr id="114" name="Rectangle 113"/>
            <p:cNvSpPr/>
            <p:nvPr/>
          </p:nvSpPr>
          <p:spPr>
            <a:xfrm>
              <a:off x="6668817" y="3144103"/>
              <a:ext cx="2397014" cy="2031980"/>
            </a:xfrm>
            <a:prstGeom prst="rect">
              <a:avLst/>
            </a:prstGeom>
            <a:gradFill>
              <a:gsLst>
                <a:gs pos="100000">
                  <a:sysClr val="window" lastClr="FFFFFF">
                    <a:lumMod val="75000"/>
                  </a:sysClr>
                </a:gs>
                <a:gs pos="0">
                  <a:sysClr val="window" lastClr="FFFFFF">
                    <a:lumMod val="95000"/>
                  </a:sysClr>
                </a:gs>
              </a:gsLst>
              <a:lin ang="5400000" scaled="0"/>
            </a:gradFill>
            <a:ln w="12700" cap="flat" cmpd="sng" algn="ctr">
              <a:solidFill>
                <a:sysClr val="window" lastClr="FFFFFF">
                  <a:lumMod val="50000"/>
                </a:sysClr>
              </a:solidFill>
              <a:prstDash val="solid"/>
            </a:ln>
            <a:effectLst>
              <a:reflection blurRad="6350" stA="52000" endA="300" endPos="20000" dir="5400000" sy="-100000" algn="bl" rotWithShape="0"/>
            </a:effectLst>
          </p:spPr>
          <p:txBody>
            <a:bodyPr lIns="121888" tIns="121888" rIns="121888" bIns="121888" rtlCol="0" anchor="t"/>
            <a:lstStyle/>
            <a:p>
              <a:endParaRPr lang="en-GB" sz="2133" kern="0" dirty="0">
                <a:solidFill>
                  <a:sysClr val="windowText" lastClr="000000">
                    <a:lumMod val="85000"/>
                    <a:lumOff val="15000"/>
                  </a:sysClr>
                </a:solidFill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668817" y="2345982"/>
              <a:ext cx="2411325" cy="76595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199" dirty="0">
                <a:solidFill>
                  <a:prstClr val="white"/>
                </a:solidFill>
              </a:endParaRPr>
            </a:p>
          </p:txBody>
        </p:sp>
        <p:sp>
          <p:nvSpPr>
            <p:cNvPr id="116" name="Rounded Rectangle 115"/>
            <p:cNvSpPr/>
            <p:nvPr/>
          </p:nvSpPr>
          <p:spPr>
            <a:xfrm>
              <a:off x="6734704" y="2388111"/>
              <a:ext cx="2331127" cy="64339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800" b="1" dirty="0">
                  <a:solidFill>
                    <a:prstClr val="white"/>
                  </a:solidFill>
                </a:rPr>
                <a:t>Used R &amp; Python to </a:t>
              </a:r>
              <a:r>
                <a:rPr lang="en-GB" sz="1800" b="1" dirty="0" smtClean="0">
                  <a:solidFill>
                    <a:prstClr val="white"/>
                  </a:solidFill>
                </a:rPr>
                <a:t>model the data</a:t>
              </a:r>
              <a:endParaRPr lang="en-GB" sz="1800" b="1" dirty="0">
                <a:solidFill>
                  <a:prstClr val="white"/>
                </a:solidFill>
              </a:endParaRPr>
            </a:p>
          </p:txBody>
        </p:sp>
        <p:sp>
          <p:nvSpPr>
            <p:cNvPr id="117" name="Oval 116"/>
            <p:cNvSpPr/>
            <p:nvPr/>
          </p:nvSpPr>
          <p:spPr>
            <a:xfrm>
              <a:off x="6554357" y="2229947"/>
              <a:ext cx="386613" cy="386036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952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b="1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4</a:t>
              </a: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7124352" y="4104487"/>
              <a:ext cx="1523603" cy="15236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9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19" name="Straight Arrow Connector 118"/>
          <p:cNvCxnSpPr/>
          <p:nvPr/>
        </p:nvCxnSpPr>
        <p:spPr>
          <a:xfrm>
            <a:off x="2590800" y="3647288"/>
            <a:ext cx="736830" cy="0"/>
          </a:xfrm>
          <a:prstGeom prst="straightConnector1">
            <a:avLst/>
          </a:prstGeom>
          <a:ln w="9525" cmpd="thickThin">
            <a:solidFill>
              <a:srgbClr val="007FB8"/>
            </a:solidFill>
            <a:prstDash val="dash"/>
            <a:tailEnd type="triangle"/>
          </a:ln>
          <a:effectLst>
            <a:glow rad="762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738" y="3135663"/>
            <a:ext cx="2061644" cy="11583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2880" y="3920150"/>
            <a:ext cx="1306320" cy="880450"/>
          </a:xfrm>
          <a:prstGeom prst="rect">
            <a:avLst/>
          </a:prstGeom>
        </p:spPr>
      </p:pic>
      <p:cxnSp>
        <p:nvCxnSpPr>
          <p:cNvPr id="120" name="Straight Arrow Connector 119"/>
          <p:cNvCxnSpPr/>
          <p:nvPr/>
        </p:nvCxnSpPr>
        <p:spPr>
          <a:xfrm>
            <a:off x="8915400" y="3581400"/>
            <a:ext cx="736830" cy="0"/>
          </a:xfrm>
          <a:prstGeom prst="straightConnector1">
            <a:avLst/>
          </a:prstGeom>
          <a:ln w="9525" cmpd="thickThin">
            <a:solidFill>
              <a:srgbClr val="007FB8"/>
            </a:solidFill>
            <a:prstDash val="dash"/>
            <a:tailEnd type="triangle"/>
          </a:ln>
          <a:effectLst>
            <a:glow rad="76200"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385" y="2971800"/>
            <a:ext cx="1435100" cy="1739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49760" y="3677195"/>
            <a:ext cx="805412" cy="80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90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50" advClick="0" advTm="15000">
        <p:fade/>
      </p:transition>
    </mc:Choice>
    <mc:Fallback>
      <p:transition xmlns:p14="http://schemas.microsoft.com/office/powerpoint/2010/main" advClick="0" advTm="15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Theme">
  <a:themeElements>
    <a:clrScheme name="ThemeBMC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27567</TotalTime>
  <Words>1484</Words>
  <Application>Microsoft Macintosh PowerPoint</Application>
  <PresentationFormat>Custom</PresentationFormat>
  <Paragraphs>260</Paragraphs>
  <Slides>21</Slides>
  <Notes>18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7_Office Theme</vt:lpstr>
      <vt:lpstr>Accessibility Analysis </vt:lpstr>
      <vt:lpstr>PowerPoint Presentation</vt:lpstr>
      <vt:lpstr>PREDICTABLE ACCESSIBILITY</vt:lpstr>
      <vt:lpstr>ACCESSIBLITY FACTS ABOUT D.C.</vt:lpstr>
      <vt:lpstr>“PROJECT SIDEWALK”</vt:lpstr>
      <vt:lpstr>PowerPoint Presentation</vt:lpstr>
      <vt:lpstr>CURRENT ISSUES</vt:lpstr>
      <vt:lpstr>PROBLEM STATEMENT</vt:lpstr>
      <vt:lpstr>APPROACH</vt:lpstr>
      <vt:lpstr>REAL ESTATE ANALYSIS</vt:lpstr>
      <vt:lpstr>PowerPoint Presentation</vt:lpstr>
      <vt:lpstr>CRIME DATA ANALYSIS</vt:lpstr>
      <vt:lpstr>RESULTS: ACCURACY</vt:lpstr>
      <vt:lpstr>RESULTS: IMPORTANCES 50 x 50  </vt:lpstr>
      <vt:lpstr>RESULTS: IMPORTANCES 25 x 25 </vt:lpstr>
      <vt:lpstr>CRIME STATUS RESULTS</vt:lpstr>
      <vt:lpstr>WHAT DOES THIS ALL MEAN?</vt:lpstr>
      <vt:lpstr>PREDICTABLE ACCESSIBILITY</vt:lpstr>
      <vt:lpstr>CONCLUSION</vt:lpstr>
      <vt:lpstr>MOVING FORWARD</vt:lpstr>
      <vt:lpstr>FUTURE WORK</vt:lpstr>
    </vt:vector>
  </TitlesOfParts>
  <Manager>SlideModel</Manager>
  <Company>SlideModel</Company>
  <LinksUpToDate>false</LinksUpToDate>
  <SharedDoc>false</SharedDoc>
  <HyperlinkBase>http://slidemodel.com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Free PowerPoint Templates</dc:title>
  <dc:subject>Template</dc:subject>
  <dc:creator>SlideModel</dc:creator>
  <cp:keywords>PowerPoint, Free PowerPoint Templates, SlideModel, Presentations, Designs, Clipart</cp:keywords>
  <dc:description>Download This FREE PowerPoint Templates at http://slidemodel.com</dc:description>
  <cp:lastModifiedBy>user</cp:lastModifiedBy>
  <cp:revision>296</cp:revision>
  <cp:lastPrinted>2017-11-08T04:47:37Z</cp:lastPrinted>
  <dcterms:created xsi:type="dcterms:W3CDTF">2013-09-12T13:05:01Z</dcterms:created>
  <dcterms:modified xsi:type="dcterms:W3CDTF">2017-11-11T15:01:47Z</dcterms:modified>
  <cp:category>Presentations, Business Presentations, Free PowerPoint Templates</cp:category>
  <cp:contentStatus>Template</cp:contentStatus>
</cp:coreProperties>
</file>

<file path=docProps/thumbnail.jpeg>
</file>